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10.xml" ContentType="application/vnd.openxmlformats-officedocument.drawingml.chart+xml"/>
  <Override PartName="/ppt/charts/chart100.xml" ContentType="application/vnd.openxmlformats-officedocument.drawingml.chart+xml"/>
  <Override PartName="/ppt/charts/chart101.xml" ContentType="application/vnd.openxmlformats-officedocument.drawingml.chart+xml"/>
  <Override PartName="/ppt/charts/chart102.xml" ContentType="application/vnd.openxmlformats-officedocument.drawingml.chart+xml"/>
  <Override PartName="/ppt/charts/chart103.xml" ContentType="application/vnd.openxmlformats-officedocument.drawingml.chart+xml"/>
  <Override PartName="/ppt/charts/chart104.xml" ContentType="application/vnd.openxmlformats-officedocument.drawingml.chart+xml"/>
  <Override PartName="/ppt/charts/chart105.xml" ContentType="application/vnd.openxmlformats-officedocument.drawingml.chart+xml"/>
  <Override PartName="/ppt/charts/chart106.xml" ContentType="application/vnd.openxmlformats-officedocument.drawingml.chart+xml"/>
  <Override PartName="/ppt/charts/chart107.xml" ContentType="application/vnd.openxmlformats-officedocument.drawingml.chart+xml"/>
  <Override PartName="/ppt/charts/chart108.xml" ContentType="application/vnd.openxmlformats-officedocument.drawingml.chart+xml"/>
  <Override PartName="/ppt/charts/chart109.xml" ContentType="application/vnd.openxmlformats-officedocument.drawingml.chart+xml"/>
  <Override PartName="/ppt/charts/chart11.xml" ContentType="application/vnd.openxmlformats-officedocument.drawingml.chart+xml"/>
  <Override PartName="/ppt/charts/chart110.xml" ContentType="application/vnd.openxmlformats-officedocument.drawingml.chart+xml"/>
  <Override PartName="/ppt/charts/chart111.xml" ContentType="application/vnd.openxmlformats-officedocument.drawingml.chart+xml"/>
  <Override PartName="/ppt/charts/chart112.xml" ContentType="application/vnd.openxmlformats-officedocument.drawingml.chart+xml"/>
  <Override PartName="/ppt/charts/chart113.xml" ContentType="application/vnd.openxmlformats-officedocument.drawingml.chart+xml"/>
  <Override PartName="/ppt/charts/chart114.xml" ContentType="application/vnd.openxmlformats-officedocument.drawingml.chart+xml"/>
  <Override PartName="/ppt/charts/chart115.xml" ContentType="application/vnd.openxmlformats-officedocument.drawingml.chart+xml"/>
  <Override PartName="/ppt/charts/chart116.xml" ContentType="application/vnd.openxmlformats-officedocument.drawingml.chart+xml"/>
  <Override PartName="/ppt/charts/chart117.xml" ContentType="application/vnd.openxmlformats-officedocument.drawingml.chart+xml"/>
  <Override PartName="/ppt/charts/chart118.xml" ContentType="application/vnd.openxmlformats-officedocument.drawingml.chart+xml"/>
  <Override PartName="/ppt/charts/chart119.xml" ContentType="application/vnd.openxmlformats-officedocument.drawingml.chart+xml"/>
  <Override PartName="/ppt/charts/chart12.xml" ContentType="application/vnd.openxmlformats-officedocument.drawingml.chart+xml"/>
  <Override PartName="/ppt/charts/chart120.xml" ContentType="application/vnd.openxmlformats-officedocument.drawingml.chart+xml"/>
  <Override PartName="/ppt/charts/chart121.xml" ContentType="application/vnd.openxmlformats-officedocument.drawingml.chart+xml"/>
  <Override PartName="/ppt/charts/chart122.xml" ContentType="application/vnd.openxmlformats-officedocument.drawingml.chart+xml"/>
  <Override PartName="/ppt/charts/chart123.xml" ContentType="application/vnd.openxmlformats-officedocument.drawingml.chart+xml"/>
  <Override PartName="/ppt/charts/chart124.xml" ContentType="application/vnd.openxmlformats-officedocument.drawingml.chart+xml"/>
  <Override PartName="/ppt/charts/chart125.xml" ContentType="application/vnd.openxmlformats-officedocument.drawingml.chart+xml"/>
  <Override PartName="/ppt/charts/chart126.xml" ContentType="application/vnd.openxmlformats-officedocument.drawingml.chart+xml"/>
  <Override PartName="/ppt/charts/chart127.xml" ContentType="application/vnd.openxmlformats-officedocument.drawingml.chart+xml"/>
  <Override PartName="/ppt/charts/chart128.xml" ContentType="application/vnd.openxmlformats-officedocument.drawingml.chart+xml"/>
  <Override PartName="/ppt/charts/chart129.xml" ContentType="application/vnd.openxmlformats-officedocument.drawingml.chart+xml"/>
  <Override PartName="/ppt/charts/chart13.xml" ContentType="application/vnd.openxmlformats-officedocument.drawingml.chart+xml"/>
  <Override PartName="/ppt/charts/chart130.xml" ContentType="application/vnd.openxmlformats-officedocument.drawingml.chart+xml"/>
  <Override PartName="/ppt/charts/chart131.xml" ContentType="application/vnd.openxmlformats-officedocument.drawingml.chart+xml"/>
  <Override PartName="/ppt/charts/chart132.xml" ContentType="application/vnd.openxmlformats-officedocument.drawingml.chart+xml"/>
  <Override PartName="/ppt/charts/chart133.xml" ContentType="application/vnd.openxmlformats-officedocument.drawingml.chart+xml"/>
  <Override PartName="/ppt/charts/chart134.xml" ContentType="application/vnd.openxmlformats-officedocument.drawingml.chart+xml"/>
  <Override PartName="/ppt/charts/chart135.xml" ContentType="application/vnd.openxmlformats-officedocument.drawingml.chart+xml"/>
  <Override PartName="/ppt/charts/chart136.xml" ContentType="application/vnd.openxmlformats-officedocument.drawingml.chart+xml"/>
  <Override PartName="/ppt/charts/chart137.xml" ContentType="application/vnd.openxmlformats-officedocument.drawingml.chart+xml"/>
  <Override PartName="/ppt/charts/chart138.xml" ContentType="application/vnd.openxmlformats-officedocument.drawingml.chart+xml"/>
  <Override PartName="/ppt/charts/chart139.xml" ContentType="application/vnd.openxmlformats-officedocument.drawingml.chart+xml"/>
  <Override PartName="/ppt/charts/chart14.xml" ContentType="application/vnd.openxmlformats-officedocument.drawingml.chart+xml"/>
  <Override PartName="/ppt/charts/chart140.xml" ContentType="application/vnd.openxmlformats-officedocument.drawingml.chart+xml"/>
  <Override PartName="/ppt/charts/chart141.xml" ContentType="application/vnd.openxmlformats-officedocument.drawingml.chart+xml"/>
  <Override PartName="/ppt/charts/chart142.xml" ContentType="application/vnd.openxmlformats-officedocument.drawingml.chart+xml"/>
  <Override PartName="/ppt/charts/chart143.xml" ContentType="application/vnd.openxmlformats-officedocument.drawingml.chart+xml"/>
  <Override PartName="/ppt/charts/chart144.xml" ContentType="application/vnd.openxmlformats-officedocument.drawingml.chart+xml"/>
  <Override PartName="/ppt/charts/chart145.xml" ContentType="application/vnd.openxmlformats-officedocument.drawingml.chart+xml"/>
  <Override PartName="/ppt/charts/chart146.xml" ContentType="application/vnd.openxmlformats-officedocument.drawingml.chart+xml"/>
  <Override PartName="/ppt/charts/chart147.xml" ContentType="application/vnd.openxmlformats-officedocument.drawingml.chart+xml"/>
  <Override PartName="/ppt/charts/chart148.xml" ContentType="application/vnd.openxmlformats-officedocument.drawingml.chart+xml"/>
  <Override PartName="/ppt/charts/chart149.xml" ContentType="application/vnd.openxmlformats-officedocument.drawingml.chart+xml"/>
  <Override PartName="/ppt/charts/chart15.xml" ContentType="application/vnd.openxmlformats-officedocument.drawingml.chart+xml"/>
  <Override PartName="/ppt/charts/chart150.xml" ContentType="application/vnd.openxmlformats-officedocument.drawingml.chart+xml"/>
  <Override PartName="/ppt/charts/chart151.xml" ContentType="application/vnd.openxmlformats-officedocument.drawingml.chart+xml"/>
  <Override PartName="/ppt/charts/chart152.xml" ContentType="application/vnd.openxmlformats-officedocument.drawingml.chart+xml"/>
  <Override PartName="/ppt/charts/chart153.xml" ContentType="application/vnd.openxmlformats-officedocument.drawingml.chart+xml"/>
  <Override PartName="/ppt/charts/chart154.xml" ContentType="application/vnd.openxmlformats-officedocument.drawingml.chart+xml"/>
  <Override PartName="/ppt/charts/chart155.xml" ContentType="application/vnd.openxmlformats-officedocument.drawingml.chart+xml"/>
  <Override PartName="/ppt/charts/chart156.xml" ContentType="application/vnd.openxmlformats-officedocument.drawingml.chart+xml"/>
  <Override PartName="/ppt/charts/chart157.xml" ContentType="application/vnd.openxmlformats-officedocument.drawingml.chart+xml"/>
  <Override PartName="/ppt/charts/chart158.xml" ContentType="application/vnd.openxmlformats-officedocument.drawingml.chart+xml"/>
  <Override PartName="/ppt/charts/chart159.xml" ContentType="application/vnd.openxmlformats-officedocument.drawingml.chart+xml"/>
  <Override PartName="/ppt/charts/chart16.xml" ContentType="application/vnd.openxmlformats-officedocument.drawingml.chart+xml"/>
  <Override PartName="/ppt/charts/chart160.xml" ContentType="application/vnd.openxmlformats-officedocument.drawingml.chart+xml"/>
  <Override PartName="/ppt/charts/chart161.xml" ContentType="application/vnd.openxmlformats-officedocument.drawingml.chart+xml"/>
  <Override PartName="/ppt/charts/chart162.xml" ContentType="application/vnd.openxmlformats-officedocument.drawingml.chart+xml"/>
  <Override PartName="/ppt/charts/chart163.xml" ContentType="application/vnd.openxmlformats-officedocument.drawingml.chart+xml"/>
  <Override PartName="/ppt/charts/chart164.xml" ContentType="application/vnd.openxmlformats-officedocument.drawingml.chart+xml"/>
  <Override PartName="/ppt/charts/chart165.xml" ContentType="application/vnd.openxmlformats-officedocument.drawingml.chart+xml"/>
  <Override PartName="/ppt/charts/chart166.xml" ContentType="application/vnd.openxmlformats-officedocument.drawingml.chart+xml"/>
  <Override PartName="/ppt/charts/chart167.xml" ContentType="application/vnd.openxmlformats-officedocument.drawingml.chart+xml"/>
  <Override PartName="/ppt/charts/chart168.xml" ContentType="application/vnd.openxmlformats-officedocument.drawingml.chart+xml"/>
  <Override PartName="/ppt/charts/chart169.xml" ContentType="application/vnd.openxmlformats-officedocument.drawingml.chart+xml"/>
  <Override PartName="/ppt/charts/chart17.xml" ContentType="application/vnd.openxmlformats-officedocument.drawingml.chart+xml"/>
  <Override PartName="/ppt/charts/chart170.xml" ContentType="application/vnd.openxmlformats-officedocument.drawingml.chart+xml"/>
  <Override PartName="/ppt/charts/chart171.xml" ContentType="application/vnd.openxmlformats-officedocument.drawingml.chart+xml"/>
  <Override PartName="/ppt/charts/chart172.xml" ContentType="application/vnd.openxmlformats-officedocument.drawingml.chart+xml"/>
  <Override PartName="/ppt/charts/chart173.xml" ContentType="application/vnd.openxmlformats-officedocument.drawingml.chart+xml"/>
  <Override PartName="/ppt/charts/chart174.xml" ContentType="application/vnd.openxmlformats-officedocument.drawingml.chart+xml"/>
  <Override PartName="/ppt/charts/chart175.xml" ContentType="application/vnd.openxmlformats-officedocument.drawingml.chart+xml"/>
  <Override PartName="/ppt/charts/chart176.xml" ContentType="application/vnd.openxmlformats-officedocument.drawingml.chart+xml"/>
  <Override PartName="/ppt/charts/chart177.xml" ContentType="application/vnd.openxmlformats-officedocument.drawingml.chart+xml"/>
  <Override PartName="/ppt/charts/chart178.xml" ContentType="application/vnd.openxmlformats-officedocument.drawingml.chart+xml"/>
  <Override PartName="/ppt/charts/chart179.xml" ContentType="application/vnd.openxmlformats-officedocument.drawingml.chart+xml"/>
  <Override PartName="/ppt/charts/chart18.xml" ContentType="application/vnd.openxmlformats-officedocument.drawingml.chart+xml"/>
  <Override PartName="/ppt/charts/chart180.xml" ContentType="application/vnd.openxmlformats-officedocument.drawingml.chart+xml"/>
  <Override PartName="/ppt/charts/chart181.xml" ContentType="application/vnd.openxmlformats-officedocument.drawingml.chart+xml"/>
  <Override PartName="/ppt/charts/chart182.xml" ContentType="application/vnd.openxmlformats-officedocument.drawingml.chart+xml"/>
  <Override PartName="/ppt/charts/chart183.xml" ContentType="application/vnd.openxmlformats-officedocument.drawingml.chart+xml"/>
  <Override PartName="/ppt/charts/chart184.xml" ContentType="application/vnd.openxmlformats-officedocument.drawingml.chart+xml"/>
  <Override PartName="/ppt/charts/chart185.xml" ContentType="application/vnd.openxmlformats-officedocument.drawingml.chart+xml"/>
  <Override PartName="/ppt/charts/chart186.xml" ContentType="application/vnd.openxmlformats-officedocument.drawingml.chart+xml"/>
  <Override PartName="/ppt/charts/chart187.xml" ContentType="application/vnd.openxmlformats-officedocument.drawingml.chart+xml"/>
  <Override PartName="/ppt/charts/chart188.xml" ContentType="application/vnd.openxmlformats-officedocument.drawingml.chart+xml"/>
  <Override PartName="/ppt/charts/chart189.xml" ContentType="application/vnd.openxmlformats-officedocument.drawingml.chart+xml"/>
  <Override PartName="/ppt/charts/chart19.xml" ContentType="application/vnd.openxmlformats-officedocument.drawingml.chart+xml"/>
  <Override PartName="/ppt/charts/chart190.xml" ContentType="application/vnd.openxmlformats-officedocument.drawingml.chart+xml"/>
  <Override PartName="/ppt/charts/chart191.xml" ContentType="application/vnd.openxmlformats-officedocument.drawingml.chart+xml"/>
  <Override PartName="/ppt/charts/chart192.xml" ContentType="application/vnd.openxmlformats-officedocument.drawingml.chart+xml"/>
  <Override PartName="/ppt/charts/chart193.xml" ContentType="application/vnd.openxmlformats-officedocument.drawingml.chart+xml"/>
  <Override PartName="/ppt/charts/chart194.xml" ContentType="application/vnd.openxmlformats-officedocument.drawingml.chart+xml"/>
  <Override PartName="/ppt/charts/chart195.xml" ContentType="application/vnd.openxmlformats-officedocument.drawingml.chart+xml"/>
  <Override PartName="/ppt/charts/chart196.xml" ContentType="application/vnd.openxmlformats-officedocument.drawingml.chart+xml"/>
  <Override PartName="/ppt/charts/chart197.xml" ContentType="application/vnd.openxmlformats-officedocument.drawingml.chart+xml"/>
  <Override PartName="/ppt/charts/chart198.xml" ContentType="application/vnd.openxmlformats-officedocument.drawingml.chart+xml"/>
  <Override PartName="/ppt/charts/chart199.xml" ContentType="application/vnd.openxmlformats-officedocument.drawingml.chart+xml"/>
  <Override PartName="/ppt/charts/chart2.xml" ContentType="application/vnd.openxmlformats-officedocument.drawingml.chart+xml"/>
  <Override PartName="/ppt/charts/chart20.xml" ContentType="application/vnd.openxmlformats-officedocument.drawingml.chart+xml"/>
  <Override PartName="/ppt/charts/chart200.xml" ContentType="application/vnd.openxmlformats-officedocument.drawingml.chart+xml"/>
  <Override PartName="/ppt/charts/chart201.xml" ContentType="application/vnd.openxmlformats-officedocument.drawingml.chart+xml"/>
  <Override PartName="/ppt/charts/chart202.xml" ContentType="application/vnd.openxmlformats-officedocument.drawingml.chart+xml"/>
  <Override PartName="/ppt/charts/chart203.xml" ContentType="application/vnd.openxmlformats-officedocument.drawingml.chart+xml"/>
  <Override PartName="/ppt/charts/chart204.xml" ContentType="application/vnd.openxmlformats-officedocument.drawingml.chart+xml"/>
  <Override PartName="/ppt/charts/chart205.xml" ContentType="application/vnd.openxmlformats-officedocument.drawingml.chart+xml"/>
  <Override PartName="/ppt/charts/chart206.xml" ContentType="application/vnd.openxmlformats-officedocument.drawingml.chart+xml"/>
  <Override PartName="/ppt/charts/chart207.xml" ContentType="application/vnd.openxmlformats-officedocument.drawingml.chart+xml"/>
  <Override PartName="/ppt/charts/chart208.xml" ContentType="application/vnd.openxmlformats-officedocument.drawingml.chart+xml"/>
  <Override PartName="/ppt/charts/chart209.xml" ContentType="application/vnd.openxmlformats-officedocument.drawingml.chart+xml"/>
  <Override PartName="/ppt/charts/chart21.xml" ContentType="application/vnd.openxmlformats-officedocument.drawingml.chart+xml"/>
  <Override PartName="/ppt/charts/chart210.xml" ContentType="application/vnd.openxmlformats-officedocument.drawingml.chart+xml"/>
  <Override PartName="/ppt/charts/chart211.xml" ContentType="application/vnd.openxmlformats-officedocument.drawingml.chart+xml"/>
  <Override PartName="/ppt/charts/chart212.xml" ContentType="application/vnd.openxmlformats-officedocument.drawingml.chart+xml"/>
  <Override PartName="/ppt/charts/chart213.xml" ContentType="application/vnd.openxmlformats-officedocument.drawingml.chart+xml"/>
  <Override PartName="/ppt/charts/chart214.xml" ContentType="application/vnd.openxmlformats-officedocument.drawingml.chart+xml"/>
  <Override PartName="/ppt/charts/chart215.xml" ContentType="application/vnd.openxmlformats-officedocument.drawingml.chart+xml"/>
  <Override PartName="/ppt/charts/chart216.xml" ContentType="application/vnd.openxmlformats-officedocument.drawingml.chart+xml"/>
  <Override PartName="/ppt/charts/chart217.xml" ContentType="application/vnd.openxmlformats-officedocument.drawingml.chart+xml"/>
  <Override PartName="/ppt/charts/chart218.xml" ContentType="application/vnd.openxmlformats-officedocument.drawingml.chart+xml"/>
  <Override PartName="/ppt/charts/chart219.xml" ContentType="application/vnd.openxmlformats-officedocument.drawingml.chart+xml"/>
  <Override PartName="/ppt/charts/chart22.xml" ContentType="application/vnd.openxmlformats-officedocument.drawingml.chart+xml"/>
  <Override PartName="/ppt/charts/chart220.xml" ContentType="application/vnd.openxmlformats-officedocument.drawingml.chart+xml"/>
  <Override PartName="/ppt/charts/chart221.xml" ContentType="application/vnd.openxmlformats-officedocument.drawingml.chart+xml"/>
  <Override PartName="/ppt/charts/chart222.xml" ContentType="application/vnd.openxmlformats-officedocument.drawingml.chart+xml"/>
  <Override PartName="/ppt/charts/chart223.xml" ContentType="application/vnd.openxmlformats-officedocument.drawingml.chart+xml"/>
  <Override PartName="/ppt/charts/chart224.xml" ContentType="application/vnd.openxmlformats-officedocument.drawingml.chart+xml"/>
  <Override PartName="/ppt/charts/chart225.xml" ContentType="application/vnd.openxmlformats-officedocument.drawingml.chart+xml"/>
  <Override PartName="/ppt/charts/chart226.xml" ContentType="application/vnd.openxmlformats-officedocument.drawingml.chart+xml"/>
  <Override PartName="/ppt/charts/chart227.xml" ContentType="application/vnd.openxmlformats-officedocument.drawingml.chart+xml"/>
  <Override PartName="/ppt/charts/chart228.xml" ContentType="application/vnd.openxmlformats-officedocument.drawingml.chart+xml"/>
  <Override PartName="/ppt/charts/chart229.xml" ContentType="application/vnd.openxmlformats-officedocument.drawingml.chart+xml"/>
  <Override PartName="/ppt/charts/chart23.xml" ContentType="application/vnd.openxmlformats-officedocument.drawingml.chart+xml"/>
  <Override PartName="/ppt/charts/chart230.xml" ContentType="application/vnd.openxmlformats-officedocument.drawingml.chart+xml"/>
  <Override PartName="/ppt/charts/chart231.xml" ContentType="application/vnd.openxmlformats-officedocument.drawingml.chart+xml"/>
  <Override PartName="/ppt/charts/chart232.xml" ContentType="application/vnd.openxmlformats-officedocument.drawingml.chart+xml"/>
  <Override PartName="/ppt/charts/chart233.xml" ContentType="application/vnd.openxmlformats-officedocument.drawingml.chart+xml"/>
  <Override PartName="/ppt/charts/chart234.xml" ContentType="application/vnd.openxmlformats-officedocument.drawingml.chart+xml"/>
  <Override PartName="/ppt/charts/chart235.xml" ContentType="application/vnd.openxmlformats-officedocument.drawingml.chart+xml"/>
  <Override PartName="/ppt/charts/chart236.xml" ContentType="application/vnd.openxmlformats-officedocument.drawingml.chart+xml"/>
  <Override PartName="/ppt/charts/chart237.xml" ContentType="application/vnd.openxmlformats-officedocument.drawingml.chart+xml"/>
  <Override PartName="/ppt/charts/chart238.xml" ContentType="application/vnd.openxmlformats-officedocument.drawingml.chart+xml"/>
  <Override PartName="/ppt/charts/chart239.xml" ContentType="application/vnd.openxmlformats-officedocument.drawingml.chart+xml"/>
  <Override PartName="/ppt/charts/chart24.xml" ContentType="application/vnd.openxmlformats-officedocument.drawingml.chart+xml"/>
  <Override PartName="/ppt/charts/chart240.xml" ContentType="application/vnd.openxmlformats-officedocument.drawingml.chart+xml"/>
  <Override PartName="/ppt/charts/chart241.xml" ContentType="application/vnd.openxmlformats-officedocument.drawingml.chart+xml"/>
  <Override PartName="/ppt/charts/chart242.xml" ContentType="application/vnd.openxmlformats-officedocument.drawingml.chart+xml"/>
  <Override PartName="/ppt/charts/chart243.xml" ContentType="application/vnd.openxmlformats-officedocument.drawingml.chart+xml"/>
  <Override PartName="/ppt/charts/chart244.xml" ContentType="application/vnd.openxmlformats-officedocument.drawingml.chart+xml"/>
  <Override PartName="/ppt/charts/chart245.xml" ContentType="application/vnd.openxmlformats-officedocument.drawingml.chart+xml"/>
  <Override PartName="/ppt/charts/chart246.xml" ContentType="application/vnd.openxmlformats-officedocument.drawingml.chart+xml"/>
  <Override PartName="/ppt/charts/chart247.xml" ContentType="application/vnd.openxmlformats-officedocument.drawingml.chart+xml"/>
  <Override PartName="/ppt/charts/chart248.xml" ContentType="application/vnd.openxmlformats-officedocument.drawingml.chart+xml"/>
  <Override PartName="/ppt/charts/chart249.xml" ContentType="application/vnd.openxmlformats-officedocument.drawingml.chart+xml"/>
  <Override PartName="/ppt/charts/chart25.xml" ContentType="application/vnd.openxmlformats-officedocument.drawingml.chart+xml"/>
  <Override PartName="/ppt/charts/chart250.xml" ContentType="application/vnd.openxmlformats-officedocument.drawingml.chart+xml"/>
  <Override PartName="/ppt/charts/chart251.xml" ContentType="application/vnd.openxmlformats-officedocument.drawingml.chart+xml"/>
  <Override PartName="/ppt/charts/chart252.xml" ContentType="application/vnd.openxmlformats-officedocument.drawingml.chart+xml"/>
  <Override PartName="/ppt/charts/chart253.xml" ContentType="application/vnd.openxmlformats-officedocument.drawingml.chart+xml"/>
  <Override PartName="/ppt/charts/chart254.xml" ContentType="application/vnd.openxmlformats-officedocument.drawingml.chart+xml"/>
  <Override PartName="/ppt/charts/chart255.xml" ContentType="application/vnd.openxmlformats-officedocument.drawingml.chart+xml"/>
  <Override PartName="/ppt/charts/chart256.xml" ContentType="application/vnd.openxmlformats-officedocument.drawingml.chart+xml"/>
  <Override PartName="/ppt/charts/chart257.xml" ContentType="application/vnd.openxmlformats-officedocument.drawingml.chart+xml"/>
  <Override PartName="/ppt/charts/chart258.xml" ContentType="application/vnd.openxmlformats-officedocument.drawingml.chart+xml"/>
  <Override PartName="/ppt/charts/chart259.xml" ContentType="application/vnd.openxmlformats-officedocument.drawingml.chart+xml"/>
  <Override PartName="/ppt/charts/chart26.xml" ContentType="application/vnd.openxmlformats-officedocument.drawingml.chart+xml"/>
  <Override PartName="/ppt/charts/chart260.xml" ContentType="application/vnd.openxmlformats-officedocument.drawingml.chart+xml"/>
  <Override PartName="/ppt/charts/chart261.xml" ContentType="application/vnd.openxmlformats-officedocument.drawingml.chart+xml"/>
  <Override PartName="/ppt/charts/chart262.xml" ContentType="application/vnd.openxmlformats-officedocument.drawingml.chart+xml"/>
  <Override PartName="/ppt/charts/chart263.xml" ContentType="application/vnd.openxmlformats-officedocument.drawingml.chart+xml"/>
  <Override PartName="/ppt/charts/chart264.xml" ContentType="application/vnd.openxmlformats-officedocument.drawingml.chart+xml"/>
  <Override PartName="/ppt/charts/chart265.xml" ContentType="application/vnd.openxmlformats-officedocument.drawingml.chart+xml"/>
  <Override PartName="/ppt/charts/chart266.xml" ContentType="application/vnd.openxmlformats-officedocument.drawingml.chart+xml"/>
  <Override PartName="/ppt/charts/chart267.xml" ContentType="application/vnd.openxmlformats-officedocument.drawingml.chart+xml"/>
  <Override PartName="/ppt/charts/chart268.xml" ContentType="application/vnd.openxmlformats-officedocument.drawingml.chart+xml"/>
  <Override PartName="/ppt/charts/chart269.xml" ContentType="application/vnd.openxmlformats-officedocument.drawingml.chart+xml"/>
  <Override PartName="/ppt/charts/chart27.xml" ContentType="application/vnd.openxmlformats-officedocument.drawingml.chart+xml"/>
  <Override PartName="/ppt/charts/chart270.xml" ContentType="application/vnd.openxmlformats-officedocument.drawingml.chart+xml"/>
  <Override PartName="/ppt/charts/chart271.xml" ContentType="application/vnd.openxmlformats-officedocument.drawingml.chart+xml"/>
  <Override PartName="/ppt/charts/chart272.xml" ContentType="application/vnd.openxmlformats-officedocument.drawingml.chart+xml"/>
  <Override PartName="/ppt/charts/chart273.xml" ContentType="application/vnd.openxmlformats-officedocument.drawingml.chart+xml"/>
  <Override PartName="/ppt/charts/chart274.xml" ContentType="application/vnd.openxmlformats-officedocument.drawingml.chart+xml"/>
  <Override PartName="/ppt/charts/chart275.xml" ContentType="application/vnd.openxmlformats-officedocument.drawingml.chart+xml"/>
  <Override PartName="/ppt/charts/chart276.xml" ContentType="application/vnd.openxmlformats-officedocument.drawingml.chart+xml"/>
  <Override PartName="/ppt/charts/chart277.xml" ContentType="application/vnd.openxmlformats-officedocument.drawingml.chart+xml"/>
  <Override PartName="/ppt/charts/chart278.xml" ContentType="application/vnd.openxmlformats-officedocument.drawingml.chart+xml"/>
  <Override PartName="/ppt/charts/chart279.xml" ContentType="application/vnd.openxmlformats-officedocument.drawingml.chart+xml"/>
  <Override PartName="/ppt/charts/chart28.xml" ContentType="application/vnd.openxmlformats-officedocument.drawingml.chart+xml"/>
  <Override PartName="/ppt/charts/chart280.xml" ContentType="application/vnd.openxmlformats-officedocument.drawingml.chart+xml"/>
  <Override PartName="/ppt/charts/chart281.xml" ContentType="application/vnd.openxmlformats-officedocument.drawingml.chart+xml"/>
  <Override PartName="/ppt/charts/chart282.xml" ContentType="application/vnd.openxmlformats-officedocument.drawingml.chart+xml"/>
  <Override PartName="/ppt/charts/chart283.xml" ContentType="application/vnd.openxmlformats-officedocument.drawingml.chart+xml"/>
  <Override PartName="/ppt/charts/chart284.xml" ContentType="application/vnd.openxmlformats-officedocument.drawingml.chart+xml"/>
  <Override PartName="/ppt/charts/chart285.xml" ContentType="application/vnd.openxmlformats-officedocument.drawingml.chart+xml"/>
  <Override PartName="/ppt/charts/chart286.xml" ContentType="application/vnd.openxmlformats-officedocument.drawingml.chart+xml"/>
  <Override PartName="/ppt/charts/chart287.xml" ContentType="application/vnd.openxmlformats-officedocument.drawingml.chart+xml"/>
  <Override PartName="/ppt/charts/chart288.xml" ContentType="application/vnd.openxmlformats-officedocument.drawingml.chart+xml"/>
  <Override PartName="/ppt/charts/chart289.xml" ContentType="application/vnd.openxmlformats-officedocument.drawingml.chart+xml"/>
  <Override PartName="/ppt/charts/chart29.xml" ContentType="application/vnd.openxmlformats-officedocument.drawingml.chart+xml"/>
  <Override PartName="/ppt/charts/chart290.xml" ContentType="application/vnd.openxmlformats-officedocument.drawingml.chart+xml"/>
  <Override PartName="/ppt/charts/chart291.xml" ContentType="application/vnd.openxmlformats-officedocument.drawingml.chart+xml"/>
  <Override PartName="/ppt/charts/chart292.xml" ContentType="application/vnd.openxmlformats-officedocument.drawingml.chart+xml"/>
  <Override PartName="/ppt/charts/chart293.xml" ContentType="application/vnd.openxmlformats-officedocument.drawingml.chart+xml"/>
  <Override PartName="/ppt/charts/chart294.xml" ContentType="application/vnd.openxmlformats-officedocument.drawingml.chart+xml"/>
  <Override PartName="/ppt/charts/chart295.xml" ContentType="application/vnd.openxmlformats-officedocument.drawingml.chart+xml"/>
  <Override PartName="/ppt/charts/chart296.xml" ContentType="application/vnd.openxmlformats-officedocument.drawingml.chart+xml"/>
  <Override PartName="/ppt/charts/chart297.xml" ContentType="application/vnd.openxmlformats-officedocument.drawingml.chart+xml"/>
  <Override PartName="/ppt/charts/chart298.xml" ContentType="application/vnd.openxmlformats-officedocument.drawingml.chart+xml"/>
  <Override PartName="/ppt/charts/chart299.xml" ContentType="application/vnd.openxmlformats-officedocument.drawingml.chart+xml"/>
  <Override PartName="/ppt/charts/chart3.xml" ContentType="application/vnd.openxmlformats-officedocument.drawingml.chart+xml"/>
  <Override PartName="/ppt/charts/chart30.xml" ContentType="application/vnd.openxmlformats-officedocument.drawingml.chart+xml"/>
  <Override PartName="/ppt/charts/chart300.xml" ContentType="application/vnd.openxmlformats-officedocument.drawingml.chart+xml"/>
  <Override PartName="/ppt/charts/chart301.xml" ContentType="application/vnd.openxmlformats-officedocument.drawingml.chart+xml"/>
  <Override PartName="/ppt/charts/chart302.xml" ContentType="application/vnd.openxmlformats-officedocument.drawingml.chart+xml"/>
  <Override PartName="/ppt/charts/chart303.xml" ContentType="application/vnd.openxmlformats-officedocument.drawingml.chart+xml"/>
  <Override PartName="/ppt/charts/chart304.xml" ContentType="application/vnd.openxmlformats-officedocument.drawingml.chart+xml"/>
  <Override PartName="/ppt/charts/chart305.xml" ContentType="application/vnd.openxmlformats-officedocument.drawingml.chart+xml"/>
  <Override PartName="/ppt/charts/chart306.xml" ContentType="application/vnd.openxmlformats-officedocument.drawingml.chart+xml"/>
  <Override PartName="/ppt/charts/chart307.xml" ContentType="application/vnd.openxmlformats-officedocument.drawingml.chart+xml"/>
  <Override PartName="/ppt/charts/chart308.xml" ContentType="application/vnd.openxmlformats-officedocument.drawingml.chart+xml"/>
  <Override PartName="/ppt/charts/chart309.xml" ContentType="application/vnd.openxmlformats-officedocument.drawingml.chart+xml"/>
  <Override PartName="/ppt/charts/chart31.xml" ContentType="application/vnd.openxmlformats-officedocument.drawingml.chart+xml"/>
  <Override PartName="/ppt/charts/chart310.xml" ContentType="application/vnd.openxmlformats-officedocument.drawingml.chart+xml"/>
  <Override PartName="/ppt/charts/chart311.xml" ContentType="application/vnd.openxmlformats-officedocument.drawingml.chart+xml"/>
  <Override PartName="/ppt/charts/chart312.xml" ContentType="application/vnd.openxmlformats-officedocument.drawingml.chart+xml"/>
  <Override PartName="/ppt/charts/chart313.xml" ContentType="application/vnd.openxmlformats-officedocument.drawingml.chart+xml"/>
  <Override PartName="/ppt/charts/chart314.xml" ContentType="application/vnd.openxmlformats-officedocument.drawingml.chart+xml"/>
  <Override PartName="/ppt/charts/chart315.xml" ContentType="application/vnd.openxmlformats-officedocument.drawingml.chart+xml"/>
  <Override PartName="/ppt/charts/chart316.xml" ContentType="application/vnd.openxmlformats-officedocument.drawingml.chart+xml"/>
  <Override PartName="/ppt/charts/chart317.xml" ContentType="application/vnd.openxmlformats-officedocument.drawingml.chart+xml"/>
  <Override PartName="/ppt/charts/chart318.xml" ContentType="application/vnd.openxmlformats-officedocument.drawingml.chart+xml"/>
  <Override PartName="/ppt/charts/chart319.xml" ContentType="application/vnd.openxmlformats-officedocument.drawingml.chart+xml"/>
  <Override PartName="/ppt/charts/chart32.xml" ContentType="application/vnd.openxmlformats-officedocument.drawingml.chart+xml"/>
  <Override PartName="/ppt/charts/chart320.xml" ContentType="application/vnd.openxmlformats-officedocument.drawingml.chart+xml"/>
  <Override PartName="/ppt/charts/chart321.xml" ContentType="application/vnd.openxmlformats-officedocument.drawingml.chart+xml"/>
  <Override PartName="/ppt/charts/chart322.xml" ContentType="application/vnd.openxmlformats-officedocument.drawingml.chart+xml"/>
  <Override PartName="/ppt/charts/chart323.xml" ContentType="application/vnd.openxmlformats-officedocument.drawingml.chart+xml"/>
  <Override PartName="/ppt/charts/chart324.xml" ContentType="application/vnd.openxmlformats-officedocument.drawingml.chart+xml"/>
  <Override PartName="/ppt/charts/chart325.xml" ContentType="application/vnd.openxmlformats-officedocument.drawingml.chart+xml"/>
  <Override PartName="/ppt/charts/chart326.xml" ContentType="application/vnd.openxmlformats-officedocument.drawingml.chart+xml"/>
  <Override PartName="/ppt/charts/chart327.xml" ContentType="application/vnd.openxmlformats-officedocument.drawingml.chart+xml"/>
  <Override PartName="/ppt/charts/chart328.xml" ContentType="application/vnd.openxmlformats-officedocument.drawingml.chart+xml"/>
  <Override PartName="/ppt/charts/chart329.xml" ContentType="application/vnd.openxmlformats-officedocument.drawingml.chart+xml"/>
  <Override PartName="/ppt/charts/chart33.xml" ContentType="application/vnd.openxmlformats-officedocument.drawingml.chart+xml"/>
  <Override PartName="/ppt/charts/chart330.xml" ContentType="application/vnd.openxmlformats-officedocument.drawingml.chart+xml"/>
  <Override PartName="/ppt/charts/chart331.xml" ContentType="application/vnd.openxmlformats-officedocument.drawingml.chart+xml"/>
  <Override PartName="/ppt/charts/chart332.xml" ContentType="application/vnd.openxmlformats-officedocument.drawingml.chart+xml"/>
  <Override PartName="/ppt/charts/chart333.xml" ContentType="application/vnd.openxmlformats-officedocument.drawingml.chart+xml"/>
  <Override PartName="/ppt/charts/chart334.xml" ContentType="application/vnd.openxmlformats-officedocument.drawingml.chart+xml"/>
  <Override PartName="/ppt/charts/chart335.xml" ContentType="application/vnd.openxmlformats-officedocument.drawingml.chart+xml"/>
  <Override PartName="/ppt/charts/chart336.xml" ContentType="application/vnd.openxmlformats-officedocument.drawingml.chart+xml"/>
  <Override PartName="/ppt/charts/chart337.xml" ContentType="application/vnd.openxmlformats-officedocument.drawingml.chart+xml"/>
  <Override PartName="/ppt/charts/chart338.xml" ContentType="application/vnd.openxmlformats-officedocument.drawingml.chart+xml"/>
  <Override PartName="/ppt/charts/chart339.xml" ContentType="application/vnd.openxmlformats-officedocument.drawingml.chart+xml"/>
  <Override PartName="/ppt/charts/chart34.xml" ContentType="application/vnd.openxmlformats-officedocument.drawingml.chart+xml"/>
  <Override PartName="/ppt/charts/chart340.xml" ContentType="application/vnd.openxmlformats-officedocument.drawingml.chart+xml"/>
  <Override PartName="/ppt/charts/chart341.xml" ContentType="application/vnd.openxmlformats-officedocument.drawingml.chart+xml"/>
  <Override PartName="/ppt/charts/chart342.xml" ContentType="application/vnd.openxmlformats-officedocument.drawingml.chart+xml"/>
  <Override PartName="/ppt/charts/chart343.xml" ContentType="application/vnd.openxmlformats-officedocument.drawingml.chart+xml"/>
  <Override PartName="/ppt/charts/chart344.xml" ContentType="application/vnd.openxmlformats-officedocument.drawingml.chart+xml"/>
  <Override PartName="/ppt/charts/chart345.xml" ContentType="application/vnd.openxmlformats-officedocument.drawingml.chart+xml"/>
  <Override PartName="/ppt/charts/chart346.xml" ContentType="application/vnd.openxmlformats-officedocument.drawingml.chart+xml"/>
  <Override PartName="/ppt/charts/chart347.xml" ContentType="application/vnd.openxmlformats-officedocument.drawingml.chart+xml"/>
  <Override PartName="/ppt/charts/chart348.xml" ContentType="application/vnd.openxmlformats-officedocument.drawingml.chart+xml"/>
  <Override PartName="/ppt/charts/chart349.xml" ContentType="application/vnd.openxmlformats-officedocument.drawingml.chart+xml"/>
  <Override PartName="/ppt/charts/chart35.xml" ContentType="application/vnd.openxmlformats-officedocument.drawingml.chart+xml"/>
  <Override PartName="/ppt/charts/chart350.xml" ContentType="application/vnd.openxmlformats-officedocument.drawingml.chart+xml"/>
  <Override PartName="/ppt/charts/chart351.xml" ContentType="application/vnd.openxmlformats-officedocument.drawingml.chart+xml"/>
  <Override PartName="/ppt/charts/chart352.xml" ContentType="application/vnd.openxmlformats-officedocument.drawingml.chart+xml"/>
  <Override PartName="/ppt/charts/chart353.xml" ContentType="application/vnd.openxmlformats-officedocument.drawingml.chart+xml"/>
  <Override PartName="/ppt/charts/chart354.xml" ContentType="application/vnd.openxmlformats-officedocument.drawingml.chart+xml"/>
  <Override PartName="/ppt/charts/chart355.xml" ContentType="application/vnd.openxmlformats-officedocument.drawingml.chart+xml"/>
  <Override PartName="/ppt/charts/chart356.xml" ContentType="application/vnd.openxmlformats-officedocument.drawingml.chart+xml"/>
  <Override PartName="/ppt/charts/chart357.xml" ContentType="application/vnd.openxmlformats-officedocument.drawingml.chart+xml"/>
  <Override PartName="/ppt/charts/chart358.xml" ContentType="application/vnd.openxmlformats-officedocument.drawingml.chart+xml"/>
  <Override PartName="/ppt/charts/chart359.xml" ContentType="application/vnd.openxmlformats-officedocument.drawingml.chart+xml"/>
  <Override PartName="/ppt/charts/chart36.xml" ContentType="application/vnd.openxmlformats-officedocument.drawingml.chart+xml"/>
  <Override PartName="/ppt/charts/chart360.xml" ContentType="application/vnd.openxmlformats-officedocument.drawingml.chart+xml"/>
  <Override PartName="/ppt/charts/chart361.xml" ContentType="application/vnd.openxmlformats-officedocument.drawingml.chart+xml"/>
  <Override PartName="/ppt/charts/chart362.xml" ContentType="application/vnd.openxmlformats-officedocument.drawingml.chart+xml"/>
  <Override PartName="/ppt/charts/chart363.xml" ContentType="application/vnd.openxmlformats-officedocument.drawingml.chart+xml"/>
  <Override PartName="/ppt/charts/chart364.xml" ContentType="application/vnd.openxmlformats-officedocument.drawingml.chart+xml"/>
  <Override PartName="/ppt/charts/chart365.xml" ContentType="application/vnd.openxmlformats-officedocument.drawingml.chart+xml"/>
  <Override PartName="/ppt/charts/chart366.xml" ContentType="application/vnd.openxmlformats-officedocument.drawingml.chart+xml"/>
  <Override PartName="/ppt/charts/chart367.xml" ContentType="application/vnd.openxmlformats-officedocument.drawingml.chart+xml"/>
  <Override PartName="/ppt/charts/chart368.xml" ContentType="application/vnd.openxmlformats-officedocument.drawingml.chart+xml"/>
  <Override PartName="/ppt/charts/chart369.xml" ContentType="application/vnd.openxmlformats-officedocument.drawingml.chart+xml"/>
  <Override PartName="/ppt/charts/chart37.xml" ContentType="application/vnd.openxmlformats-officedocument.drawingml.chart+xml"/>
  <Override PartName="/ppt/charts/chart370.xml" ContentType="application/vnd.openxmlformats-officedocument.drawingml.chart+xml"/>
  <Override PartName="/ppt/charts/chart371.xml" ContentType="application/vnd.openxmlformats-officedocument.drawingml.chart+xml"/>
  <Override PartName="/ppt/charts/chart372.xml" ContentType="application/vnd.openxmlformats-officedocument.drawingml.chart+xml"/>
  <Override PartName="/ppt/charts/chart373.xml" ContentType="application/vnd.openxmlformats-officedocument.drawingml.chart+xml"/>
  <Override PartName="/ppt/charts/chart374.xml" ContentType="application/vnd.openxmlformats-officedocument.drawingml.chart+xml"/>
  <Override PartName="/ppt/charts/chart375.xml" ContentType="application/vnd.openxmlformats-officedocument.drawingml.chart+xml"/>
  <Override PartName="/ppt/charts/chart376.xml" ContentType="application/vnd.openxmlformats-officedocument.drawingml.chart+xml"/>
  <Override PartName="/ppt/charts/chart377.xml" ContentType="application/vnd.openxmlformats-officedocument.drawingml.chart+xml"/>
  <Override PartName="/ppt/charts/chart378.xml" ContentType="application/vnd.openxmlformats-officedocument.drawingml.chart+xml"/>
  <Override PartName="/ppt/charts/chart379.xml" ContentType="application/vnd.openxmlformats-officedocument.drawingml.chart+xml"/>
  <Override PartName="/ppt/charts/chart38.xml" ContentType="application/vnd.openxmlformats-officedocument.drawingml.chart+xml"/>
  <Override PartName="/ppt/charts/chart380.xml" ContentType="application/vnd.openxmlformats-officedocument.drawingml.chart+xml"/>
  <Override PartName="/ppt/charts/chart381.xml" ContentType="application/vnd.openxmlformats-officedocument.drawingml.chart+xml"/>
  <Override PartName="/ppt/charts/chart382.xml" ContentType="application/vnd.openxmlformats-officedocument.drawingml.chart+xml"/>
  <Override PartName="/ppt/charts/chart383.xml" ContentType="application/vnd.openxmlformats-officedocument.drawingml.chart+xml"/>
  <Override PartName="/ppt/charts/chart384.xml" ContentType="application/vnd.openxmlformats-officedocument.drawingml.chart+xml"/>
  <Override PartName="/ppt/charts/chart385.xml" ContentType="application/vnd.openxmlformats-officedocument.drawingml.chart+xml"/>
  <Override PartName="/ppt/charts/chart386.xml" ContentType="application/vnd.openxmlformats-officedocument.drawingml.chart+xml"/>
  <Override PartName="/ppt/charts/chart387.xml" ContentType="application/vnd.openxmlformats-officedocument.drawingml.chart+xml"/>
  <Override PartName="/ppt/charts/chart388.xml" ContentType="application/vnd.openxmlformats-officedocument.drawingml.chart+xml"/>
  <Override PartName="/ppt/charts/chart389.xml" ContentType="application/vnd.openxmlformats-officedocument.drawingml.chart+xml"/>
  <Override PartName="/ppt/charts/chart39.xml" ContentType="application/vnd.openxmlformats-officedocument.drawingml.chart+xml"/>
  <Override PartName="/ppt/charts/chart390.xml" ContentType="application/vnd.openxmlformats-officedocument.drawingml.chart+xml"/>
  <Override PartName="/ppt/charts/chart391.xml" ContentType="application/vnd.openxmlformats-officedocument.drawingml.chart+xml"/>
  <Override PartName="/ppt/charts/chart392.xml" ContentType="application/vnd.openxmlformats-officedocument.drawingml.chart+xml"/>
  <Override PartName="/ppt/charts/chart393.xml" ContentType="application/vnd.openxmlformats-officedocument.drawingml.chart+xml"/>
  <Override PartName="/ppt/charts/chart394.xml" ContentType="application/vnd.openxmlformats-officedocument.drawingml.chart+xml"/>
  <Override PartName="/ppt/charts/chart395.xml" ContentType="application/vnd.openxmlformats-officedocument.drawingml.chart+xml"/>
  <Override PartName="/ppt/charts/chart396.xml" ContentType="application/vnd.openxmlformats-officedocument.drawingml.chart+xml"/>
  <Override PartName="/ppt/charts/chart397.xml" ContentType="application/vnd.openxmlformats-officedocument.drawingml.chart+xml"/>
  <Override PartName="/ppt/charts/chart398.xml" ContentType="application/vnd.openxmlformats-officedocument.drawingml.chart+xml"/>
  <Override PartName="/ppt/charts/chart399.xml" ContentType="application/vnd.openxmlformats-officedocument.drawingml.chart+xml"/>
  <Override PartName="/ppt/charts/chart4.xml" ContentType="application/vnd.openxmlformats-officedocument.drawingml.chart+xml"/>
  <Override PartName="/ppt/charts/chart40.xml" ContentType="application/vnd.openxmlformats-officedocument.drawingml.chart+xml"/>
  <Override PartName="/ppt/charts/chart400.xml" ContentType="application/vnd.openxmlformats-officedocument.drawingml.chart+xml"/>
  <Override PartName="/ppt/charts/chart401.xml" ContentType="application/vnd.openxmlformats-officedocument.drawingml.chart+xml"/>
  <Override PartName="/ppt/charts/chart402.xml" ContentType="application/vnd.openxmlformats-officedocument.drawingml.chart+xml"/>
  <Override PartName="/ppt/charts/chart403.xml" ContentType="application/vnd.openxmlformats-officedocument.drawingml.chart+xml"/>
  <Override PartName="/ppt/charts/chart404.xml" ContentType="application/vnd.openxmlformats-officedocument.drawingml.chart+xml"/>
  <Override PartName="/ppt/charts/chart405.xml" ContentType="application/vnd.openxmlformats-officedocument.drawingml.chart+xml"/>
  <Override PartName="/ppt/charts/chart406.xml" ContentType="application/vnd.openxmlformats-officedocument.drawingml.chart+xml"/>
  <Override PartName="/ppt/charts/chart407.xml" ContentType="application/vnd.openxmlformats-officedocument.drawingml.chart+xml"/>
  <Override PartName="/ppt/charts/chart408.xml" ContentType="application/vnd.openxmlformats-officedocument.drawingml.chart+xml"/>
  <Override PartName="/ppt/charts/chart409.xml" ContentType="application/vnd.openxmlformats-officedocument.drawingml.chart+xml"/>
  <Override PartName="/ppt/charts/chart41.xml" ContentType="application/vnd.openxmlformats-officedocument.drawingml.chart+xml"/>
  <Override PartName="/ppt/charts/chart410.xml" ContentType="application/vnd.openxmlformats-officedocument.drawingml.chart+xml"/>
  <Override PartName="/ppt/charts/chart411.xml" ContentType="application/vnd.openxmlformats-officedocument.drawingml.chart+xml"/>
  <Override PartName="/ppt/charts/chart412.xml" ContentType="application/vnd.openxmlformats-officedocument.drawingml.chart+xml"/>
  <Override PartName="/ppt/charts/chart413.xml" ContentType="application/vnd.openxmlformats-officedocument.drawingml.chart+xml"/>
  <Override PartName="/ppt/charts/chart414.xml" ContentType="application/vnd.openxmlformats-officedocument.drawingml.chart+xml"/>
  <Override PartName="/ppt/charts/chart415.xml" ContentType="application/vnd.openxmlformats-officedocument.drawingml.chart+xml"/>
  <Override PartName="/ppt/charts/chart416.xml" ContentType="application/vnd.openxmlformats-officedocument.drawingml.chart+xml"/>
  <Override PartName="/ppt/charts/chart417.xml" ContentType="application/vnd.openxmlformats-officedocument.drawingml.chart+xml"/>
  <Override PartName="/ppt/charts/chart418.xml" ContentType="application/vnd.openxmlformats-officedocument.drawingml.chart+xml"/>
  <Override PartName="/ppt/charts/chart419.xml" ContentType="application/vnd.openxmlformats-officedocument.drawingml.chart+xml"/>
  <Override PartName="/ppt/charts/chart42.xml" ContentType="application/vnd.openxmlformats-officedocument.drawingml.chart+xml"/>
  <Override PartName="/ppt/charts/chart420.xml" ContentType="application/vnd.openxmlformats-officedocument.drawingml.chart+xml"/>
  <Override PartName="/ppt/charts/chart421.xml" ContentType="application/vnd.openxmlformats-officedocument.drawingml.chart+xml"/>
  <Override PartName="/ppt/charts/chart422.xml" ContentType="application/vnd.openxmlformats-officedocument.drawingml.chart+xml"/>
  <Override PartName="/ppt/charts/chart423.xml" ContentType="application/vnd.openxmlformats-officedocument.drawingml.chart+xml"/>
  <Override PartName="/ppt/charts/chart424.xml" ContentType="application/vnd.openxmlformats-officedocument.drawingml.chart+xml"/>
  <Override PartName="/ppt/charts/chart425.xml" ContentType="application/vnd.openxmlformats-officedocument.drawingml.chart+xml"/>
  <Override PartName="/ppt/charts/chart426.xml" ContentType="application/vnd.openxmlformats-officedocument.drawingml.chart+xml"/>
  <Override PartName="/ppt/charts/chart427.xml" ContentType="application/vnd.openxmlformats-officedocument.drawingml.chart+xml"/>
  <Override PartName="/ppt/charts/chart428.xml" ContentType="application/vnd.openxmlformats-officedocument.drawingml.chart+xml"/>
  <Override PartName="/ppt/charts/chart429.xml" ContentType="application/vnd.openxmlformats-officedocument.drawingml.chart+xml"/>
  <Override PartName="/ppt/charts/chart43.xml" ContentType="application/vnd.openxmlformats-officedocument.drawingml.chart+xml"/>
  <Override PartName="/ppt/charts/chart430.xml" ContentType="application/vnd.openxmlformats-officedocument.drawingml.chart+xml"/>
  <Override PartName="/ppt/charts/chart431.xml" ContentType="application/vnd.openxmlformats-officedocument.drawingml.chart+xml"/>
  <Override PartName="/ppt/charts/chart432.xml" ContentType="application/vnd.openxmlformats-officedocument.drawingml.chart+xml"/>
  <Override PartName="/ppt/charts/chart433.xml" ContentType="application/vnd.openxmlformats-officedocument.drawingml.chart+xml"/>
  <Override PartName="/ppt/charts/chart434.xml" ContentType="application/vnd.openxmlformats-officedocument.drawingml.chart+xml"/>
  <Override PartName="/ppt/charts/chart435.xml" ContentType="application/vnd.openxmlformats-officedocument.drawingml.chart+xml"/>
  <Override PartName="/ppt/charts/chart436.xml" ContentType="application/vnd.openxmlformats-officedocument.drawingml.chart+xml"/>
  <Override PartName="/ppt/charts/chart437.xml" ContentType="application/vnd.openxmlformats-officedocument.drawingml.chart+xml"/>
  <Override PartName="/ppt/charts/chart438.xml" ContentType="application/vnd.openxmlformats-officedocument.drawingml.chart+xml"/>
  <Override PartName="/ppt/charts/chart439.xml" ContentType="application/vnd.openxmlformats-officedocument.drawingml.chart+xml"/>
  <Override PartName="/ppt/charts/chart44.xml" ContentType="application/vnd.openxmlformats-officedocument.drawingml.chart+xml"/>
  <Override PartName="/ppt/charts/chart440.xml" ContentType="application/vnd.openxmlformats-officedocument.drawingml.chart+xml"/>
  <Override PartName="/ppt/charts/chart441.xml" ContentType="application/vnd.openxmlformats-officedocument.drawingml.chart+xml"/>
  <Override PartName="/ppt/charts/chart442.xml" ContentType="application/vnd.openxmlformats-officedocument.drawingml.chart+xml"/>
  <Override PartName="/ppt/charts/chart443.xml" ContentType="application/vnd.openxmlformats-officedocument.drawingml.chart+xml"/>
  <Override PartName="/ppt/charts/chart444.xml" ContentType="application/vnd.openxmlformats-officedocument.drawingml.chart+xml"/>
  <Override PartName="/ppt/charts/chart445.xml" ContentType="application/vnd.openxmlformats-officedocument.drawingml.chart+xml"/>
  <Override PartName="/ppt/charts/chart446.xml" ContentType="application/vnd.openxmlformats-officedocument.drawingml.chart+xml"/>
  <Override PartName="/ppt/charts/chart447.xml" ContentType="application/vnd.openxmlformats-officedocument.drawingml.chart+xml"/>
  <Override PartName="/ppt/charts/chart448.xml" ContentType="application/vnd.openxmlformats-officedocument.drawingml.chart+xml"/>
  <Override PartName="/ppt/charts/chart449.xml" ContentType="application/vnd.openxmlformats-officedocument.drawingml.chart+xml"/>
  <Override PartName="/ppt/charts/chart45.xml" ContentType="application/vnd.openxmlformats-officedocument.drawingml.chart+xml"/>
  <Override PartName="/ppt/charts/chart450.xml" ContentType="application/vnd.openxmlformats-officedocument.drawingml.chart+xml"/>
  <Override PartName="/ppt/charts/chart451.xml" ContentType="application/vnd.openxmlformats-officedocument.drawingml.chart+xml"/>
  <Override PartName="/ppt/charts/chart452.xml" ContentType="application/vnd.openxmlformats-officedocument.drawingml.chart+xml"/>
  <Override PartName="/ppt/charts/chart453.xml" ContentType="application/vnd.openxmlformats-officedocument.drawingml.chart+xml"/>
  <Override PartName="/ppt/charts/chart454.xml" ContentType="application/vnd.openxmlformats-officedocument.drawingml.chart+xml"/>
  <Override PartName="/ppt/charts/chart455.xml" ContentType="application/vnd.openxmlformats-officedocument.drawingml.chart+xml"/>
  <Override PartName="/ppt/charts/chart456.xml" ContentType="application/vnd.openxmlformats-officedocument.drawingml.chart+xml"/>
  <Override PartName="/ppt/charts/chart457.xml" ContentType="application/vnd.openxmlformats-officedocument.drawingml.chart+xml"/>
  <Override PartName="/ppt/charts/chart458.xml" ContentType="application/vnd.openxmlformats-officedocument.drawingml.chart+xml"/>
  <Override PartName="/ppt/charts/chart459.xml" ContentType="application/vnd.openxmlformats-officedocument.drawingml.chart+xml"/>
  <Override PartName="/ppt/charts/chart46.xml" ContentType="application/vnd.openxmlformats-officedocument.drawingml.chart+xml"/>
  <Override PartName="/ppt/charts/chart460.xml" ContentType="application/vnd.openxmlformats-officedocument.drawingml.chart+xml"/>
  <Override PartName="/ppt/charts/chart461.xml" ContentType="application/vnd.openxmlformats-officedocument.drawingml.chart+xml"/>
  <Override PartName="/ppt/charts/chart462.xml" ContentType="application/vnd.openxmlformats-officedocument.drawingml.chart+xml"/>
  <Override PartName="/ppt/charts/chart463.xml" ContentType="application/vnd.openxmlformats-officedocument.drawingml.chart+xml"/>
  <Override PartName="/ppt/charts/chart464.xml" ContentType="application/vnd.openxmlformats-officedocument.drawingml.chart+xml"/>
  <Override PartName="/ppt/charts/chart465.xml" ContentType="application/vnd.openxmlformats-officedocument.drawingml.chart+xml"/>
  <Override PartName="/ppt/charts/chart466.xml" ContentType="application/vnd.openxmlformats-officedocument.drawingml.chart+xml"/>
  <Override PartName="/ppt/charts/chart467.xml" ContentType="application/vnd.openxmlformats-officedocument.drawingml.chart+xml"/>
  <Override PartName="/ppt/charts/chart468.xml" ContentType="application/vnd.openxmlformats-officedocument.drawingml.chart+xml"/>
  <Override PartName="/ppt/charts/chart469.xml" ContentType="application/vnd.openxmlformats-officedocument.drawingml.chart+xml"/>
  <Override PartName="/ppt/charts/chart47.xml" ContentType="application/vnd.openxmlformats-officedocument.drawingml.chart+xml"/>
  <Override PartName="/ppt/charts/chart470.xml" ContentType="application/vnd.openxmlformats-officedocument.drawingml.chart+xml"/>
  <Override PartName="/ppt/charts/chart471.xml" ContentType="application/vnd.openxmlformats-officedocument.drawingml.chart+xml"/>
  <Override PartName="/ppt/charts/chart472.xml" ContentType="application/vnd.openxmlformats-officedocument.drawingml.chart+xml"/>
  <Override PartName="/ppt/charts/chart473.xml" ContentType="application/vnd.openxmlformats-officedocument.drawingml.chart+xml"/>
  <Override PartName="/ppt/charts/chart474.xml" ContentType="application/vnd.openxmlformats-officedocument.drawingml.chart+xml"/>
  <Override PartName="/ppt/charts/chart475.xml" ContentType="application/vnd.openxmlformats-officedocument.drawingml.chart+xml"/>
  <Override PartName="/ppt/charts/chart476.xml" ContentType="application/vnd.openxmlformats-officedocument.drawingml.chart+xml"/>
  <Override PartName="/ppt/charts/chart477.xml" ContentType="application/vnd.openxmlformats-officedocument.drawingml.chart+xml"/>
  <Override PartName="/ppt/charts/chart478.xml" ContentType="application/vnd.openxmlformats-officedocument.drawingml.chart+xml"/>
  <Override PartName="/ppt/charts/chart479.xml" ContentType="application/vnd.openxmlformats-officedocument.drawingml.chart+xml"/>
  <Override PartName="/ppt/charts/chart48.xml" ContentType="application/vnd.openxmlformats-officedocument.drawingml.chart+xml"/>
  <Override PartName="/ppt/charts/chart480.xml" ContentType="application/vnd.openxmlformats-officedocument.drawingml.chart+xml"/>
  <Override PartName="/ppt/charts/chart481.xml" ContentType="application/vnd.openxmlformats-officedocument.drawingml.chart+xml"/>
  <Override PartName="/ppt/charts/chart482.xml" ContentType="application/vnd.openxmlformats-officedocument.drawingml.chart+xml"/>
  <Override PartName="/ppt/charts/chart483.xml" ContentType="application/vnd.openxmlformats-officedocument.drawingml.chart+xml"/>
  <Override PartName="/ppt/charts/chart484.xml" ContentType="application/vnd.openxmlformats-officedocument.drawingml.chart+xml"/>
  <Override PartName="/ppt/charts/chart485.xml" ContentType="application/vnd.openxmlformats-officedocument.drawingml.chart+xml"/>
  <Override PartName="/ppt/charts/chart486.xml" ContentType="application/vnd.openxmlformats-officedocument.drawingml.chart+xml"/>
  <Override PartName="/ppt/charts/chart487.xml" ContentType="application/vnd.openxmlformats-officedocument.drawingml.chart+xml"/>
  <Override PartName="/ppt/charts/chart488.xml" ContentType="application/vnd.openxmlformats-officedocument.drawingml.chart+xml"/>
  <Override PartName="/ppt/charts/chart49.xml" ContentType="application/vnd.openxmlformats-officedocument.drawingml.chart+xml"/>
  <Override PartName="/ppt/charts/chart5.xml" ContentType="application/vnd.openxmlformats-officedocument.drawingml.chart+xml"/>
  <Override PartName="/ppt/charts/chart50.xml" ContentType="application/vnd.openxmlformats-officedocument.drawingml.chart+xml"/>
  <Override PartName="/ppt/charts/chart51.xml" ContentType="application/vnd.openxmlformats-officedocument.drawingml.chart+xml"/>
  <Override PartName="/ppt/charts/chart52.xml" ContentType="application/vnd.openxmlformats-officedocument.drawingml.chart+xml"/>
  <Override PartName="/ppt/charts/chart53.xml" ContentType="application/vnd.openxmlformats-officedocument.drawingml.chart+xml"/>
  <Override PartName="/ppt/charts/chart54.xml" ContentType="application/vnd.openxmlformats-officedocument.drawingml.chart+xml"/>
  <Override PartName="/ppt/charts/chart55.xml" ContentType="application/vnd.openxmlformats-officedocument.drawingml.chart+xml"/>
  <Override PartName="/ppt/charts/chart56.xml" ContentType="application/vnd.openxmlformats-officedocument.drawingml.chart+xml"/>
  <Override PartName="/ppt/charts/chart57.xml" ContentType="application/vnd.openxmlformats-officedocument.drawingml.chart+xml"/>
  <Override PartName="/ppt/charts/chart58.xml" ContentType="application/vnd.openxmlformats-officedocument.drawingml.chart+xml"/>
  <Override PartName="/ppt/charts/chart59.xml" ContentType="application/vnd.openxmlformats-officedocument.drawingml.chart+xml"/>
  <Override PartName="/ppt/charts/chart6.xml" ContentType="application/vnd.openxmlformats-officedocument.drawingml.chart+xml"/>
  <Override PartName="/ppt/charts/chart60.xml" ContentType="application/vnd.openxmlformats-officedocument.drawingml.chart+xml"/>
  <Override PartName="/ppt/charts/chart61.xml" ContentType="application/vnd.openxmlformats-officedocument.drawingml.chart+xml"/>
  <Override PartName="/ppt/charts/chart62.xml" ContentType="application/vnd.openxmlformats-officedocument.drawingml.chart+xml"/>
  <Override PartName="/ppt/charts/chart63.xml" ContentType="application/vnd.openxmlformats-officedocument.drawingml.chart+xml"/>
  <Override PartName="/ppt/charts/chart64.xml" ContentType="application/vnd.openxmlformats-officedocument.drawingml.chart+xml"/>
  <Override PartName="/ppt/charts/chart65.xml" ContentType="application/vnd.openxmlformats-officedocument.drawingml.chart+xml"/>
  <Override PartName="/ppt/charts/chart66.xml" ContentType="application/vnd.openxmlformats-officedocument.drawingml.chart+xml"/>
  <Override PartName="/ppt/charts/chart67.xml" ContentType="application/vnd.openxmlformats-officedocument.drawingml.chart+xml"/>
  <Override PartName="/ppt/charts/chart68.xml" ContentType="application/vnd.openxmlformats-officedocument.drawingml.chart+xml"/>
  <Override PartName="/ppt/charts/chart69.xml" ContentType="application/vnd.openxmlformats-officedocument.drawingml.chart+xml"/>
  <Override PartName="/ppt/charts/chart7.xml" ContentType="application/vnd.openxmlformats-officedocument.drawingml.chart+xml"/>
  <Override PartName="/ppt/charts/chart70.xml" ContentType="application/vnd.openxmlformats-officedocument.drawingml.chart+xml"/>
  <Override PartName="/ppt/charts/chart71.xml" ContentType="application/vnd.openxmlformats-officedocument.drawingml.chart+xml"/>
  <Override PartName="/ppt/charts/chart72.xml" ContentType="application/vnd.openxmlformats-officedocument.drawingml.chart+xml"/>
  <Override PartName="/ppt/charts/chart73.xml" ContentType="application/vnd.openxmlformats-officedocument.drawingml.chart+xml"/>
  <Override PartName="/ppt/charts/chart74.xml" ContentType="application/vnd.openxmlformats-officedocument.drawingml.chart+xml"/>
  <Override PartName="/ppt/charts/chart75.xml" ContentType="application/vnd.openxmlformats-officedocument.drawingml.chart+xml"/>
  <Override PartName="/ppt/charts/chart76.xml" ContentType="application/vnd.openxmlformats-officedocument.drawingml.chart+xml"/>
  <Override PartName="/ppt/charts/chart77.xml" ContentType="application/vnd.openxmlformats-officedocument.drawingml.chart+xml"/>
  <Override PartName="/ppt/charts/chart78.xml" ContentType="application/vnd.openxmlformats-officedocument.drawingml.chart+xml"/>
  <Override PartName="/ppt/charts/chart79.xml" ContentType="application/vnd.openxmlformats-officedocument.drawingml.chart+xml"/>
  <Override PartName="/ppt/charts/chart8.xml" ContentType="application/vnd.openxmlformats-officedocument.drawingml.chart+xml"/>
  <Override PartName="/ppt/charts/chart80.xml" ContentType="application/vnd.openxmlformats-officedocument.drawingml.chart+xml"/>
  <Override PartName="/ppt/charts/chart81.xml" ContentType="application/vnd.openxmlformats-officedocument.drawingml.chart+xml"/>
  <Override PartName="/ppt/charts/chart82.xml" ContentType="application/vnd.openxmlformats-officedocument.drawingml.chart+xml"/>
  <Override PartName="/ppt/charts/chart83.xml" ContentType="application/vnd.openxmlformats-officedocument.drawingml.chart+xml"/>
  <Override PartName="/ppt/charts/chart84.xml" ContentType="application/vnd.openxmlformats-officedocument.drawingml.chart+xml"/>
  <Override PartName="/ppt/charts/chart85.xml" ContentType="application/vnd.openxmlformats-officedocument.drawingml.chart+xml"/>
  <Override PartName="/ppt/charts/chart86.xml" ContentType="application/vnd.openxmlformats-officedocument.drawingml.chart+xml"/>
  <Override PartName="/ppt/charts/chart87.xml" ContentType="application/vnd.openxmlformats-officedocument.drawingml.chart+xml"/>
  <Override PartName="/ppt/charts/chart88.xml" ContentType="application/vnd.openxmlformats-officedocument.drawingml.chart+xml"/>
  <Override PartName="/ppt/charts/chart89.xml" ContentType="application/vnd.openxmlformats-officedocument.drawingml.chart+xml"/>
  <Override PartName="/ppt/charts/chart9.xml" ContentType="application/vnd.openxmlformats-officedocument.drawingml.chart+xml"/>
  <Override PartName="/ppt/charts/chart90.xml" ContentType="application/vnd.openxmlformats-officedocument.drawingml.chart+xml"/>
  <Override PartName="/ppt/charts/chart91.xml" ContentType="application/vnd.openxmlformats-officedocument.drawingml.chart+xml"/>
  <Override PartName="/ppt/charts/chart92.xml" ContentType="application/vnd.openxmlformats-officedocument.drawingml.chart+xml"/>
  <Override PartName="/ppt/charts/chart93.xml" ContentType="application/vnd.openxmlformats-officedocument.drawingml.chart+xml"/>
  <Override PartName="/ppt/charts/chart94.xml" ContentType="application/vnd.openxmlformats-officedocument.drawingml.chart+xml"/>
  <Override PartName="/ppt/charts/chart95.xml" ContentType="application/vnd.openxmlformats-officedocument.drawingml.chart+xml"/>
  <Override PartName="/ppt/charts/chart96.xml" ContentType="application/vnd.openxmlformats-officedocument.drawingml.chart+xml"/>
  <Override PartName="/ppt/charts/chart97.xml" ContentType="application/vnd.openxmlformats-officedocument.drawingml.chart+xml"/>
  <Override PartName="/ppt/charts/chart98.xml" ContentType="application/vnd.openxmlformats-officedocument.drawingml.chart+xml"/>
  <Override PartName="/ppt/charts/chart99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firstSlideNum="0" saveSubsetFonts="1">
  <p:sldMasterIdLst>
    <p:sldMasterId id="2147483669" r:id="rId1"/>
  </p:sldMasterIdLst>
  <p:notesMasterIdLst>
    <p:notesMasterId r:id="rId2"/>
  </p:notesMasterIdLst>
  <p:handoutMasterIdLst>
    <p:handoutMasterId r:id="rId3"/>
  </p:handout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8" r:id="rId66"/>
    <p:sldId id="319" r:id="rId67"/>
    <p:sldId id="320" r:id="rId68"/>
    <p:sldId id="321" r:id="rId69"/>
    <p:sldId id="322" r:id="rId70"/>
    <p:sldId id="323" r:id="rId71"/>
    <p:sldId id="324" r:id="rId72"/>
    <p:sldId id="325" r:id="rId73"/>
    <p:sldId id="326" r:id="rId74"/>
    <p:sldId id="327" r:id="rId75"/>
    <p:sldId id="328" r:id="rId76"/>
    <p:sldId id="329" r:id="rId77"/>
    <p:sldId id="330" r:id="rId78"/>
    <p:sldId id="331" r:id="rId79"/>
    <p:sldId id="332" r:id="rId80"/>
    <p:sldId id="333" r:id="rId81"/>
    <p:sldId id="334" r:id="rId82"/>
    <p:sldId id="335" r:id="rId83"/>
    <p:sldId id="336" r:id="rId84"/>
    <p:sldId id="337" r:id="rId85"/>
    <p:sldId id="338" r:id="rId86"/>
    <p:sldId id="339" r:id="rId87"/>
    <p:sldId id="340" r:id="rId88"/>
    <p:sldId id="341" r:id="rId89"/>
    <p:sldId id="342" r:id="rId90"/>
    <p:sldId id="343" r:id="rId91"/>
    <p:sldId id="344" r:id="rId92"/>
    <p:sldId id="345" r:id="rId93"/>
    <p:sldId id="346" r:id="rId94"/>
    <p:sldId id="347" r:id="rId95"/>
    <p:sldId id="348" r:id="rId96"/>
    <p:sldId id="349" r:id="rId97"/>
    <p:sldId id="350" r:id="rId98"/>
    <p:sldId id="351" r:id="rId99"/>
    <p:sldId id="352" r:id="rId100"/>
    <p:sldId id="353" r:id="rId101"/>
    <p:sldId id="354" r:id="rId102"/>
    <p:sldId id="355" r:id="rId103"/>
    <p:sldId id="356" r:id="rId104"/>
    <p:sldId id="357" r:id="rId105"/>
    <p:sldId id="358" r:id="rId106"/>
    <p:sldId id="359" r:id="rId107"/>
    <p:sldId id="360" r:id="rId108"/>
    <p:sldId id="361" r:id="rId109"/>
    <p:sldId id="362" r:id="rId110"/>
    <p:sldId id="363" r:id="rId111"/>
    <p:sldId id="364" r:id="rId112"/>
    <p:sldId id="365" r:id="rId113"/>
    <p:sldId id="366" r:id="rId114"/>
    <p:sldId id="367" r:id="rId115"/>
    <p:sldId id="368" r:id="rId116"/>
    <p:sldId id="369" r:id="rId117"/>
    <p:sldId id="370" r:id="rId118"/>
    <p:sldId id="371" r:id="rId119"/>
    <p:sldId id="372" r:id="rId120"/>
    <p:sldId id="373" r:id="rId121"/>
    <p:sldId id="374" r:id="rId122"/>
    <p:sldId id="375" r:id="rId123"/>
    <p:sldId id="376" r:id="rId124"/>
    <p:sldId id="377" r:id="rId125"/>
    <p:sldId id="378" r:id="rId126"/>
    <p:sldId id="379" r:id="rId127"/>
    <p:sldId id="380" r:id="rId128"/>
    <p:sldId id="381" r:id="rId129"/>
    <p:sldId id="382" r:id="rId130"/>
    <p:sldId id="383" r:id="rId131"/>
    <p:sldId id="384" r:id="rId132"/>
    <p:sldId id="385" r:id="rId133"/>
    <p:sldId id="386" r:id="rId134"/>
    <p:sldId id="387" r:id="rId135"/>
    <p:sldId id="388" r:id="rId136"/>
    <p:sldId id="389" r:id="rId137"/>
    <p:sldId id="390" r:id="rId138"/>
    <p:sldId id="391" r:id="rId139"/>
    <p:sldId id="392" r:id="rId140"/>
    <p:sldId id="393" r:id="rId141"/>
    <p:sldId id="394" r:id="rId142"/>
    <p:sldId id="395" r:id="rId143"/>
    <p:sldId id="396" r:id="rId144"/>
    <p:sldId id="397" r:id="rId145"/>
    <p:sldId id="398" r:id="rId146"/>
    <p:sldId id="399" r:id="rId147"/>
    <p:sldId id="400" r:id="rId148"/>
    <p:sldId id="401" r:id="rId149"/>
    <p:sldId id="402" r:id="rId150"/>
    <p:sldId id="403" r:id="rId151"/>
    <p:sldId id="404" r:id="rId152"/>
    <p:sldId id="405" r:id="rId153"/>
    <p:sldId id="406" r:id="rId154"/>
    <p:sldId id="407" r:id="rId155"/>
    <p:sldId id="408" r:id="rId156"/>
    <p:sldId id="409" r:id="rId157"/>
    <p:sldId id="410" r:id="rId158"/>
    <p:sldId id="411" r:id="rId159"/>
    <p:sldId id="412" r:id="rId160"/>
    <p:sldId id="413" r:id="rId161"/>
    <p:sldId id="414" r:id="rId162"/>
    <p:sldId id="415" r:id="rId163"/>
    <p:sldId id="416" r:id="rId164"/>
    <p:sldId id="417" r:id="rId165"/>
    <p:sldId id="418" r:id="rId166"/>
    <p:sldId id="419" r:id="rId167"/>
    <p:sldId id="420" r:id="rId168"/>
    <p:sldId id="421" r:id="rId169"/>
    <p:sldId id="422" r:id="rId170"/>
    <p:sldId id="423" r:id="rId171"/>
    <p:sldId id="424" r:id="rId172"/>
    <p:sldId id="425" r:id="rId173"/>
    <p:sldId id="426" r:id="rId174"/>
    <p:sldId id="427" r:id="rId175"/>
    <p:sldId id="428" r:id="rId176"/>
    <p:sldId id="429" r:id="rId177"/>
    <p:sldId id="430" r:id="rId178"/>
    <p:sldId id="431" r:id="rId179"/>
    <p:sldId id="432" r:id="rId180"/>
    <p:sldId id="433" r:id="rId181"/>
    <p:sldId id="434" r:id="rId182"/>
    <p:sldId id="435" r:id="rId183"/>
    <p:sldId id="436" r:id="rId184"/>
    <p:sldId id="437" r:id="rId185"/>
    <p:sldId id="438" r:id="rId186"/>
  </p:sldIdLst>
  <p:sldSz cx="9904413" cy="6859588"/>
  <p:notesSz cx="6794500" cy="9931400"/>
  <p:defaultTextStyle>
    <a:defPPr>
      <a:defRPr lang="ko-KR"/>
    </a:defPPr>
    <a:lvl1pPr marL="0" algn="l" defTabSz="914427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13" algn="l" defTabSz="914427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27" algn="l" defTabSz="914427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39" algn="l" defTabSz="914427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52" algn="l" defTabSz="914427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66" algn="l" defTabSz="914427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79" algn="l" defTabSz="914427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92" algn="l" defTabSz="914427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705" algn="l" defTabSz="914427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lastView="sldThumbnailView">
  <p:normalViewPr showOutlineIcons="0">
    <p:restoredLeft sz="13835"/>
    <p:restoredTop sz="99883"/>
  </p:normalViewPr>
  <p:slideViewPr>
    <p:cSldViewPr>
      <p:cViewPr varScale="1">
        <p:scale>
          <a:sx n="82" d="100"/>
          <a:sy n="82" d="100"/>
        </p:scale>
        <p:origin x="-804" y="-84"/>
      </p:cViewPr>
      <p:guideLst>
        <p:guide orient="horz" pos="1116"/>
        <p:guide orient="horz" pos="4065"/>
        <p:guide orient="horz" pos="2431"/>
        <p:guide orient="horz" pos="3973"/>
        <p:guide pos="3118"/>
        <p:guide pos="3617"/>
        <p:guide pos="3027"/>
        <p:guide pos="3209"/>
        <p:guide pos="215"/>
      </p:guideLst>
    </p:cSldViewPr>
  </p:slideViewPr>
  <p:outlineViewPr>
    <p:cViewPr>
      <p:scale>
        <a:sx n="33" d="100"/>
        <a:sy n="33" d="100"/>
      </p:scale>
      <p:origin x="0" y="417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55" d="100"/>
          <a:sy n="55" d="100"/>
        </p:scale>
        <p:origin x="-2526" y="-84"/>
      </p:cViewPr>
      <p:guideLst>
        <p:guide orient="horz" pos="3128"/>
        <p:guide pos="2140"/>
      </p:guideLst>
    </p:cSldViewPr>
  </p:notesViewPr>
  <p:gridSpacing cx="36868100" cy="36868100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7.xml"  /><Relationship Id="rId100" Type="http://schemas.openxmlformats.org/officeDocument/2006/relationships/slide" Target="slides/slide97.xml"  /><Relationship Id="rId101" Type="http://schemas.openxmlformats.org/officeDocument/2006/relationships/slide" Target="slides/slide98.xml"  /><Relationship Id="rId102" Type="http://schemas.openxmlformats.org/officeDocument/2006/relationships/slide" Target="slides/slide99.xml"  /><Relationship Id="rId103" Type="http://schemas.openxmlformats.org/officeDocument/2006/relationships/slide" Target="slides/slide100.xml"  /><Relationship Id="rId104" Type="http://schemas.openxmlformats.org/officeDocument/2006/relationships/slide" Target="slides/slide101.xml"  /><Relationship Id="rId105" Type="http://schemas.openxmlformats.org/officeDocument/2006/relationships/slide" Target="slides/slide102.xml"  /><Relationship Id="rId106" Type="http://schemas.openxmlformats.org/officeDocument/2006/relationships/slide" Target="slides/slide103.xml"  /><Relationship Id="rId107" Type="http://schemas.openxmlformats.org/officeDocument/2006/relationships/slide" Target="slides/slide104.xml"  /><Relationship Id="rId108" Type="http://schemas.openxmlformats.org/officeDocument/2006/relationships/slide" Target="slides/slide105.xml"  /><Relationship Id="rId109" Type="http://schemas.openxmlformats.org/officeDocument/2006/relationships/slide" Target="slides/slide106.xml"  /><Relationship Id="rId11" Type="http://schemas.openxmlformats.org/officeDocument/2006/relationships/slide" Target="slides/slide8.xml"  /><Relationship Id="rId110" Type="http://schemas.openxmlformats.org/officeDocument/2006/relationships/slide" Target="slides/slide107.xml"  /><Relationship Id="rId111" Type="http://schemas.openxmlformats.org/officeDocument/2006/relationships/slide" Target="slides/slide108.xml"  /><Relationship Id="rId112" Type="http://schemas.openxmlformats.org/officeDocument/2006/relationships/slide" Target="slides/slide109.xml"  /><Relationship Id="rId113" Type="http://schemas.openxmlformats.org/officeDocument/2006/relationships/slide" Target="slides/slide110.xml"  /><Relationship Id="rId114" Type="http://schemas.openxmlformats.org/officeDocument/2006/relationships/slide" Target="slides/slide111.xml"  /><Relationship Id="rId115" Type="http://schemas.openxmlformats.org/officeDocument/2006/relationships/slide" Target="slides/slide112.xml"  /><Relationship Id="rId116" Type="http://schemas.openxmlformats.org/officeDocument/2006/relationships/slide" Target="slides/slide113.xml"  /><Relationship Id="rId117" Type="http://schemas.openxmlformats.org/officeDocument/2006/relationships/slide" Target="slides/slide114.xml"  /><Relationship Id="rId118" Type="http://schemas.openxmlformats.org/officeDocument/2006/relationships/slide" Target="slides/slide115.xml"  /><Relationship Id="rId119" Type="http://schemas.openxmlformats.org/officeDocument/2006/relationships/slide" Target="slides/slide116.xml"  /><Relationship Id="rId12" Type="http://schemas.openxmlformats.org/officeDocument/2006/relationships/slide" Target="slides/slide9.xml"  /><Relationship Id="rId120" Type="http://schemas.openxmlformats.org/officeDocument/2006/relationships/slide" Target="slides/slide117.xml"  /><Relationship Id="rId121" Type="http://schemas.openxmlformats.org/officeDocument/2006/relationships/slide" Target="slides/slide118.xml"  /><Relationship Id="rId122" Type="http://schemas.openxmlformats.org/officeDocument/2006/relationships/slide" Target="slides/slide119.xml"  /><Relationship Id="rId123" Type="http://schemas.openxmlformats.org/officeDocument/2006/relationships/slide" Target="slides/slide120.xml"  /><Relationship Id="rId124" Type="http://schemas.openxmlformats.org/officeDocument/2006/relationships/slide" Target="slides/slide121.xml"  /><Relationship Id="rId125" Type="http://schemas.openxmlformats.org/officeDocument/2006/relationships/slide" Target="slides/slide122.xml"  /><Relationship Id="rId126" Type="http://schemas.openxmlformats.org/officeDocument/2006/relationships/slide" Target="slides/slide123.xml"  /><Relationship Id="rId127" Type="http://schemas.openxmlformats.org/officeDocument/2006/relationships/slide" Target="slides/slide124.xml"  /><Relationship Id="rId128" Type="http://schemas.openxmlformats.org/officeDocument/2006/relationships/slide" Target="slides/slide125.xml"  /><Relationship Id="rId129" Type="http://schemas.openxmlformats.org/officeDocument/2006/relationships/slide" Target="slides/slide126.xml"  /><Relationship Id="rId13" Type="http://schemas.openxmlformats.org/officeDocument/2006/relationships/slide" Target="slides/slide10.xml"  /><Relationship Id="rId130" Type="http://schemas.openxmlformats.org/officeDocument/2006/relationships/slide" Target="slides/slide127.xml"  /><Relationship Id="rId131" Type="http://schemas.openxmlformats.org/officeDocument/2006/relationships/slide" Target="slides/slide128.xml"  /><Relationship Id="rId132" Type="http://schemas.openxmlformats.org/officeDocument/2006/relationships/slide" Target="slides/slide129.xml"  /><Relationship Id="rId133" Type="http://schemas.openxmlformats.org/officeDocument/2006/relationships/slide" Target="slides/slide130.xml"  /><Relationship Id="rId134" Type="http://schemas.openxmlformats.org/officeDocument/2006/relationships/slide" Target="slides/slide131.xml"  /><Relationship Id="rId135" Type="http://schemas.openxmlformats.org/officeDocument/2006/relationships/slide" Target="slides/slide132.xml"  /><Relationship Id="rId136" Type="http://schemas.openxmlformats.org/officeDocument/2006/relationships/slide" Target="slides/slide133.xml"  /><Relationship Id="rId137" Type="http://schemas.openxmlformats.org/officeDocument/2006/relationships/slide" Target="slides/slide134.xml"  /><Relationship Id="rId138" Type="http://schemas.openxmlformats.org/officeDocument/2006/relationships/slide" Target="slides/slide135.xml"  /><Relationship Id="rId139" Type="http://schemas.openxmlformats.org/officeDocument/2006/relationships/slide" Target="slides/slide136.xml"  /><Relationship Id="rId14" Type="http://schemas.openxmlformats.org/officeDocument/2006/relationships/slide" Target="slides/slide11.xml"  /><Relationship Id="rId140" Type="http://schemas.openxmlformats.org/officeDocument/2006/relationships/slide" Target="slides/slide137.xml"  /><Relationship Id="rId141" Type="http://schemas.openxmlformats.org/officeDocument/2006/relationships/slide" Target="slides/slide138.xml"  /><Relationship Id="rId142" Type="http://schemas.openxmlformats.org/officeDocument/2006/relationships/slide" Target="slides/slide139.xml"  /><Relationship Id="rId143" Type="http://schemas.openxmlformats.org/officeDocument/2006/relationships/slide" Target="slides/slide140.xml"  /><Relationship Id="rId144" Type="http://schemas.openxmlformats.org/officeDocument/2006/relationships/slide" Target="slides/slide141.xml"  /><Relationship Id="rId145" Type="http://schemas.openxmlformats.org/officeDocument/2006/relationships/slide" Target="slides/slide142.xml"  /><Relationship Id="rId146" Type="http://schemas.openxmlformats.org/officeDocument/2006/relationships/slide" Target="slides/slide143.xml"  /><Relationship Id="rId147" Type="http://schemas.openxmlformats.org/officeDocument/2006/relationships/slide" Target="slides/slide144.xml"  /><Relationship Id="rId148" Type="http://schemas.openxmlformats.org/officeDocument/2006/relationships/slide" Target="slides/slide145.xml"  /><Relationship Id="rId149" Type="http://schemas.openxmlformats.org/officeDocument/2006/relationships/slide" Target="slides/slide146.xml"  /><Relationship Id="rId15" Type="http://schemas.openxmlformats.org/officeDocument/2006/relationships/slide" Target="slides/slide12.xml"  /><Relationship Id="rId150" Type="http://schemas.openxmlformats.org/officeDocument/2006/relationships/slide" Target="slides/slide147.xml"  /><Relationship Id="rId151" Type="http://schemas.openxmlformats.org/officeDocument/2006/relationships/slide" Target="slides/slide148.xml"  /><Relationship Id="rId152" Type="http://schemas.openxmlformats.org/officeDocument/2006/relationships/slide" Target="slides/slide149.xml"  /><Relationship Id="rId153" Type="http://schemas.openxmlformats.org/officeDocument/2006/relationships/slide" Target="slides/slide150.xml"  /><Relationship Id="rId154" Type="http://schemas.openxmlformats.org/officeDocument/2006/relationships/slide" Target="slides/slide151.xml"  /><Relationship Id="rId155" Type="http://schemas.openxmlformats.org/officeDocument/2006/relationships/slide" Target="slides/slide152.xml"  /><Relationship Id="rId156" Type="http://schemas.openxmlformats.org/officeDocument/2006/relationships/slide" Target="slides/slide153.xml"  /><Relationship Id="rId157" Type="http://schemas.openxmlformats.org/officeDocument/2006/relationships/slide" Target="slides/slide154.xml"  /><Relationship Id="rId158" Type="http://schemas.openxmlformats.org/officeDocument/2006/relationships/slide" Target="slides/slide155.xml"  /><Relationship Id="rId159" Type="http://schemas.openxmlformats.org/officeDocument/2006/relationships/slide" Target="slides/slide156.xml"  /><Relationship Id="rId16" Type="http://schemas.openxmlformats.org/officeDocument/2006/relationships/slide" Target="slides/slide13.xml"  /><Relationship Id="rId160" Type="http://schemas.openxmlformats.org/officeDocument/2006/relationships/slide" Target="slides/slide157.xml"  /><Relationship Id="rId161" Type="http://schemas.openxmlformats.org/officeDocument/2006/relationships/slide" Target="slides/slide158.xml"  /><Relationship Id="rId162" Type="http://schemas.openxmlformats.org/officeDocument/2006/relationships/slide" Target="slides/slide159.xml"  /><Relationship Id="rId163" Type="http://schemas.openxmlformats.org/officeDocument/2006/relationships/slide" Target="slides/slide160.xml"  /><Relationship Id="rId164" Type="http://schemas.openxmlformats.org/officeDocument/2006/relationships/slide" Target="slides/slide161.xml"  /><Relationship Id="rId165" Type="http://schemas.openxmlformats.org/officeDocument/2006/relationships/slide" Target="slides/slide162.xml"  /><Relationship Id="rId166" Type="http://schemas.openxmlformats.org/officeDocument/2006/relationships/slide" Target="slides/slide163.xml"  /><Relationship Id="rId167" Type="http://schemas.openxmlformats.org/officeDocument/2006/relationships/slide" Target="slides/slide164.xml"  /><Relationship Id="rId168" Type="http://schemas.openxmlformats.org/officeDocument/2006/relationships/slide" Target="slides/slide165.xml"  /><Relationship Id="rId169" Type="http://schemas.openxmlformats.org/officeDocument/2006/relationships/slide" Target="slides/slide166.xml"  /><Relationship Id="rId17" Type="http://schemas.openxmlformats.org/officeDocument/2006/relationships/slide" Target="slides/slide14.xml"  /><Relationship Id="rId170" Type="http://schemas.openxmlformats.org/officeDocument/2006/relationships/slide" Target="slides/slide167.xml"  /><Relationship Id="rId171" Type="http://schemas.openxmlformats.org/officeDocument/2006/relationships/slide" Target="slides/slide168.xml"  /><Relationship Id="rId172" Type="http://schemas.openxmlformats.org/officeDocument/2006/relationships/slide" Target="slides/slide169.xml"  /><Relationship Id="rId173" Type="http://schemas.openxmlformats.org/officeDocument/2006/relationships/slide" Target="slides/slide170.xml"  /><Relationship Id="rId174" Type="http://schemas.openxmlformats.org/officeDocument/2006/relationships/slide" Target="slides/slide171.xml"  /><Relationship Id="rId175" Type="http://schemas.openxmlformats.org/officeDocument/2006/relationships/slide" Target="slides/slide172.xml"  /><Relationship Id="rId176" Type="http://schemas.openxmlformats.org/officeDocument/2006/relationships/slide" Target="slides/slide173.xml"  /><Relationship Id="rId177" Type="http://schemas.openxmlformats.org/officeDocument/2006/relationships/slide" Target="slides/slide174.xml"  /><Relationship Id="rId178" Type="http://schemas.openxmlformats.org/officeDocument/2006/relationships/slide" Target="slides/slide175.xml"  /><Relationship Id="rId179" Type="http://schemas.openxmlformats.org/officeDocument/2006/relationships/slide" Target="slides/slide176.xml"  /><Relationship Id="rId18" Type="http://schemas.openxmlformats.org/officeDocument/2006/relationships/slide" Target="slides/slide15.xml"  /><Relationship Id="rId180" Type="http://schemas.openxmlformats.org/officeDocument/2006/relationships/slide" Target="slides/slide177.xml"  /><Relationship Id="rId181" Type="http://schemas.openxmlformats.org/officeDocument/2006/relationships/slide" Target="slides/slide178.xml"  /><Relationship Id="rId182" Type="http://schemas.openxmlformats.org/officeDocument/2006/relationships/slide" Target="slides/slide179.xml"  /><Relationship Id="rId183" Type="http://schemas.openxmlformats.org/officeDocument/2006/relationships/slide" Target="slides/slide180.xml"  /><Relationship Id="rId184" Type="http://schemas.openxmlformats.org/officeDocument/2006/relationships/slide" Target="slides/slide181.xml"  /><Relationship Id="rId185" Type="http://schemas.openxmlformats.org/officeDocument/2006/relationships/slide" Target="slides/slide182.xml"  /><Relationship Id="rId186" Type="http://schemas.openxmlformats.org/officeDocument/2006/relationships/slide" Target="slides/slide183.xml"  /><Relationship Id="rId187" Type="http://schemas.openxmlformats.org/officeDocument/2006/relationships/presProps" Target="presProps.xml"  /><Relationship Id="rId188" Type="http://schemas.openxmlformats.org/officeDocument/2006/relationships/viewProps" Target="viewProps.xml"  /><Relationship Id="rId189" Type="http://schemas.openxmlformats.org/officeDocument/2006/relationships/theme" Target="theme/theme1.xml"  /><Relationship Id="rId19" Type="http://schemas.openxmlformats.org/officeDocument/2006/relationships/slide" Target="slides/slide16.xml"  /><Relationship Id="rId190" Type="http://schemas.openxmlformats.org/officeDocument/2006/relationships/tableStyles" Target="tableStyles.xml"  /><Relationship Id="rId2" Type="http://schemas.openxmlformats.org/officeDocument/2006/relationships/notesMaster" Target="notesMasters/notesMaster1.xml"  /><Relationship Id="rId20" Type="http://schemas.openxmlformats.org/officeDocument/2006/relationships/slide" Target="slides/slide17.xml"  /><Relationship Id="rId21" Type="http://schemas.openxmlformats.org/officeDocument/2006/relationships/slide" Target="slides/slide18.xml"  /><Relationship Id="rId22" Type="http://schemas.openxmlformats.org/officeDocument/2006/relationships/slide" Target="slides/slide19.xml"  /><Relationship Id="rId23" Type="http://schemas.openxmlformats.org/officeDocument/2006/relationships/slide" Target="slides/slide20.xml"  /><Relationship Id="rId24" Type="http://schemas.openxmlformats.org/officeDocument/2006/relationships/slide" Target="slides/slide21.xml"  /><Relationship Id="rId25" Type="http://schemas.openxmlformats.org/officeDocument/2006/relationships/slide" Target="slides/slide22.xml"  /><Relationship Id="rId26" Type="http://schemas.openxmlformats.org/officeDocument/2006/relationships/slide" Target="slides/slide23.xml"  /><Relationship Id="rId27" Type="http://schemas.openxmlformats.org/officeDocument/2006/relationships/slide" Target="slides/slide24.xml"  /><Relationship Id="rId28" Type="http://schemas.openxmlformats.org/officeDocument/2006/relationships/slide" Target="slides/slide25.xml"  /><Relationship Id="rId29" Type="http://schemas.openxmlformats.org/officeDocument/2006/relationships/slide" Target="slides/slide26.xml"  /><Relationship Id="rId3" Type="http://schemas.openxmlformats.org/officeDocument/2006/relationships/handoutMaster" Target="handoutMasters/handoutMaster1.xml"  /><Relationship Id="rId30" Type="http://schemas.openxmlformats.org/officeDocument/2006/relationships/slide" Target="slides/slide27.xml"  /><Relationship Id="rId31" Type="http://schemas.openxmlformats.org/officeDocument/2006/relationships/slide" Target="slides/slide28.xml"  /><Relationship Id="rId32" Type="http://schemas.openxmlformats.org/officeDocument/2006/relationships/slide" Target="slides/slide29.xml"  /><Relationship Id="rId33" Type="http://schemas.openxmlformats.org/officeDocument/2006/relationships/slide" Target="slides/slide30.xml"  /><Relationship Id="rId34" Type="http://schemas.openxmlformats.org/officeDocument/2006/relationships/slide" Target="slides/slide31.xml"  /><Relationship Id="rId35" Type="http://schemas.openxmlformats.org/officeDocument/2006/relationships/slide" Target="slides/slide32.xml"  /><Relationship Id="rId36" Type="http://schemas.openxmlformats.org/officeDocument/2006/relationships/slide" Target="slides/slide33.xml"  /><Relationship Id="rId37" Type="http://schemas.openxmlformats.org/officeDocument/2006/relationships/slide" Target="slides/slide34.xml"  /><Relationship Id="rId38" Type="http://schemas.openxmlformats.org/officeDocument/2006/relationships/slide" Target="slides/slide35.xml"  /><Relationship Id="rId39" Type="http://schemas.openxmlformats.org/officeDocument/2006/relationships/slide" Target="slides/slide36.xml"  /><Relationship Id="rId4" Type="http://schemas.openxmlformats.org/officeDocument/2006/relationships/slide" Target="slides/slide1.xml"  /><Relationship Id="rId40" Type="http://schemas.openxmlformats.org/officeDocument/2006/relationships/slide" Target="slides/slide37.xml"  /><Relationship Id="rId41" Type="http://schemas.openxmlformats.org/officeDocument/2006/relationships/slide" Target="slides/slide38.xml"  /><Relationship Id="rId42" Type="http://schemas.openxmlformats.org/officeDocument/2006/relationships/slide" Target="slides/slide39.xml"  /><Relationship Id="rId43" Type="http://schemas.openxmlformats.org/officeDocument/2006/relationships/slide" Target="slides/slide40.xml"  /><Relationship Id="rId44" Type="http://schemas.openxmlformats.org/officeDocument/2006/relationships/slide" Target="slides/slide41.xml"  /><Relationship Id="rId45" Type="http://schemas.openxmlformats.org/officeDocument/2006/relationships/slide" Target="slides/slide42.xml"  /><Relationship Id="rId46" Type="http://schemas.openxmlformats.org/officeDocument/2006/relationships/slide" Target="slides/slide43.xml"  /><Relationship Id="rId47" Type="http://schemas.openxmlformats.org/officeDocument/2006/relationships/slide" Target="slides/slide44.xml"  /><Relationship Id="rId48" Type="http://schemas.openxmlformats.org/officeDocument/2006/relationships/slide" Target="slides/slide45.xml"  /><Relationship Id="rId49" Type="http://schemas.openxmlformats.org/officeDocument/2006/relationships/slide" Target="slides/slide46.xml"  /><Relationship Id="rId5" Type="http://schemas.openxmlformats.org/officeDocument/2006/relationships/slide" Target="slides/slide2.xml"  /><Relationship Id="rId50" Type="http://schemas.openxmlformats.org/officeDocument/2006/relationships/slide" Target="slides/slide47.xml"  /><Relationship Id="rId51" Type="http://schemas.openxmlformats.org/officeDocument/2006/relationships/slide" Target="slides/slide48.xml"  /><Relationship Id="rId52" Type="http://schemas.openxmlformats.org/officeDocument/2006/relationships/slide" Target="slides/slide49.xml"  /><Relationship Id="rId53" Type="http://schemas.openxmlformats.org/officeDocument/2006/relationships/slide" Target="slides/slide50.xml"  /><Relationship Id="rId54" Type="http://schemas.openxmlformats.org/officeDocument/2006/relationships/slide" Target="slides/slide51.xml"  /><Relationship Id="rId55" Type="http://schemas.openxmlformats.org/officeDocument/2006/relationships/slide" Target="slides/slide52.xml"  /><Relationship Id="rId56" Type="http://schemas.openxmlformats.org/officeDocument/2006/relationships/slide" Target="slides/slide53.xml"  /><Relationship Id="rId57" Type="http://schemas.openxmlformats.org/officeDocument/2006/relationships/slide" Target="slides/slide54.xml"  /><Relationship Id="rId58" Type="http://schemas.openxmlformats.org/officeDocument/2006/relationships/slide" Target="slides/slide55.xml"  /><Relationship Id="rId59" Type="http://schemas.openxmlformats.org/officeDocument/2006/relationships/slide" Target="slides/slide56.xml"  /><Relationship Id="rId6" Type="http://schemas.openxmlformats.org/officeDocument/2006/relationships/slide" Target="slides/slide3.xml"  /><Relationship Id="rId60" Type="http://schemas.openxmlformats.org/officeDocument/2006/relationships/slide" Target="slides/slide57.xml"  /><Relationship Id="rId61" Type="http://schemas.openxmlformats.org/officeDocument/2006/relationships/slide" Target="slides/slide58.xml"  /><Relationship Id="rId62" Type="http://schemas.openxmlformats.org/officeDocument/2006/relationships/slide" Target="slides/slide59.xml"  /><Relationship Id="rId63" Type="http://schemas.openxmlformats.org/officeDocument/2006/relationships/slide" Target="slides/slide60.xml"  /><Relationship Id="rId64" Type="http://schemas.openxmlformats.org/officeDocument/2006/relationships/slide" Target="slides/slide61.xml"  /><Relationship Id="rId65" Type="http://schemas.openxmlformats.org/officeDocument/2006/relationships/slide" Target="slides/slide62.xml"  /><Relationship Id="rId66" Type="http://schemas.openxmlformats.org/officeDocument/2006/relationships/slide" Target="slides/slide63.xml"  /><Relationship Id="rId67" Type="http://schemas.openxmlformats.org/officeDocument/2006/relationships/slide" Target="slides/slide64.xml"  /><Relationship Id="rId68" Type="http://schemas.openxmlformats.org/officeDocument/2006/relationships/slide" Target="slides/slide65.xml"  /><Relationship Id="rId69" Type="http://schemas.openxmlformats.org/officeDocument/2006/relationships/slide" Target="slides/slide66.xml"  /><Relationship Id="rId7" Type="http://schemas.openxmlformats.org/officeDocument/2006/relationships/slide" Target="slides/slide4.xml"  /><Relationship Id="rId70" Type="http://schemas.openxmlformats.org/officeDocument/2006/relationships/slide" Target="slides/slide67.xml"  /><Relationship Id="rId71" Type="http://schemas.openxmlformats.org/officeDocument/2006/relationships/slide" Target="slides/slide68.xml"  /><Relationship Id="rId72" Type="http://schemas.openxmlformats.org/officeDocument/2006/relationships/slide" Target="slides/slide69.xml"  /><Relationship Id="rId73" Type="http://schemas.openxmlformats.org/officeDocument/2006/relationships/slide" Target="slides/slide70.xml"  /><Relationship Id="rId74" Type="http://schemas.openxmlformats.org/officeDocument/2006/relationships/slide" Target="slides/slide71.xml"  /><Relationship Id="rId75" Type="http://schemas.openxmlformats.org/officeDocument/2006/relationships/slide" Target="slides/slide72.xml"  /><Relationship Id="rId76" Type="http://schemas.openxmlformats.org/officeDocument/2006/relationships/slide" Target="slides/slide73.xml"  /><Relationship Id="rId77" Type="http://schemas.openxmlformats.org/officeDocument/2006/relationships/slide" Target="slides/slide74.xml"  /><Relationship Id="rId78" Type="http://schemas.openxmlformats.org/officeDocument/2006/relationships/slide" Target="slides/slide75.xml"  /><Relationship Id="rId79" Type="http://schemas.openxmlformats.org/officeDocument/2006/relationships/slide" Target="slides/slide76.xml"  /><Relationship Id="rId8" Type="http://schemas.openxmlformats.org/officeDocument/2006/relationships/slide" Target="slides/slide5.xml"  /><Relationship Id="rId80" Type="http://schemas.openxmlformats.org/officeDocument/2006/relationships/slide" Target="slides/slide77.xml"  /><Relationship Id="rId81" Type="http://schemas.openxmlformats.org/officeDocument/2006/relationships/slide" Target="slides/slide78.xml"  /><Relationship Id="rId82" Type="http://schemas.openxmlformats.org/officeDocument/2006/relationships/slide" Target="slides/slide79.xml"  /><Relationship Id="rId83" Type="http://schemas.openxmlformats.org/officeDocument/2006/relationships/slide" Target="slides/slide80.xml"  /><Relationship Id="rId84" Type="http://schemas.openxmlformats.org/officeDocument/2006/relationships/slide" Target="slides/slide81.xml"  /><Relationship Id="rId85" Type="http://schemas.openxmlformats.org/officeDocument/2006/relationships/slide" Target="slides/slide82.xml"  /><Relationship Id="rId86" Type="http://schemas.openxmlformats.org/officeDocument/2006/relationships/slide" Target="slides/slide83.xml"  /><Relationship Id="rId87" Type="http://schemas.openxmlformats.org/officeDocument/2006/relationships/slide" Target="slides/slide84.xml"  /><Relationship Id="rId88" Type="http://schemas.openxmlformats.org/officeDocument/2006/relationships/slide" Target="slides/slide85.xml"  /><Relationship Id="rId89" Type="http://schemas.openxmlformats.org/officeDocument/2006/relationships/slide" Target="slides/slide86.xml"  /><Relationship Id="rId9" Type="http://schemas.openxmlformats.org/officeDocument/2006/relationships/slide" Target="slides/slide6.xml"  /><Relationship Id="rId90" Type="http://schemas.openxmlformats.org/officeDocument/2006/relationships/slide" Target="slides/slide87.xml"  /><Relationship Id="rId91" Type="http://schemas.openxmlformats.org/officeDocument/2006/relationships/slide" Target="slides/slide88.xml"  /><Relationship Id="rId92" Type="http://schemas.openxmlformats.org/officeDocument/2006/relationships/slide" Target="slides/slide89.xml"  /><Relationship Id="rId93" Type="http://schemas.openxmlformats.org/officeDocument/2006/relationships/slide" Target="slides/slide90.xml"  /><Relationship Id="rId94" Type="http://schemas.openxmlformats.org/officeDocument/2006/relationships/slide" Target="slides/slide91.xml"  /><Relationship Id="rId95" Type="http://schemas.openxmlformats.org/officeDocument/2006/relationships/slide" Target="slides/slide92.xml"  /><Relationship Id="rId96" Type="http://schemas.openxmlformats.org/officeDocument/2006/relationships/slide" Target="slides/slide93.xml"  /><Relationship Id="rId97" Type="http://schemas.openxmlformats.org/officeDocument/2006/relationships/slide" Target="slides/slide94.xml"  /><Relationship Id="rId98" Type="http://schemas.openxmlformats.org/officeDocument/2006/relationships/slide" Target="slides/slide95.xml"  /><Relationship Id="rId99" Type="http://schemas.openxmlformats.org/officeDocument/2006/relationships/slide" Target="slides/slide96.xml"  /></Relationships>
</file>

<file path=ppt/charts/_rels/chart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.xlsx"  /></Relationships>
</file>

<file path=ppt/charts/_rels/chart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Worksheet1.xlsx"  /></Relationships>
</file>

<file path=ppt/charts/_rels/chart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Worksheet2.xlsx"  /></Relationships>
</file>

<file path=ppt/charts/_rels/chart4.xml.rels><?xml version="1.0" encoding="UTF-8" standalone="yes" ?><Relationships xmlns="http://schemas.openxmlformats.org/package/2006/relationships"><Relationship Id="rId1" Type="http://schemas.openxmlformats.org/officeDocument/2006/relationships/themeOverride" Target="../theme/themeOverride1.xml"  /><Relationship Id="rId2" Type="http://schemas.openxmlformats.org/officeDocument/2006/relationships/package" Target="../embeddings/oleObject2.xlsx"  /></Relationships>
</file>

<file path=ppt/charts/_rels/chart5.xml.rels><?xml version="1.0" encoding="UTF-8" standalone="yes" ?><Relationships xmlns="http://schemas.openxmlformats.org/package/2006/relationships"><Relationship Id="rId1" Type="http://schemas.openxmlformats.org/officeDocument/2006/relationships/themeOverride" Target="../theme/themeOverride2.xml"  /><Relationship Id="rId2" Type="http://schemas.openxmlformats.org/officeDocument/2006/relationships/package" Target="../embeddings/oleObject3.xlsx"  /></Relationships>
</file>

<file path=ppt/charts/_rels/chart6.xml.rels><?xml version="1.0" encoding="UTF-8" standalone="yes" ?><Relationships xmlns="http://schemas.openxmlformats.org/package/2006/relationships"><Relationship Id="rId1" Type="http://schemas.openxmlformats.org/officeDocument/2006/relationships/themeOverride" Target="../theme/themeOverride3.xml"  /><Relationship Id="rId2" Type="http://schemas.openxmlformats.org/officeDocument/2006/relationships/package" Target="../embeddings/oleObject4.xlsx"  /></Relationships>
</file>

<file path=ppt/charts/_rels/chart7.xml.rels><?xml version="1.0" encoding="UTF-8" standalone="yes" ?><Relationships xmlns="http://schemas.openxmlformats.org/package/2006/relationships"><Relationship Id="rId1" Type="http://schemas.openxmlformats.org/officeDocument/2006/relationships/themeOverride" Target="../theme/themeOverride4.xml"  /><Relationship Id="rId2" Type="http://schemas.openxmlformats.org/officeDocument/2006/relationships/package" Target="../embeddings/oleObject5.xlsx"  /></Relationships>
</file>

<file path=ppt/charts/_rels/chart8.xml.rels><?xml version="1.0" encoding="UTF-8" standalone="yes" ?><Relationships xmlns="http://schemas.openxmlformats.org/package/2006/relationships"><Relationship Id="rId1" Type="http://schemas.openxmlformats.org/officeDocument/2006/relationships/themeOverride" Target="../theme/themeOverride5.xml"  /><Relationship Id="rId2" Type="http://schemas.openxmlformats.org/officeDocument/2006/relationships/package" Target="../embeddings/oleObject6.xlsx"  /></Relationships>
</file>

<file path=ppt/charts/_rels/chart9.xml.rels><?xml version="1.0" encoding="UTF-8" standalone="yes" ?><Relationships xmlns="http://schemas.openxmlformats.org/package/2006/relationships"><Relationship Id="rId1" Type="http://schemas.openxmlformats.org/officeDocument/2006/relationships/themeOverride" Target="../theme/themeOverride6.xml"  /><Relationship Id="rId2" Type="http://schemas.openxmlformats.org/officeDocument/2006/relationships/package" Target="../embeddings/oleObject7.xlsx"  /></Relationships>
</file>

<file path=ppt/charts/_rels/chart1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8.xlsx"  /></Relationships>
</file>

<file path=ppt/charts/_rels/chart1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9.xlsx"  /></Relationships>
</file>

<file path=ppt/charts/_rels/chart1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0.xlsx"  /></Relationships>
</file>

<file path=ppt/charts/_rels/chart1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1.xlsx"  /></Relationships>
</file>

<file path=ppt/charts/_rels/chart1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2.xlsx"  /></Relationships>
</file>

<file path=ppt/charts/_rels/chart1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3.xlsx"  /></Relationships>
</file>

<file path=ppt/charts/_rels/chart1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4.xlsx"  /></Relationships>
</file>

<file path=ppt/charts/_rels/chart1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5.xlsx"  /></Relationships>
</file>

<file path=ppt/charts/_rels/chart1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6.xlsx"  /></Relationships>
</file>

<file path=ppt/charts/_rels/chart1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7.xlsx"  /></Relationships>
</file>

<file path=ppt/charts/_rels/chart2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8.xlsx"  /></Relationships>
</file>

<file path=ppt/charts/_rels/chart2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9.xlsx"  /></Relationships>
</file>

<file path=ppt/charts/_rels/chart2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0.xlsx"  /></Relationships>
</file>

<file path=ppt/charts/_rels/chart2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1.xlsx"  /></Relationships>
</file>

<file path=ppt/charts/_rels/chart2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2.xlsx"  /></Relationships>
</file>

<file path=ppt/charts/_rels/chart2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3.xlsx"  /></Relationships>
</file>

<file path=ppt/charts/_rels/chart2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4.xlsx"  /></Relationships>
</file>

<file path=ppt/charts/_rels/chart2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5.xlsx"  /></Relationships>
</file>

<file path=ppt/charts/_rels/chart2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6.xlsx"  /></Relationships>
</file>

<file path=ppt/charts/_rels/chart2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7.xlsx"  /></Relationships>
</file>

<file path=ppt/charts/_rels/chart3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8.xlsx"  /></Relationships>
</file>

<file path=ppt/charts/_rels/chart3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9.xlsx"  /></Relationships>
</file>

<file path=ppt/charts/_rels/chart3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0.xlsx"  /></Relationships>
</file>

<file path=ppt/charts/_rels/chart3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1.xlsx"  /></Relationships>
</file>

<file path=ppt/charts/_rels/chart3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2.xlsx"  /></Relationships>
</file>

<file path=ppt/charts/_rels/chart3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3.xlsx"  /></Relationships>
</file>

<file path=ppt/charts/_rels/chart3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4.xlsx"  /></Relationships>
</file>

<file path=ppt/charts/_rels/chart3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5.xlsx"  /></Relationships>
</file>

<file path=ppt/charts/_rels/chart3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6.xlsx"  /></Relationships>
</file>

<file path=ppt/charts/_rels/chart3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7.xlsx"  /></Relationships>
</file>

<file path=ppt/charts/_rels/chart4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8.xlsx"  /></Relationships>
</file>

<file path=ppt/charts/_rels/chart4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9.xlsx"  /></Relationships>
</file>

<file path=ppt/charts/_rels/chart4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0.xlsx"  /></Relationships>
</file>

<file path=ppt/charts/_rels/chart43.xml.rels><?xml version="1.0" encoding="UTF-8" standalone="yes" ?><Relationships xmlns="http://schemas.openxmlformats.org/package/2006/relationships"><Relationship Id="rId1" Type="http://schemas.openxmlformats.org/officeDocument/2006/relationships/themeOverride" Target="../theme/themeOverride7.xml"  /><Relationship Id="rId2" Type="http://schemas.openxmlformats.org/officeDocument/2006/relationships/package" Target="../embeddings/oleObject41.xlsx"  /></Relationships>
</file>

<file path=ppt/charts/_rels/chart44.xml.rels><?xml version="1.0" encoding="UTF-8" standalone="yes" ?><Relationships xmlns="http://schemas.openxmlformats.org/package/2006/relationships"><Relationship Id="rId1" Type="http://schemas.openxmlformats.org/officeDocument/2006/relationships/themeOverride" Target="../theme/themeOverride8.xml"  /><Relationship Id="rId2" Type="http://schemas.openxmlformats.org/officeDocument/2006/relationships/package" Target="../embeddings/oleObject42.xlsx"  /></Relationships>
</file>

<file path=ppt/charts/_rels/chart45.xml.rels><?xml version="1.0" encoding="UTF-8" standalone="yes" ?><Relationships xmlns="http://schemas.openxmlformats.org/package/2006/relationships"><Relationship Id="rId1" Type="http://schemas.openxmlformats.org/officeDocument/2006/relationships/themeOverride" Target="../theme/themeOverride9.xml"  /><Relationship Id="rId2" Type="http://schemas.openxmlformats.org/officeDocument/2006/relationships/package" Target="../embeddings/oleObject43.xlsx"  /></Relationships>
</file>

<file path=ppt/charts/_rels/chart4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4.xlsx"  /></Relationships>
</file>

<file path=ppt/charts/_rels/chart47.xml.rels><?xml version="1.0" encoding="UTF-8" standalone="yes" ?><Relationships xmlns="http://schemas.openxmlformats.org/package/2006/relationships"><Relationship Id="rId1" Type="http://schemas.openxmlformats.org/officeDocument/2006/relationships/themeOverride" Target="../theme/themeOverride10.xml"  /><Relationship Id="rId2" Type="http://schemas.openxmlformats.org/officeDocument/2006/relationships/package" Target="../embeddings/oleObject45.xlsx"  /></Relationships>
</file>

<file path=ppt/charts/_rels/chart4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6.xlsx"  /></Relationships>
</file>

<file path=ppt/charts/_rels/chart49.xml.rels><?xml version="1.0" encoding="UTF-8" standalone="yes" ?><Relationships xmlns="http://schemas.openxmlformats.org/package/2006/relationships"><Relationship Id="rId1" Type="http://schemas.openxmlformats.org/officeDocument/2006/relationships/themeOverride" Target="../theme/themeOverride11.xml"  /><Relationship Id="rId2" Type="http://schemas.openxmlformats.org/officeDocument/2006/relationships/package" Target="../embeddings/oleObject47.xlsx"  /></Relationships>
</file>

<file path=ppt/charts/_rels/chart50.xml.rels><?xml version="1.0" encoding="UTF-8" standalone="yes" ?><Relationships xmlns="http://schemas.openxmlformats.org/package/2006/relationships"><Relationship Id="rId1" Type="http://schemas.openxmlformats.org/officeDocument/2006/relationships/themeOverride" Target="../theme/themeOverride12.xml"  /><Relationship Id="rId2" Type="http://schemas.openxmlformats.org/officeDocument/2006/relationships/package" Target="../embeddings/oleObject48.xlsx"  /></Relationships>
</file>

<file path=ppt/charts/_rels/chart5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9.xlsx"  /></Relationships>
</file>

<file path=ppt/charts/_rels/chart5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50.xlsx"  /></Relationships>
</file>

<file path=ppt/charts/_rels/chart5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51.xlsx"  /></Relationships>
</file>

<file path=ppt/charts/_rels/chart5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52.xlsx"  /></Relationships>
</file>

<file path=ppt/charts/_rels/chart5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53.xlsx"  /></Relationships>
</file>

<file path=ppt/charts/_rels/chart5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54.xlsx"  /></Relationships>
</file>

<file path=ppt/charts/_rels/chart5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55.xlsx"  /></Relationships>
</file>

<file path=ppt/charts/_rels/chart5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56.xlsx"  /></Relationships>
</file>

<file path=ppt/charts/_rels/chart5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57.xlsx"  /></Relationships>
</file>

<file path=ppt/charts/_rels/chart6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58.xlsx"  /></Relationships>
</file>

<file path=ppt/charts/_rels/chart6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59.xlsx"  /></Relationships>
</file>

<file path=ppt/charts/_rels/chart6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60.xlsx"  /></Relationships>
</file>

<file path=ppt/charts/_rels/chart6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61.xlsx"  /></Relationships>
</file>

<file path=ppt/charts/_rels/chart6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62.xlsx"  /></Relationships>
</file>

<file path=ppt/charts/_rels/chart6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63.xlsx"  /></Relationships>
</file>

<file path=ppt/charts/_rels/chart6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64.xlsx"  /></Relationships>
</file>

<file path=ppt/charts/_rels/chart6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65.xlsx"  /></Relationships>
</file>

<file path=ppt/charts/_rels/chart6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66.xlsx"  /></Relationships>
</file>

<file path=ppt/charts/_rels/chart6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67.xlsx"  /></Relationships>
</file>

<file path=ppt/charts/_rels/chart7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68.xlsx"  /></Relationships>
</file>

<file path=ppt/charts/_rels/chart7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69.xlsx"  /></Relationships>
</file>

<file path=ppt/charts/_rels/chart7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70.xlsx"  /></Relationships>
</file>

<file path=ppt/charts/_rels/chart7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71.xlsx"  /></Relationships>
</file>

<file path=ppt/charts/_rels/chart7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72.xlsx"  /></Relationships>
</file>

<file path=ppt/charts/_rels/chart7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73.xlsx"  /></Relationships>
</file>

<file path=ppt/charts/_rels/chart7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74.xlsx"  /></Relationships>
</file>

<file path=ppt/charts/_rels/chart7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75.xlsx"  /></Relationships>
</file>

<file path=ppt/charts/_rels/chart7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76.xlsx"  /></Relationships>
</file>

<file path=ppt/charts/_rels/chart7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77.xlsx"  /></Relationships>
</file>

<file path=ppt/charts/_rels/chart8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78.xlsx"  /></Relationships>
</file>

<file path=ppt/charts/_rels/chart8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79.xlsx"  /></Relationships>
</file>

<file path=ppt/charts/_rels/chart8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80.xlsx"  /></Relationships>
</file>

<file path=ppt/charts/_rels/chart8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81.xlsx"  /></Relationships>
</file>

<file path=ppt/charts/_rels/chart8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82.xlsx"  /></Relationships>
</file>

<file path=ppt/charts/_rels/chart8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83.xlsx"  /></Relationships>
</file>

<file path=ppt/charts/_rels/chart8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84.xlsx"  /></Relationships>
</file>

<file path=ppt/charts/_rels/chart8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85.xlsx"  /></Relationships>
</file>

<file path=ppt/charts/_rels/chart8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86.xlsx"  /></Relationships>
</file>

<file path=ppt/charts/_rels/chart8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87.xlsx"  /></Relationships>
</file>

<file path=ppt/charts/_rels/chart9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88.xlsx"  /></Relationships>
</file>

<file path=ppt/charts/_rels/chart9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89.xlsx"  /></Relationships>
</file>

<file path=ppt/charts/_rels/chart9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90.xlsx"  /></Relationships>
</file>

<file path=ppt/charts/_rels/chart9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91.xlsx"  /></Relationships>
</file>

<file path=ppt/charts/_rels/chart9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92.xlsx"  /></Relationships>
</file>

<file path=ppt/charts/_rels/chart9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93.xlsx"  /></Relationships>
</file>

<file path=ppt/charts/_rels/chart9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94.xlsx"  /></Relationships>
</file>

<file path=ppt/charts/_rels/chart9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95.xlsx"  /></Relationships>
</file>

<file path=ppt/charts/_rels/chart9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96.xlsx"  /></Relationships>
</file>

<file path=ppt/charts/_rels/chart9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97.xlsx"  /></Relationships>
</file>

<file path=ppt/charts/_rels/chart10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98.xlsx"  /></Relationships>
</file>

<file path=ppt/charts/_rels/chart10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99.xlsx"  /></Relationships>
</file>

<file path=ppt/charts/_rels/chart10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00.xlsx"  /></Relationships>
</file>

<file path=ppt/charts/_rels/chart10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01.xlsx"  /></Relationships>
</file>

<file path=ppt/charts/_rels/chart10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02.xlsx"  /></Relationships>
</file>

<file path=ppt/charts/_rels/chart10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03.xlsx"  /></Relationships>
</file>

<file path=ppt/charts/_rels/chart10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04.xlsx"  /></Relationships>
</file>

<file path=ppt/charts/_rels/chart10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05.xlsx"  /></Relationships>
</file>

<file path=ppt/charts/_rels/chart10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06.xlsx"  /></Relationships>
</file>

<file path=ppt/charts/_rels/chart10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07.xlsx"  /></Relationships>
</file>

<file path=ppt/charts/_rels/chart11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08.xlsx"  /></Relationships>
</file>

<file path=ppt/charts/_rels/chart11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09.xlsx"  /></Relationships>
</file>

<file path=ppt/charts/_rels/chart11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10.xlsx"  /></Relationships>
</file>

<file path=ppt/charts/_rels/chart11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11.xlsx"  /></Relationships>
</file>

<file path=ppt/charts/_rels/chart11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12.xlsx"  /></Relationships>
</file>

<file path=ppt/charts/_rels/chart11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13.xlsx"  /></Relationships>
</file>

<file path=ppt/charts/_rels/chart11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14.xlsx"  /></Relationships>
</file>

<file path=ppt/charts/_rels/chart11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15.xlsx"  /></Relationships>
</file>

<file path=ppt/charts/_rels/chart11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16.xlsx"  /></Relationships>
</file>

<file path=ppt/charts/_rels/chart11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17.xlsx"  /></Relationships>
</file>

<file path=ppt/charts/_rels/chart12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18.xlsx"  /></Relationships>
</file>

<file path=ppt/charts/_rels/chart12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19.xlsx"  /></Relationships>
</file>

<file path=ppt/charts/_rels/chart12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20.xlsx"  /></Relationships>
</file>

<file path=ppt/charts/_rels/chart12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21.xlsx"  /></Relationships>
</file>

<file path=ppt/charts/_rels/chart12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22.xlsx"  /></Relationships>
</file>

<file path=ppt/charts/_rels/chart12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23.xlsx"  /></Relationships>
</file>

<file path=ppt/charts/_rels/chart12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24.xlsx"  /></Relationships>
</file>

<file path=ppt/charts/_rels/chart12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25.xlsx"  /></Relationships>
</file>

<file path=ppt/charts/_rels/chart12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26.xlsx"  /></Relationships>
</file>

<file path=ppt/charts/_rels/chart12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27.xlsx"  /></Relationships>
</file>

<file path=ppt/charts/_rels/chart13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28.xlsx"  /></Relationships>
</file>

<file path=ppt/charts/_rels/chart13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29.xlsx"  /></Relationships>
</file>

<file path=ppt/charts/_rels/chart13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30.xlsx"  /></Relationships>
</file>

<file path=ppt/charts/_rels/chart13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31.xlsx"  /></Relationships>
</file>

<file path=ppt/charts/_rels/chart13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32.xlsx"  /></Relationships>
</file>

<file path=ppt/charts/_rels/chart13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33.xlsx"  /></Relationships>
</file>

<file path=ppt/charts/_rels/chart13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34.xlsx"  /></Relationships>
</file>

<file path=ppt/charts/_rels/chart13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35.xlsx"  /></Relationships>
</file>

<file path=ppt/charts/_rels/chart13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36.xlsx"  /></Relationships>
</file>

<file path=ppt/charts/_rels/chart13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37.xlsx"  /></Relationships>
</file>

<file path=ppt/charts/_rels/chart14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38.xlsx"  /></Relationships>
</file>

<file path=ppt/charts/_rels/chart14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39.xlsx"  /></Relationships>
</file>

<file path=ppt/charts/_rels/chart14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40.xlsx"  /></Relationships>
</file>

<file path=ppt/charts/_rels/chart14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41.xlsx"  /></Relationships>
</file>

<file path=ppt/charts/_rels/chart14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42.xlsx"  /></Relationships>
</file>

<file path=ppt/charts/_rels/chart14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43.xlsx"  /></Relationships>
</file>

<file path=ppt/charts/_rels/chart14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44.xlsx"  /></Relationships>
</file>

<file path=ppt/charts/_rels/chart14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45.xlsx"  /></Relationships>
</file>

<file path=ppt/charts/_rels/chart14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46.xlsx"  /></Relationships>
</file>

<file path=ppt/charts/_rels/chart14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47.xlsx"  /></Relationships>
</file>

<file path=ppt/charts/_rels/chart15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48.xlsx"  /></Relationships>
</file>

<file path=ppt/charts/_rels/chart15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49.xlsx"  /></Relationships>
</file>

<file path=ppt/charts/_rels/chart15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50.xlsx"  /></Relationships>
</file>

<file path=ppt/charts/_rels/chart15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51.xlsx"  /></Relationships>
</file>

<file path=ppt/charts/_rels/chart15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52.xlsx"  /></Relationships>
</file>

<file path=ppt/charts/_rels/chart15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53.xlsx"  /></Relationships>
</file>

<file path=ppt/charts/_rels/chart15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54.xlsx"  /></Relationships>
</file>

<file path=ppt/charts/_rels/chart15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55.xlsx"  /></Relationships>
</file>

<file path=ppt/charts/_rels/chart15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56.xlsx"  /></Relationships>
</file>

<file path=ppt/charts/_rels/chart15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57.xlsx"  /></Relationships>
</file>

<file path=ppt/charts/_rels/chart16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58.xlsx"  /></Relationships>
</file>

<file path=ppt/charts/_rels/chart16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59.xlsx"  /></Relationships>
</file>

<file path=ppt/charts/_rels/chart16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60.xlsx"  /></Relationships>
</file>

<file path=ppt/charts/_rels/chart16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61.xlsx"  /></Relationships>
</file>

<file path=ppt/charts/_rels/chart16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62.xlsx"  /></Relationships>
</file>

<file path=ppt/charts/_rels/chart16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63.xlsx"  /></Relationships>
</file>

<file path=ppt/charts/_rels/chart16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64.xlsx"  /></Relationships>
</file>

<file path=ppt/charts/_rels/chart16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65.xlsx"  /></Relationships>
</file>

<file path=ppt/charts/_rels/chart16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66.xlsx"  /></Relationships>
</file>

<file path=ppt/charts/_rels/chart16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67.xlsx"  /></Relationships>
</file>

<file path=ppt/charts/_rels/chart17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68.xlsx"  /></Relationships>
</file>

<file path=ppt/charts/_rels/chart17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69.xlsx"  /></Relationships>
</file>

<file path=ppt/charts/_rels/chart17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70.xlsx"  /></Relationships>
</file>

<file path=ppt/charts/_rels/chart17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71.xlsx"  /></Relationships>
</file>

<file path=ppt/charts/_rels/chart17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72.xlsx"  /></Relationships>
</file>

<file path=ppt/charts/_rels/chart17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73.xlsx"  /></Relationships>
</file>

<file path=ppt/charts/_rels/chart17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74.xlsx"  /></Relationships>
</file>

<file path=ppt/charts/_rels/chart17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75.xlsx"  /></Relationships>
</file>

<file path=ppt/charts/_rels/chart17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76.xlsx"  /></Relationships>
</file>

<file path=ppt/charts/_rels/chart17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77.xlsx"  /></Relationships>
</file>

<file path=ppt/charts/_rels/chart18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78.xlsx"  /></Relationships>
</file>

<file path=ppt/charts/_rels/chart18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79.xlsx"  /></Relationships>
</file>

<file path=ppt/charts/_rels/chart18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80.xlsx"  /></Relationships>
</file>

<file path=ppt/charts/_rels/chart18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81.xlsx"  /></Relationships>
</file>

<file path=ppt/charts/_rels/chart18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82.xlsx"  /></Relationships>
</file>

<file path=ppt/charts/_rels/chart18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83.xlsx"  /></Relationships>
</file>

<file path=ppt/charts/_rels/chart18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84.xlsx"  /></Relationships>
</file>

<file path=ppt/charts/_rels/chart18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85.xlsx"  /></Relationships>
</file>

<file path=ppt/charts/_rels/chart18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86.xlsx"  /></Relationships>
</file>

<file path=ppt/charts/_rels/chart18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87.xlsx"  /></Relationships>
</file>

<file path=ppt/charts/_rels/chart19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88.xlsx"  /></Relationships>
</file>

<file path=ppt/charts/_rels/chart19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89.xlsx"  /></Relationships>
</file>

<file path=ppt/charts/_rels/chart19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90.xlsx"  /></Relationships>
</file>

<file path=ppt/charts/_rels/chart19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91.xlsx"  /></Relationships>
</file>

<file path=ppt/charts/_rels/chart19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92.xlsx"  /></Relationships>
</file>

<file path=ppt/charts/_rels/chart19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93.xlsx"  /></Relationships>
</file>

<file path=ppt/charts/_rels/chart19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94.xlsx"  /></Relationships>
</file>

<file path=ppt/charts/_rels/chart19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95.xlsx"  /></Relationships>
</file>

<file path=ppt/charts/_rels/chart19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96.xlsx"  /></Relationships>
</file>

<file path=ppt/charts/_rels/chart19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97.xlsx"  /></Relationships>
</file>

<file path=ppt/charts/_rels/chart20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98.xlsx"  /></Relationships>
</file>

<file path=ppt/charts/_rels/chart20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199.xlsx"  /></Relationships>
</file>

<file path=ppt/charts/_rels/chart20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00.xlsx"  /></Relationships>
</file>

<file path=ppt/charts/_rels/chart20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01.xlsx"  /></Relationships>
</file>

<file path=ppt/charts/_rels/chart20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02.xlsx"  /></Relationships>
</file>

<file path=ppt/charts/_rels/chart20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03.xlsx"  /></Relationships>
</file>

<file path=ppt/charts/_rels/chart20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04.xlsx"  /></Relationships>
</file>

<file path=ppt/charts/_rels/chart20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05.xlsx"  /></Relationships>
</file>

<file path=ppt/charts/_rels/chart20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06.xlsx"  /></Relationships>
</file>

<file path=ppt/charts/_rels/chart20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07.xlsx"  /></Relationships>
</file>

<file path=ppt/charts/_rels/chart21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08.xlsx"  /></Relationships>
</file>

<file path=ppt/charts/_rels/chart21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09.xlsx"  /></Relationships>
</file>

<file path=ppt/charts/_rels/chart21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10.xlsx"  /></Relationships>
</file>

<file path=ppt/charts/_rels/chart21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11.xlsx"  /></Relationships>
</file>

<file path=ppt/charts/_rels/chart21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12.xlsx"  /></Relationships>
</file>

<file path=ppt/charts/_rels/chart21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13.xlsx"  /></Relationships>
</file>

<file path=ppt/charts/_rels/chart21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14.xlsx"  /></Relationships>
</file>

<file path=ppt/charts/_rels/chart21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15.xlsx"  /></Relationships>
</file>

<file path=ppt/charts/_rels/chart21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16.xlsx"  /></Relationships>
</file>

<file path=ppt/charts/_rels/chart21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17.xlsx"  /></Relationships>
</file>

<file path=ppt/charts/_rels/chart22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18.xlsx"  /></Relationships>
</file>

<file path=ppt/charts/_rels/chart22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19.xlsx"  /></Relationships>
</file>

<file path=ppt/charts/_rels/chart22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20.xlsx"  /></Relationships>
</file>

<file path=ppt/charts/_rels/chart22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21.xlsx"  /></Relationships>
</file>

<file path=ppt/charts/_rels/chart22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22.xlsx"  /></Relationships>
</file>

<file path=ppt/charts/_rels/chart22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23.xlsx"  /></Relationships>
</file>

<file path=ppt/charts/_rels/chart22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24.xlsx"  /></Relationships>
</file>

<file path=ppt/charts/_rels/chart22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25.xlsx"  /></Relationships>
</file>

<file path=ppt/charts/_rels/chart22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26.xlsx"  /></Relationships>
</file>

<file path=ppt/charts/_rels/chart22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27.xlsx"  /></Relationships>
</file>

<file path=ppt/charts/_rels/chart23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28.xlsx"  /></Relationships>
</file>

<file path=ppt/charts/_rels/chart23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29.xlsx"  /></Relationships>
</file>

<file path=ppt/charts/_rels/chart23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30.xlsx"  /></Relationships>
</file>

<file path=ppt/charts/_rels/chart23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31.xlsx"  /></Relationships>
</file>

<file path=ppt/charts/_rels/chart23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32.xlsx"  /></Relationships>
</file>

<file path=ppt/charts/_rels/chart23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33.xlsx"  /></Relationships>
</file>

<file path=ppt/charts/_rels/chart23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34.xlsx"  /></Relationships>
</file>

<file path=ppt/charts/_rels/chart23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35.xlsx"  /></Relationships>
</file>

<file path=ppt/charts/_rels/chart23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36.xlsx"  /></Relationships>
</file>

<file path=ppt/charts/_rels/chart23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37.xlsx"  /></Relationships>
</file>

<file path=ppt/charts/_rels/chart24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38.xlsx"  /></Relationships>
</file>

<file path=ppt/charts/_rels/chart24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39.xlsx"  /></Relationships>
</file>

<file path=ppt/charts/_rels/chart24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40.xlsx"  /></Relationships>
</file>

<file path=ppt/charts/_rels/chart24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41.xlsx"  /></Relationships>
</file>

<file path=ppt/charts/_rels/chart24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42.xlsx"  /></Relationships>
</file>

<file path=ppt/charts/_rels/chart24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43.xlsx"  /></Relationships>
</file>

<file path=ppt/charts/_rels/chart24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44.xlsx"  /></Relationships>
</file>

<file path=ppt/charts/_rels/chart24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45.xlsx"  /></Relationships>
</file>

<file path=ppt/charts/_rels/chart24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46.xlsx"  /></Relationships>
</file>

<file path=ppt/charts/_rels/chart24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47.xlsx"  /></Relationships>
</file>

<file path=ppt/charts/_rels/chart25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48.xlsx"  /></Relationships>
</file>

<file path=ppt/charts/_rels/chart25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49.xlsx"  /></Relationships>
</file>

<file path=ppt/charts/_rels/chart25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50.xlsx"  /></Relationships>
</file>

<file path=ppt/charts/_rels/chart25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51.xlsx"  /></Relationships>
</file>

<file path=ppt/charts/_rels/chart25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52.xlsx"  /></Relationships>
</file>

<file path=ppt/charts/_rels/chart25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53.xlsx"  /></Relationships>
</file>

<file path=ppt/charts/_rels/chart25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54.xlsx"  /></Relationships>
</file>

<file path=ppt/charts/_rels/chart25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55.xlsx"  /></Relationships>
</file>

<file path=ppt/charts/_rels/chart25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56.xlsx"  /></Relationships>
</file>

<file path=ppt/charts/_rels/chart25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57.xlsx"  /></Relationships>
</file>

<file path=ppt/charts/_rels/chart26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58.xlsx"  /></Relationships>
</file>

<file path=ppt/charts/_rels/chart26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59.xlsx"  /></Relationships>
</file>

<file path=ppt/charts/_rels/chart26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60.xlsx"  /></Relationships>
</file>

<file path=ppt/charts/_rels/chart26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61.xlsx"  /></Relationships>
</file>

<file path=ppt/charts/_rels/chart26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62.xlsx"  /></Relationships>
</file>

<file path=ppt/charts/_rels/chart26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63.xlsx"  /></Relationships>
</file>

<file path=ppt/charts/_rels/chart26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64.xlsx"  /></Relationships>
</file>

<file path=ppt/charts/_rels/chart26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65.xlsx"  /></Relationships>
</file>

<file path=ppt/charts/_rels/chart26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66.xlsx"  /></Relationships>
</file>

<file path=ppt/charts/_rels/chart26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67.xlsx"  /></Relationships>
</file>

<file path=ppt/charts/_rels/chart27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68.xlsx"  /></Relationships>
</file>

<file path=ppt/charts/_rels/chart27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69.xlsx"  /></Relationships>
</file>

<file path=ppt/charts/_rels/chart27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70.xlsx"  /></Relationships>
</file>

<file path=ppt/charts/_rels/chart27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71.xlsx"  /></Relationships>
</file>

<file path=ppt/charts/_rels/chart27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72.xlsx"  /></Relationships>
</file>

<file path=ppt/charts/_rels/chart27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73.xlsx"  /></Relationships>
</file>

<file path=ppt/charts/_rels/chart27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74.xlsx"  /></Relationships>
</file>

<file path=ppt/charts/_rels/chart27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75.xlsx"  /></Relationships>
</file>

<file path=ppt/charts/_rels/chart27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76.xlsx"  /></Relationships>
</file>

<file path=ppt/charts/_rels/chart27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77.xlsx"  /></Relationships>
</file>

<file path=ppt/charts/_rels/chart28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78.xlsx"  /></Relationships>
</file>

<file path=ppt/charts/_rels/chart28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79.xlsx"  /></Relationships>
</file>

<file path=ppt/charts/_rels/chart28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80.xlsx"  /></Relationships>
</file>

<file path=ppt/charts/_rels/chart28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81.xlsx"  /></Relationships>
</file>

<file path=ppt/charts/_rels/chart28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82.xlsx"  /></Relationships>
</file>

<file path=ppt/charts/_rels/chart28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83.xlsx"  /></Relationships>
</file>

<file path=ppt/charts/_rels/chart28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84.xlsx"  /></Relationships>
</file>

<file path=ppt/charts/_rels/chart28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85.xlsx"  /></Relationships>
</file>

<file path=ppt/charts/_rels/chart28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86.xlsx"  /></Relationships>
</file>

<file path=ppt/charts/_rels/chart28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87.xlsx"  /></Relationships>
</file>

<file path=ppt/charts/_rels/chart29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88.xlsx"  /></Relationships>
</file>

<file path=ppt/charts/_rels/chart29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89.xlsx"  /></Relationships>
</file>

<file path=ppt/charts/_rels/chart29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90.xlsx"  /></Relationships>
</file>

<file path=ppt/charts/_rels/chart29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91.xlsx"  /></Relationships>
</file>

<file path=ppt/charts/_rels/chart29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92.xlsx"  /></Relationships>
</file>

<file path=ppt/charts/_rels/chart29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93.xlsx"  /></Relationships>
</file>

<file path=ppt/charts/_rels/chart29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94.xlsx"  /></Relationships>
</file>

<file path=ppt/charts/_rels/chart29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95.xlsx"  /></Relationships>
</file>

<file path=ppt/charts/_rels/chart29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96.xlsx"  /></Relationships>
</file>

<file path=ppt/charts/_rels/chart29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97.xlsx"  /></Relationships>
</file>

<file path=ppt/charts/_rels/chart30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98.xlsx"  /></Relationships>
</file>

<file path=ppt/charts/_rels/chart30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299.xlsx"  /></Relationships>
</file>

<file path=ppt/charts/_rels/chart30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00.xlsx"  /></Relationships>
</file>

<file path=ppt/charts/_rels/chart30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Worksheet3.xlsx"  /></Relationships>
</file>

<file path=ppt/charts/_rels/chart30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Worksheet4.xlsx"  /></Relationships>
</file>

<file path=ppt/charts/_rels/chart30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Worksheet5.xlsx"  /></Relationships>
</file>

<file path=ppt/charts/_rels/chart30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Worksheet6.xlsx"  /></Relationships>
</file>

<file path=ppt/charts/_rels/chart30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Worksheet7.xlsx"  /></Relationships>
</file>

<file path=ppt/charts/_rels/chart30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Worksheet8.xlsx"  /></Relationships>
</file>

<file path=ppt/charts/_rels/chart30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01.xlsx"  /></Relationships>
</file>

<file path=ppt/charts/_rels/chart31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02.xlsx"  /></Relationships>
</file>

<file path=ppt/charts/_rels/chart31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03.xlsx"  /></Relationships>
</file>

<file path=ppt/charts/_rels/chart31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04.xlsx"  /></Relationships>
</file>

<file path=ppt/charts/_rels/chart31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05.xlsx"  /></Relationships>
</file>

<file path=ppt/charts/_rels/chart31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06.xlsx"  /></Relationships>
</file>

<file path=ppt/charts/_rels/chart31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07.xlsx"  /></Relationships>
</file>

<file path=ppt/charts/_rels/chart31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08.xlsx"  /></Relationships>
</file>

<file path=ppt/charts/_rels/chart31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09.xlsx"  /></Relationships>
</file>

<file path=ppt/charts/_rels/chart31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10.xlsx"  /></Relationships>
</file>

<file path=ppt/charts/_rels/chart31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11.xlsx"  /></Relationships>
</file>

<file path=ppt/charts/_rels/chart32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12.xlsx"  /></Relationships>
</file>

<file path=ppt/charts/_rels/chart32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13.xlsx"  /></Relationships>
</file>

<file path=ppt/charts/_rels/chart32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14.xlsx"  /></Relationships>
</file>

<file path=ppt/charts/_rels/chart32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15.xlsx"  /></Relationships>
</file>

<file path=ppt/charts/_rels/chart32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16.xlsx"  /></Relationships>
</file>

<file path=ppt/charts/_rels/chart32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17.xlsx"  /></Relationships>
</file>

<file path=ppt/charts/_rels/chart32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18.xlsx"  /></Relationships>
</file>

<file path=ppt/charts/_rels/chart32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19.xlsx"  /></Relationships>
</file>

<file path=ppt/charts/_rels/chart32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20.xlsx"  /></Relationships>
</file>

<file path=ppt/charts/_rels/chart32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21.xlsx"  /></Relationships>
</file>

<file path=ppt/charts/_rels/chart33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22.xlsx"  /></Relationships>
</file>

<file path=ppt/charts/_rels/chart33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23.xlsx"  /></Relationships>
</file>

<file path=ppt/charts/_rels/chart33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24.xlsx"  /></Relationships>
</file>

<file path=ppt/charts/_rels/chart33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25.xlsx"  /></Relationships>
</file>

<file path=ppt/charts/_rels/chart33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26.xlsx"  /></Relationships>
</file>

<file path=ppt/charts/_rels/chart33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27.xlsx"  /></Relationships>
</file>

<file path=ppt/charts/_rels/chart33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28.xlsx"  /></Relationships>
</file>

<file path=ppt/charts/_rels/chart33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29.xlsx"  /></Relationships>
</file>

<file path=ppt/charts/_rels/chart33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30.xlsx"  /></Relationships>
</file>

<file path=ppt/charts/_rels/chart33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31.xlsx"  /></Relationships>
</file>

<file path=ppt/charts/_rels/chart34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32.xlsx"  /></Relationships>
</file>

<file path=ppt/charts/_rels/chart34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33.xlsx"  /></Relationships>
</file>

<file path=ppt/charts/_rels/chart34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34.xlsx"  /></Relationships>
</file>

<file path=ppt/charts/_rels/chart34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35.xlsx"  /></Relationships>
</file>

<file path=ppt/charts/_rels/chart34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36.xlsx"  /></Relationships>
</file>

<file path=ppt/charts/_rels/chart34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37.xlsx"  /></Relationships>
</file>

<file path=ppt/charts/_rels/chart34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38.xlsx"  /></Relationships>
</file>

<file path=ppt/charts/_rels/chart34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39.xlsx"  /></Relationships>
</file>

<file path=ppt/charts/_rels/chart34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40.xlsx"  /></Relationships>
</file>

<file path=ppt/charts/_rels/chart34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41.xlsx"  /></Relationships>
</file>

<file path=ppt/charts/_rels/chart35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42.xlsx"  /></Relationships>
</file>

<file path=ppt/charts/_rels/chart35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43.xlsx"  /></Relationships>
</file>

<file path=ppt/charts/_rels/chart35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44.xlsx"  /></Relationships>
</file>

<file path=ppt/charts/_rels/chart35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45.xlsx"  /></Relationships>
</file>

<file path=ppt/charts/_rels/chart35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46.xlsx"  /></Relationships>
</file>

<file path=ppt/charts/_rels/chart35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47.xlsx"  /></Relationships>
</file>

<file path=ppt/charts/_rels/chart35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48.xlsx"  /></Relationships>
</file>

<file path=ppt/charts/_rels/chart35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49.xlsx"  /></Relationships>
</file>

<file path=ppt/charts/_rels/chart35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50.xlsx"  /></Relationships>
</file>

<file path=ppt/charts/_rels/chart35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51.xlsx"  /></Relationships>
</file>

<file path=ppt/charts/_rels/chart36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52.xlsx"  /></Relationships>
</file>

<file path=ppt/charts/_rels/chart36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53.xlsx"  /></Relationships>
</file>

<file path=ppt/charts/_rels/chart36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54.xlsx"  /></Relationships>
</file>

<file path=ppt/charts/_rels/chart36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55.xlsx"  /></Relationships>
</file>

<file path=ppt/charts/_rels/chart36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56.xlsx"  /></Relationships>
</file>

<file path=ppt/charts/_rels/chart36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57.xlsx"  /></Relationships>
</file>

<file path=ppt/charts/_rels/chart36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58.xlsx"  /></Relationships>
</file>

<file path=ppt/charts/_rels/chart36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59.xlsx"  /></Relationships>
</file>

<file path=ppt/charts/_rels/chart36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60.xlsx"  /></Relationships>
</file>

<file path=ppt/charts/_rels/chart36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61.xlsx"  /></Relationships>
</file>

<file path=ppt/charts/_rels/chart37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62.xlsx"  /></Relationships>
</file>

<file path=ppt/charts/_rels/chart37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63.xlsx"  /></Relationships>
</file>

<file path=ppt/charts/_rels/chart37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64.xlsx"  /></Relationships>
</file>

<file path=ppt/charts/_rels/chart37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65.xlsx"  /></Relationships>
</file>

<file path=ppt/charts/_rels/chart37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66.xlsx"  /></Relationships>
</file>

<file path=ppt/charts/_rels/chart37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67.xlsx"  /></Relationships>
</file>

<file path=ppt/charts/_rels/chart37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68.xlsx"  /></Relationships>
</file>

<file path=ppt/charts/_rels/chart37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69.xlsx"  /></Relationships>
</file>

<file path=ppt/charts/_rels/chart37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70.xlsx"  /></Relationships>
</file>

<file path=ppt/charts/_rels/chart37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71.xlsx"  /></Relationships>
</file>

<file path=ppt/charts/_rels/chart38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72.xlsx"  /></Relationships>
</file>

<file path=ppt/charts/_rels/chart38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73.xlsx"  /></Relationships>
</file>

<file path=ppt/charts/_rels/chart38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74.xlsx"  /></Relationships>
</file>

<file path=ppt/charts/_rels/chart38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75.xlsx"  /></Relationships>
</file>

<file path=ppt/charts/_rels/chart38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76.xlsx"  /></Relationships>
</file>

<file path=ppt/charts/_rels/chart38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77.xlsx"  /></Relationships>
</file>

<file path=ppt/charts/_rels/chart38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78.xlsx"  /></Relationships>
</file>

<file path=ppt/charts/_rels/chart38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79.xlsx"  /></Relationships>
</file>

<file path=ppt/charts/_rels/chart38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80.xlsx"  /></Relationships>
</file>

<file path=ppt/charts/_rels/chart38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81.xlsx"  /></Relationships>
</file>

<file path=ppt/charts/_rels/chart39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82.xlsx"  /></Relationships>
</file>

<file path=ppt/charts/_rels/chart39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83.xlsx"  /></Relationships>
</file>

<file path=ppt/charts/_rels/chart39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84.xlsx"  /></Relationships>
</file>

<file path=ppt/charts/_rels/chart39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85.xlsx"  /></Relationships>
</file>

<file path=ppt/charts/_rels/chart39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86.xlsx"  /></Relationships>
</file>

<file path=ppt/charts/_rels/chart39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87.xlsx"  /></Relationships>
</file>

<file path=ppt/charts/_rels/chart39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88.xlsx"  /></Relationships>
</file>

<file path=ppt/charts/_rels/chart39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89.xlsx"  /></Relationships>
</file>

<file path=ppt/charts/_rels/chart39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90.xlsx"  /></Relationships>
</file>

<file path=ppt/charts/_rels/chart39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91.xlsx"  /></Relationships>
</file>

<file path=ppt/charts/_rels/chart40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92.xlsx"  /></Relationships>
</file>

<file path=ppt/charts/_rels/chart40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93.xlsx"  /></Relationships>
</file>

<file path=ppt/charts/_rels/chart40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94.xlsx"  /></Relationships>
</file>

<file path=ppt/charts/_rels/chart40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95.xlsx"  /></Relationships>
</file>

<file path=ppt/charts/_rels/chart40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96.xlsx"  /></Relationships>
</file>

<file path=ppt/charts/_rels/chart40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97.xlsx"  /></Relationships>
</file>

<file path=ppt/charts/_rels/chart40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98.xlsx"  /></Relationships>
</file>

<file path=ppt/charts/_rels/chart40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399.xlsx"  /></Relationships>
</file>

<file path=ppt/charts/_rels/chart40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00.xlsx"  /></Relationships>
</file>

<file path=ppt/charts/_rels/chart40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01.xlsx"  /></Relationships>
</file>

<file path=ppt/charts/_rels/chart41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02.xlsx"  /></Relationships>
</file>

<file path=ppt/charts/_rels/chart41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03.xlsx"  /></Relationships>
</file>

<file path=ppt/charts/_rels/chart41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04.xlsx"  /></Relationships>
</file>

<file path=ppt/charts/_rels/chart41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05.xlsx"  /></Relationships>
</file>

<file path=ppt/charts/_rels/chart41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06.xlsx"  /></Relationships>
</file>

<file path=ppt/charts/_rels/chart41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07.xlsx"  /></Relationships>
</file>

<file path=ppt/charts/_rels/chart41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08.xlsx"  /></Relationships>
</file>

<file path=ppt/charts/_rels/chart41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09.xlsx"  /></Relationships>
</file>

<file path=ppt/charts/_rels/chart41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10.xlsx"  /></Relationships>
</file>

<file path=ppt/charts/_rels/chart41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11.xlsx"  /></Relationships>
</file>

<file path=ppt/charts/_rels/chart42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12.xlsx"  /></Relationships>
</file>

<file path=ppt/charts/_rels/chart42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13.xlsx"  /></Relationships>
</file>

<file path=ppt/charts/_rels/chart42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14.xlsx"  /></Relationships>
</file>

<file path=ppt/charts/_rels/chart42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15.xlsx"  /></Relationships>
</file>

<file path=ppt/charts/_rels/chart42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16.xlsx"  /></Relationships>
</file>

<file path=ppt/charts/_rels/chart42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17.xlsx"  /></Relationships>
</file>

<file path=ppt/charts/_rels/chart42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18.xlsx"  /></Relationships>
</file>

<file path=ppt/charts/_rels/chart42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19.xlsx"  /></Relationships>
</file>

<file path=ppt/charts/_rels/chart42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20.xlsx"  /></Relationships>
</file>

<file path=ppt/charts/_rels/chart42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21.xlsx"  /></Relationships>
</file>

<file path=ppt/charts/_rels/chart43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22.xlsx"  /></Relationships>
</file>

<file path=ppt/charts/_rels/chart43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23.xlsx"  /></Relationships>
</file>

<file path=ppt/charts/_rels/chart43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24.xlsx"  /></Relationships>
</file>

<file path=ppt/charts/_rels/chart43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25.xlsx"  /></Relationships>
</file>

<file path=ppt/charts/_rels/chart43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26.xlsx"  /></Relationships>
</file>

<file path=ppt/charts/_rels/chart43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27.xlsx"  /></Relationships>
</file>

<file path=ppt/charts/_rels/chart43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28.xlsx"  /></Relationships>
</file>

<file path=ppt/charts/_rels/chart43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29.xlsx"  /></Relationships>
</file>

<file path=ppt/charts/_rels/chart43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30.xlsx"  /></Relationships>
</file>

<file path=ppt/charts/_rels/chart43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31.xlsx"  /></Relationships>
</file>

<file path=ppt/charts/_rels/chart44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32.xlsx"  /></Relationships>
</file>

<file path=ppt/charts/_rels/chart44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33.xlsx"  /></Relationships>
</file>

<file path=ppt/charts/_rels/chart44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34.xlsx"  /></Relationships>
</file>

<file path=ppt/charts/_rels/chart44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35.xlsx"  /></Relationships>
</file>

<file path=ppt/charts/_rels/chart44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36.xlsx"  /></Relationships>
</file>

<file path=ppt/charts/_rels/chart44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37.xlsx"  /></Relationships>
</file>

<file path=ppt/charts/_rels/chart44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38.xlsx"  /></Relationships>
</file>

<file path=ppt/charts/_rels/chart44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39.xlsx"  /></Relationships>
</file>

<file path=ppt/charts/_rels/chart44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40.xlsx"  /></Relationships>
</file>

<file path=ppt/charts/_rels/chart44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41.xlsx"  /></Relationships>
</file>

<file path=ppt/charts/_rels/chart45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42.xlsx"  /></Relationships>
</file>

<file path=ppt/charts/_rels/chart45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43.xlsx"  /></Relationships>
</file>

<file path=ppt/charts/_rels/chart45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44.xlsx"  /></Relationships>
</file>

<file path=ppt/charts/_rels/chart45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45.xlsx"  /></Relationships>
</file>

<file path=ppt/charts/_rels/chart45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46.xlsx"  /></Relationships>
</file>

<file path=ppt/charts/_rels/chart45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47.xlsx"  /></Relationships>
</file>

<file path=ppt/charts/_rels/chart45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48.xlsx"  /></Relationships>
</file>

<file path=ppt/charts/_rels/chart45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49.xlsx"  /></Relationships>
</file>

<file path=ppt/charts/_rels/chart45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50.xlsx"  /></Relationships>
</file>

<file path=ppt/charts/_rels/chart45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51.xlsx"  /></Relationships>
</file>

<file path=ppt/charts/_rels/chart46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52.xlsx"  /></Relationships>
</file>

<file path=ppt/charts/_rels/chart46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53.xlsx"  /></Relationships>
</file>

<file path=ppt/charts/_rels/chart46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54.xlsx"  /></Relationships>
</file>

<file path=ppt/charts/_rels/chart46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55.xlsx"  /></Relationships>
</file>

<file path=ppt/charts/_rels/chart46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56.xlsx"  /></Relationships>
</file>

<file path=ppt/charts/_rels/chart46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57.xlsx"  /></Relationships>
</file>

<file path=ppt/charts/_rels/chart46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58.xlsx"  /></Relationships>
</file>

<file path=ppt/charts/_rels/chart46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59.xlsx"  /></Relationships>
</file>

<file path=ppt/charts/_rels/chart46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60.xlsx"  /></Relationships>
</file>

<file path=ppt/charts/_rels/chart46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61.xlsx"  /></Relationships>
</file>

<file path=ppt/charts/_rels/chart47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62.xlsx"  /></Relationships>
</file>

<file path=ppt/charts/_rels/chart47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63.xlsx"  /></Relationships>
</file>

<file path=ppt/charts/_rels/chart47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64.xlsx"  /></Relationships>
</file>

<file path=ppt/charts/_rels/chart47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65.xlsx"  /></Relationships>
</file>

<file path=ppt/charts/_rels/chart47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66.xlsx"  /></Relationships>
</file>

<file path=ppt/charts/_rels/chart47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67.xlsx"  /></Relationships>
</file>

<file path=ppt/charts/_rels/chart47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68.xlsx"  /></Relationships>
</file>

<file path=ppt/charts/_rels/chart47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69.xlsx"  /></Relationships>
</file>

<file path=ppt/charts/_rels/chart47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70.xlsx"  /></Relationships>
</file>

<file path=ppt/charts/_rels/chart479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71.xlsx"  /></Relationships>
</file>

<file path=ppt/charts/_rels/chart480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72.xlsx"  /></Relationships>
</file>

<file path=ppt/charts/_rels/chart481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73.xlsx"  /></Relationships>
</file>

<file path=ppt/charts/_rels/chart482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74.xlsx"  /></Relationships>
</file>

<file path=ppt/charts/_rels/chart483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75.xlsx"  /></Relationships>
</file>

<file path=ppt/charts/_rels/chart484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76.xlsx"  /></Relationships>
</file>

<file path=ppt/charts/_rels/chart485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77.xlsx"  /></Relationships>
</file>

<file path=ppt/charts/_rels/chart486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78.xlsx"  /></Relationships>
</file>

<file path=ppt/charts/_rels/chart487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79.xlsx"  /></Relationships>
</file>

<file path=ppt/charts/_rels/chart488.xml.rels><?xml version="1.0" encoding="UTF-8" standalone="yes" ?><Relationships xmlns="http://schemas.openxmlformats.org/package/2006/relationships"><Relationship Id="rId1" Type="http://schemas.openxmlformats.org/officeDocument/2006/relationships/package" Target="../embeddings/oleObject480.xlsx" 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80335339339757E-2"/>
          <c:y val="0"/>
          <c:w val="0.9712839600653983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2012년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General</c:formatCode>
                <c:ptCount val="3"/>
                <c:pt idx="0">
                  <c:v>73.94</c:v>
                </c:pt>
                <c:pt idx="1">
                  <c:v>74.14</c:v>
                </c:pt>
                <c:pt idx="2">
                  <c:v>73.739999999999995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2013년</c:v>
                </c:pt>
              </c:strCache>
            </c:strRef>
          </c:tx>
          <c:spPr>
            <a:solidFill>
              <a:schemeClr val="bg1"/>
            </a:solidFill>
            <a:ln w="635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종합만족도</c:v>
                </c:pt>
                <c:pt idx="1">
                  <c:v>요소만족도</c:v>
                </c:pt>
                <c:pt idx="2">
                  <c:v>전반적만족도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  <c:pt idx="0" formatCode="#,##0.00">
                  <c:v>74.040000000000006</c:v>
                </c:pt>
                <c:pt idx="1">
                  <c:v>74.61</c:v>
                </c:pt>
                <c:pt idx="2">
                  <c:v>73.459999999999994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2014년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0_);[Red]\(#,##0.00\)" sourceLinked="0"/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종합만족도</c:v>
                </c:pt>
                <c:pt idx="1">
                  <c:v>요소만족도</c:v>
                </c:pt>
                <c:pt idx="2">
                  <c:v>전반적만족도</c:v>
                </c:pt>
              </c:strCache>
            </c:strRef>
          </c:cat>
          <c:val>
            <c:numRef>
              <c:f>Sheet1!$B$4:$D$4</c:f>
              <c:numCache>
                <c:formatCode>General</c:formatCode>
                <c:ptCount val="3"/>
                <c:pt idx="0" formatCode="#,##0.00">
                  <c:v>82.98</c:v>
                </c:pt>
                <c:pt idx="1">
                  <c:v>82.96</c:v>
                </c:pt>
                <c:pt idx="2">
                  <c:v>82.98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6"/>
        <c:overlap val="-10"/>
        <c:axId val="43391488"/>
        <c:axId val="105545728"/>
      </c:barChart>
      <c:catAx>
        <c:axId val="433914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635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ko-KR"/>
          </a:p>
        </c:txPr>
        <c:crossAx val="105545728"/>
        <c:crosses val="autoZero"/>
        <c:auto val="1"/>
        <c:lblAlgn val="ctr"/>
        <c:lblOffset val="100"/>
        <c:tickMarkSkip val="1"/>
        <c:noMultiLvlLbl val="0"/>
      </c:catAx>
      <c:valAx>
        <c:axId val="105545728"/>
        <c:scaling>
          <c:orientation val="minMax"/>
          <c:max val="100"/>
          <c:min val="60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 w="4976">
            <a:noFill/>
          </a:ln>
        </c:spPr>
        <c:crossAx val="43391488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25876004452638535"/>
          <c:y val="4.8647773837648588E-2"/>
          <c:w val="0.48983580895397782"/>
          <c:h val="9.0184790629423917E-2"/>
        </c:manualLayout>
      </c:layout>
      <c:overlay val="0"/>
      <c:txPr>
        <a:bodyPr/>
        <a:lstStyle/>
        <a:p>
          <a:pPr>
            <a:defRPr sz="105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.xml><?xml version="1.0" encoding="utf-8"?>
<c:chartSpace xmlns:r="http://schemas.openxmlformats.org/officeDocument/2006/relationships" xmlns:a="http://schemas.openxmlformats.org/drawingml/2006/main" xmlns:c="http://schemas.openxmlformats.org/drawingml/2006/chart"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roundedCorners val="0"/>
  <c:chart>
    <c:autoTitleDeleted val="0"/>
    <c:plotArea>
      <c:layout>
        <c:manualLayout>
          <c:layoutTarget val="inner"/>
          <c:xMode val="edge"/>
          <c:yMode val="edge"/>
          <c:x val="0.12436547875404358"/>
          <c:y val="0.064971752464771271"/>
          <c:w val="0.82994925975799561"/>
          <c:h val="0.81073445081710815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2013년</c:v>
                </c:pt>
              </c:strCache>
            </c:strRef>
          </c:tx>
          <c:spPr>
            <a:ln w="28575" cap="rnd">
              <a:solidFill>
                <a:srgbClr val="4f81bd">
                  <a:lumMod val="40000"/>
                  <a:lumOff val="60000"/>
                </a:srgbClr>
              </a:solidFill>
              <a:prstDash val="solid"/>
            </a:ln>
          </c:spPr>
          <c:marker>
            <c:size val="7"/>
            <c:spPr>
              <a:solidFill>
                <a:srgbClr val="1f497d">
                  <a:lumMod val="60000"/>
                  <a:lumOff val="40000"/>
                </a:srgbClr>
              </a:solidFill>
              <a:ln w="28575">
                <a:solidFill>
                  <a:srgbClr val="4f81bd">
                    <a:lumMod val="40000"/>
                    <a:lumOff val="60000"/>
                  </a:srgbClr>
                </a:solidFill>
              </a:ln>
            </c:spPr>
          </c:marker>
          <c:dLbls>
            <c:dLbl>
              <c:idx val="0"/>
              <c:layout>
                <c:manualLayout>
                  <c:x val="-0.036162834614515305"/>
                  <c:y val="0.08775263279676437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0046556186862289906"/>
                  <c:y val="0.000594217912293970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0.0089679304510354996"/>
                  <c:y val="0.00785504002124071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elete val="0"/>
            <c:numFmt formatCode="#,##0.00_);[Red]\(#,##0.0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1000" b="0" i="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충실성*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87.79</c:v>
                </c:pt>
                <c:pt idx="1">
                  <c:v>71.36</c:v>
                </c:pt>
                <c:pt idx="2">
                  <c:v>68.260000000000005</c:v>
                </c:pt>
                <c:pt idx="3">
                  <c:v>76.52</c:v>
                </c:pt>
                <c:pt idx="5">
                  <c:v>67.37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2014년</c:v>
                </c:pt>
              </c:strCache>
            </c:strRef>
          </c:tx>
          <c:spPr>
            <a:ln w="28575" cap="rnd">
              <a:solidFill>
                <a:sysClr val="window" lastClr="ffffff">
                  <a:lumMod val="85000"/>
                </a:sysClr>
              </a:solidFill>
              <a:prstDash val="solid"/>
            </a:ln>
          </c:spPr>
          <c:marker>
            <c:size val="7"/>
            <c:spPr>
              <a:pattFill prst="ltUpDiag">
                <a:fgClr>
                  <a:sysClr val="window" lastClr="ffffff">
                    <a:lumMod val="85000"/>
                  </a:sysClr>
                </a:fgClr>
                <a:bgClr>
                  <a:sysClr val="window" lastClr="ffffff"/>
                </a:bgClr>
              </a:pattFill>
              <a:ln w="28575">
                <a:solidFill>
                  <a:sysClr val="window" lastClr="ffffff">
                    <a:lumMod val="85000"/>
                  </a:sysClr>
                </a:solidFill>
              </a:ln>
            </c:spPr>
          </c:marker>
          <c:dLbls>
            <c:dLbl>
              <c:idx val="0"/>
              <c:layout>
                <c:manualLayout>
                  <c:x val="0.0085451966151595116"/>
                  <c:y val="0.00464185932651162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0064164674840867519"/>
                  <c:y val="0.00226146378554403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0055483225733041763"/>
                  <c:y val="0.0224952660501003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0043555274605751038"/>
                  <c:y val="0.0141422981396317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0021287295967340469"/>
                  <c:y val="0.00797458924353122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elete val="0"/>
            <c:numFmt formatCode="#,##0.00_);[Red]\(#,##0.0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1000" b="1" i="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충실성*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89.6</c:v>
                </c:pt>
                <c:pt idx="1">
                  <c:v>82.7</c:v>
                </c:pt>
                <c:pt idx="2">
                  <c:v>79.099999999999994</c:v>
                </c:pt>
                <c:pt idx="3">
                  <c:v>83.5</c:v>
                </c:pt>
                <c:pt idx="4">
                  <c:v>83</c:v>
                </c:pt>
                <c:pt idx="5">
                  <c:v>79</c:v>
                </c:pt>
              </c:numCache>
            </c:numRef>
          </c:val>
          <c:smooth val="0"/>
        </c:ser>
        <c:dLbls>
          <c:delete val="0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smooth val="0"/>
        <c:axId val="169772032"/>
        <c:axId val="33868032"/>
      </c:lineChart>
      <c:catAx>
        <c:axId val="169772032"/>
        <c:scaling>
          <c:orientation val="minMax"/>
        </c:scaling>
        <c:axPos val="b"/>
        <c:crossAx val="33868032"/>
        <c:delete val="0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/>
          <a:lstStyle/>
          <a:p>
            <a:pPr>
              <a:defRPr sz="1000" b="0" i="0"/>
            </a:pPr>
            <a:endParaRPr lang="ko-KR"/>
          </a:p>
        </c:txPr>
        <c:crosses val="autoZero"/>
        <c:auto val="0"/>
        <c:lblAlgn val="ctr"/>
        <c:lblOffset val="100"/>
        <c:tickLblSkip val="1"/>
        <c:tickMarkSkip val="1"/>
      </c:catAx>
      <c:valAx>
        <c:axId val="33868032"/>
        <c:scaling>
          <c:orientation val="minMax"/>
          <c:max val="100"/>
          <c:min val="60"/>
        </c:scaling>
        <c:axPos val="l"/>
        <c:crossAx val="169772032"/>
        <c:delete val="1"/>
        <c:numFmt formatCode="General" sourceLinked="1"/>
        <c:majorTickMark val="out"/>
        <c:minorTickMark val="none"/>
        <c:tickLblPos val="nextTo"/>
        <c:crosses val="autoZero"/>
        <c:crossBetween val="between"/>
        <c:majorUnit val="10"/>
        <c:minorUnit val="5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68558233976364136"/>
          <c:y val="0.15103441476821899"/>
          <c:w val="0.24029050767421722"/>
          <c:h val="0.18495547771453857"/>
        </c:manualLayout>
      </c:layout>
      <c:overlay val="0"/>
    </c:legend>
    <c:dispBlanksAs val="gap"/>
  </c:chart>
  <c:txPr>
    <a:bodyPr/>
    <a:lstStyle/>
    <a:p>
      <a:pPr>
        <a:defRPr sz="1100">
          <a:latin typeface="맑은 고딕"/>
          <a:ea typeface="맑은 고딕"/>
        </a:defRPr>
      </a:pPr>
      <a:endParaRPr lang="ko-KR"/>
    </a:p>
  </c:txPr>
  <c:spPr>
    <a:noFill/>
    <a:ln>
      <a:noFill/>
    </a:ln>
  </c:spPr>
  <c:externalData r:id="rId1">
    <c:autoUpdate val="0"/>
  </c:externalData>
  <c:extLst>
    <c:ext uri="CC8EB2C9-7E31-499d-B8F2-F6CE61031016">
      <ho:hncChartStyle xmlns:ho="http://schemas.haansoft.com/office/8.0" layoutIndex="-1" colorIndex="-1" styleIndex="-1"/>
    </c:ext>
  </c:extLst>
</c:chartSpace>
</file>

<file path=ppt/charts/chart3.xml><?xml version="1.0" encoding="utf-8"?>
<c:chartSpace xmlns:r="http://schemas.openxmlformats.org/officeDocument/2006/relationships" xmlns:a="http://schemas.openxmlformats.org/drawingml/2006/main" xmlns:c="http://schemas.openxmlformats.org/drawingml/2006/chart"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roundedCorners val="0"/>
  <c:chart>
    <c:autoTitleDeleted val="1"/>
    <c:plotArea>
      <c:layout>
        <c:manualLayout>
          <c:layoutTarget val="inner"/>
          <c:xMode val="edge"/>
          <c:yMode val="edge"/>
          <c:x val="0.12436547875404358"/>
          <c:y val="0.064971752464771271"/>
          <c:w val="0.82994925975799561"/>
          <c:h val="0.81073445081710815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Sheet1!$B$1</c:f>
              <c:strCache>
                <c:ptCount val="1"/>
                <c:pt idx="0">
                  <c:v>2014년</c:v>
                </c:pt>
              </c:strCache>
            </c:strRef>
          </c:tx>
          <c:spPr>
            <a:pattFill prst="ltDnDiag">
              <a:fgClr>
                <a:sysClr val="window" lastClr="ffffff">
                  <a:lumMod val="75000"/>
                </a:sysClr>
              </a:fgClr>
              <a:bgClr>
                <a:sysClr val="window" lastClr="ffffff"/>
              </a:bgClr>
            </a:patt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0.0021364674903452396"/>
                  <c:y val="0.0208534169942140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0064164674840867519"/>
                  <c:y val="0.00226146378554403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0055483225733041763"/>
                  <c:y val="0.0224952660501003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0043555274605751038"/>
                  <c:y val="0.0141422981396317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0021287295967340469"/>
                  <c:y val="0.00797458924353122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elete val="0"/>
            <c:numFmt formatCode="#,##0.00_);[Red]\(#,##0.0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1000" b="1" i="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0.28099572329372802</c:v>
                </c:pt>
                <c:pt idx="1">
                  <c:v>0.48246711096475275</c:v>
                </c:pt>
                <c:pt idx="2">
                  <c:v>0.51844888327062999</c:v>
                </c:pt>
                <c:pt idx="3">
                  <c:v>0.52024332396304496</c:v>
                </c:pt>
                <c:pt idx="4">
                  <c:v>0.58498099076289267</c:v>
                </c:pt>
                <c:pt idx="5">
                  <c:v>0.6332906922195628</c:v>
                </c:pt>
              </c:numCache>
            </c:numRef>
          </c:val>
        </c:ser>
        <c:dLbls>
          <c:delete val="0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7"/>
        <c:overlap val="0"/>
        <c:axId val="169771008"/>
        <c:axId val="33870336"/>
      </c:barChart>
      <c:catAx>
        <c:axId val="169771008"/>
        <c:scaling>
          <c:orientation val="minMax"/>
        </c:scaling>
        <c:axPos val="b"/>
        <c:crossAx val="33870336"/>
        <c:delete val="0"/>
        <c:numFmt formatCode="General" sourceLinked="0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/>
          <a:lstStyle/>
          <a:p>
            <a:pPr>
              <a:defRPr sz="1000" b="0" i="0"/>
            </a:pPr>
            <a:endParaRPr lang="ko-KR"/>
          </a:p>
        </c:txPr>
        <c:crosses val="autoZero"/>
        <c:auto val="0"/>
        <c:lblAlgn val="ctr"/>
        <c:lblOffset val="100"/>
        <c:tickLblSkip val="1"/>
        <c:tickMarkSkip val="1"/>
      </c:catAx>
      <c:valAx>
        <c:axId val="33870336"/>
        <c:scaling>
          <c:orientation val="minMax"/>
          <c:max val="1"/>
        </c:scaling>
        <c:axPos val="l"/>
        <c:crossAx val="169771008"/>
        <c:delete val="1"/>
        <c:numFmt formatCode="General" sourceLinked="1"/>
        <c:majorTickMark val="out"/>
        <c:minorTickMark val="none"/>
        <c:tickLblPos val="nextTo"/>
        <c:crosses val="autoZero"/>
        <c:crossBetween val="between"/>
      </c:valAx>
      <c:spPr>
        <a:noFill/>
        <a:ln w="25396">
          <a:noFill/>
        </a:ln>
      </c:spPr>
    </c:plotArea>
    <c:dispBlanksAs val="gap"/>
  </c:chart>
  <c:txPr>
    <a:bodyPr/>
    <a:lstStyle/>
    <a:p>
      <a:pPr>
        <a:defRPr sz="1100">
          <a:latin typeface="맑은 고딕"/>
          <a:ea typeface="맑은 고딕"/>
        </a:defRPr>
      </a:pPr>
      <a:endParaRPr lang="ko-KR"/>
    </a:p>
  </c:txPr>
  <c:spPr>
    <a:noFill/>
    <a:ln>
      <a:noFill/>
    </a:ln>
  </c:spPr>
  <c:externalData r:id="rId1">
    <c:autoUpdate val="0"/>
  </c:externalData>
  <c:extLst>
    <c:ext uri="CC8EB2C9-7E31-499d-B8F2-F6CE61031016">
      <ho:hncChartStyle xmlns:ho="http://schemas.haansoft.com/office/8.0" layoutIndex="-1" colorIndex="-1" styleIndex="-1"/>
    </c:ext>
  </c:extLst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2013615927344257E-4"/>
          <c:y val="5.3593059552522838E-2"/>
          <c:w val="0.97374764266698921"/>
          <c:h val="0.73628631486799856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Sheet1!$A$2</c:f>
              <c:strCache>
                <c:ptCount val="1"/>
                <c:pt idx="0">
                  <c:v>2014년</c:v>
                </c:pt>
              </c:strCache>
            </c:strRef>
          </c:tx>
          <c:spPr>
            <a:pattFill prst="ltDnDiag">
              <a:fgClr>
                <a:srgbClr val="D9D9D9"/>
              </a:fgClr>
              <a:bgClr>
                <a:sysClr val="window" lastClr="FFFFFF"/>
              </a:bgClr>
            </a:patt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3.79214137497267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4164673348068753E-3"/>
                  <c:y val="2.2614638022633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5483224163394929E-3"/>
                  <c:y val="2.24952658585479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5272958487722E-3"/>
                  <c:y val="1.41422977864172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1287296925411197E-3"/>
                  <c:y val="7.97458914611901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3.5157837604289773E-7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_);[Red]\(#,##0.0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자영업</c:v>
                </c:pt>
                <c:pt idx="1">
                  <c:v>영업/서비스직</c:v>
                </c:pt>
                <c:pt idx="2">
                  <c:v>사무/관리직</c:v>
                </c:pt>
                <c:pt idx="3">
                  <c:v>전문직</c:v>
                </c:pt>
                <c:pt idx="4">
                  <c:v>농임어축 산업 종사</c:v>
                </c:pt>
                <c:pt idx="5">
                  <c:v>공무원</c:v>
                </c:pt>
                <c:pt idx="6">
                  <c:v>시민단체/언론</c:v>
                </c:pt>
                <c:pt idx="7">
                  <c:v>기타</c:v>
                </c:pt>
              </c:strCache>
            </c:strRef>
          </c:cat>
          <c:val>
            <c:numRef>
              <c:f>Sheet1!$B$2:$I$2</c:f>
              <c:numCache>
                <c:formatCode>General</c:formatCode>
                <c:ptCount val="8"/>
                <c:pt idx="0">
                  <c:v>83.899176954732511</c:v>
                </c:pt>
                <c:pt idx="1">
                  <c:v>80.825242718446603</c:v>
                </c:pt>
                <c:pt idx="2">
                  <c:v>83.523809523809533</c:v>
                </c:pt>
                <c:pt idx="3">
                  <c:v>84.873737373737413</c:v>
                </c:pt>
                <c:pt idx="4">
                  <c:v>79.960850111856857</c:v>
                </c:pt>
                <c:pt idx="5">
                  <c:v>83.515352959797454</c:v>
                </c:pt>
                <c:pt idx="6">
                  <c:v>79.523809523809518</c:v>
                </c:pt>
                <c:pt idx="7">
                  <c:v>79.964349376114043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7"/>
        <c:axId val="170135040"/>
        <c:axId val="105548608"/>
      </c:barChart>
      <c:catAx>
        <c:axId val="1701350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105548608"/>
        <c:crosses val="autoZero"/>
        <c:auto val="0"/>
        <c:lblAlgn val="ctr"/>
        <c:lblOffset val="100"/>
        <c:tickMarkSkip val="1"/>
        <c:noMultiLvlLbl val="0"/>
      </c:catAx>
      <c:valAx>
        <c:axId val="10554860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70135040"/>
        <c:crosses val="autoZero"/>
        <c:crossBetween val="between"/>
      </c:valAx>
      <c:spPr>
        <a:noFill/>
        <a:ln w="2539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7129263266323706E-2"/>
          <c:y val="4.6348218492948463E-2"/>
          <c:w val="0.90899230595842462"/>
          <c:h val="0.81073446327683663"/>
        </c:manualLayout>
      </c:layout>
      <c:lineChart>
        <c:grouping val="standar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전문직</c:v>
                </c:pt>
              </c:strCache>
            </c:strRef>
          </c:tx>
          <c:spPr>
            <a:ln w="28575">
              <a:solidFill>
                <a:srgbClr val="4F81BD">
                  <a:lumMod val="40000"/>
                  <a:lumOff val="60000"/>
                </a:srgbClr>
              </a:solidFill>
              <a:prstDash val="solid"/>
            </a:ln>
          </c:spPr>
          <c:marker>
            <c:spPr>
              <a:solidFill>
                <a:srgbClr val="1F497D">
                  <a:lumMod val="60000"/>
                  <a:lumOff val="40000"/>
                </a:srgbClr>
              </a:solidFill>
              <a:ln w="28575">
                <a:solidFill>
                  <a:srgbClr val="4F81BD">
                    <a:lumMod val="40000"/>
                    <a:lumOff val="60000"/>
                  </a:srgbClr>
                </a:solidFill>
              </a:ln>
            </c:spPr>
          </c:marker>
          <c:dLbls>
            <c:delete val="1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</c:formatCode>
                <c:ptCount val="7"/>
                <c:pt idx="0">
                  <c:v>92.943722943722946</c:v>
                </c:pt>
                <c:pt idx="1">
                  <c:v>84.112554112554108</c:v>
                </c:pt>
                <c:pt idx="2">
                  <c:v>79.350649350649348</c:v>
                </c:pt>
                <c:pt idx="3">
                  <c:v>86.103896103896105</c:v>
                </c:pt>
                <c:pt idx="4">
                  <c:v>84.805194805194816</c:v>
                </c:pt>
                <c:pt idx="5">
                  <c:v>79.220779220779221</c:v>
                </c:pt>
                <c:pt idx="6">
                  <c:v>85.324675324675326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공무원</c:v>
                </c:pt>
              </c:strCache>
            </c:strRef>
          </c:tx>
          <c:spPr>
            <a:ln w="28575">
              <a:solidFill>
                <a:srgbClr val="1F497D">
                  <a:lumMod val="40000"/>
                  <a:lumOff val="60000"/>
                </a:srgbClr>
              </a:solidFill>
              <a:prstDash val="solid"/>
            </a:ln>
          </c:spPr>
          <c:marker>
            <c:spPr>
              <a:solidFill>
                <a:srgbClr val="1F497D">
                  <a:lumMod val="75000"/>
                </a:srgbClr>
              </a:solidFill>
              <a:ln w="28575">
                <a:solidFill>
                  <a:srgbClr val="1F497D">
                    <a:lumMod val="40000"/>
                    <a:lumOff val="60000"/>
                  </a:srgbClr>
                </a:solidFill>
              </a:ln>
            </c:spPr>
          </c:marker>
          <c:dLbls>
            <c:delete val="1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</c:formatCode>
                <c:ptCount val="7"/>
                <c:pt idx="0">
                  <c:v>87.863247863247864</c:v>
                </c:pt>
                <c:pt idx="1">
                  <c:v>83.038936372269703</c:v>
                </c:pt>
                <c:pt idx="2">
                  <c:v>80.987654320987659</c:v>
                </c:pt>
                <c:pt idx="3">
                  <c:v>85.28015194681862</c:v>
                </c:pt>
                <c:pt idx="4">
                  <c:v>84.520417853751184</c:v>
                </c:pt>
                <c:pt idx="5">
                  <c:v>80.778727445394111</c:v>
                </c:pt>
                <c:pt idx="6">
                  <c:v>83.285849952516614</c:v>
                </c:pt>
              </c:numCache>
            </c:numRef>
          </c:val>
          <c:smooth val="0"/>
        </c:ser>
        <c:ser>
          <c:idx val="0"/>
          <c:order val="2"/>
          <c:tx>
            <c:strRef>
              <c:f>Sheet1!$A$4</c:f>
              <c:strCache>
                <c:ptCount val="1"/>
                <c:pt idx="0">
                  <c:v>농임어축 산업 종사</c:v>
                </c:pt>
              </c:strCache>
            </c:strRef>
          </c:tx>
          <c:spPr>
            <a:ln>
              <a:solidFill>
                <a:srgbClr val="F79646">
                  <a:lumMod val="40000"/>
                  <a:lumOff val="60000"/>
                </a:srgbClr>
              </a:solidFill>
            </a:ln>
          </c:spPr>
          <c:marker>
            <c:spPr>
              <a:solidFill>
                <a:srgbClr val="C0504D">
                  <a:lumMod val="20000"/>
                  <a:lumOff val="80000"/>
                </a:srgbClr>
              </a:solidFill>
              <a:ln>
                <a:solidFill>
                  <a:srgbClr val="F79646">
                    <a:lumMod val="40000"/>
                    <a:lumOff val="60000"/>
                  </a:srgbClr>
                </a:solidFill>
              </a:ln>
            </c:spPr>
          </c:marker>
          <c:dLbls>
            <c:delete val="1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Sheet1!$B$4:$H$4</c:f>
              <c:numCache>
                <c:formatCode>0.0</c:formatCode>
                <c:ptCount val="7"/>
                <c:pt idx="0">
                  <c:v>92.281879194630875</c:v>
                </c:pt>
                <c:pt idx="1">
                  <c:v>81.34228187919463</c:v>
                </c:pt>
                <c:pt idx="2">
                  <c:v>75.771812080536904</c:v>
                </c:pt>
                <c:pt idx="3">
                  <c:v>79.664429530201346</c:v>
                </c:pt>
                <c:pt idx="4">
                  <c:v>80.939597315436231</c:v>
                </c:pt>
                <c:pt idx="5">
                  <c:v>74.765100671140942</c:v>
                </c:pt>
                <c:pt idx="6">
                  <c:v>79.127516778523486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시민단체/언론</c:v>
                </c:pt>
              </c:strCache>
            </c:strRef>
          </c:tx>
          <c:spPr>
            <a:ln>
              <a:solidFill>
                <a:srgbClr val="C0504D">
                  <a:lumMod val="20000"/>
                  <a:lumOff val="80000"/>
                </a:srgbClr>
              </a:solidFill>
            </a:ln>
          </c:spPr>
          <c:marker>
            <c:spPr>
              <a:solidFill>
                <a:srgbClr val="C0504D"/>
              </a:solidFill>
              <a:ln>
                <a:solidFill>
                  <a:srgbClr val="C0504D">
                    <a:lumMod val="20000"/>
                    <a:lumOff val="80000"/>
                  </a:srgbClr>
                </a:solidFill>
              </a:ln>
            </c:spPr>
          </c:marker>
          <c:dLbls>
            <c:delete val="1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Sheet1!$B$5:$H$5</c:f>
              <c:numCache>
                <c:formatCode>0.0</c:formatCode>
                <c:ptCount val="7"/>
                <c:pt idx="0">
                  <c:v>89.610389610389603</c:v>
                </c:pt>
                <c:pt idx="1">
                  <c:v>78.961038961038966</c:v>
                </c:pt>
                <c:pt idx="2">
                  <c:v>74.805194805194802</c:v>
                </c:pt>
                <c:pt idx="3">
                  <c:v>79.740259740259745</c:v>
                </c:pt>
                <c:pt idx="4">
                  <c:v>79.48051948051949</c:v>
                </c:pt>
                <c:pt idx="5">
                  <c:v>73.246753246753244</c:v>
                </c:pt>
                <c:pt idx="6">
                  <c:v>79.740259740259745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70458112"/>
        <c:axId val="105553216"/>
      </c:lineChart>
      <c:catAx>
        <c:axId val="17045811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10555321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05553216"/>
        <c:scaling>
          <c:orientation val="minMax"/>
          <c:max val="95"/>
          <c:min val="70"/>
        </c:scaling>
        <c:delete val="0"/>
        <c:axPos val="l"/>
        <c:numFmt formatCode="#,##0_);[Red]\(#,##0\)" sourceLinked="0"/>
        <c:majorTickMark val="out"/>
        <c:minorTickMark val="none"/>
        <c:tickLblPos val="nextTo"/>
        <c:spPr>
          <a:ln w="6350"/>
        </c:spPr>
        <c:txPr>
          <a:bodyPr/>
          <a:lstStyle/>
          <a:p>
            <a:pPr>
              <a:defRPr sz="1000"/>
            </a:pPr>
            <a:endParaRPr lang="ko-KR"/>
          </a:p>
        </c:txPr>
        <c:crossAx val="170458112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35603057115960324"/>
          <c:y val="0.15103439619012637"/>
          <c:w val="0.60225401207053653"/>
          <c:h val="0.10957767385749705"/>
        </c:manualLayout>
      </c:layout>
      <c:overlay val="0"/>
      <c:txPr>
        <a:bodyPr/>
        <a:lstStyle/>
        <a:p>
          <a:pPr>
            <a:defRPr sz="9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4.5344725622760394E-2"/>
          <c:w val="0.9872685276937988"/>
          <c:h val="0.81073446327683663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call back url&amp;이메일</c:v>
                </c:pt>
              </c:strCache>
            </c:strRef>
          </c:tx>
          <c:spPr>
            <a:solidFill>
              <a:srgbClr val="4F81BD">
                <a:lumMod val="20000"/>
                <a:lumOff val="8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종합만족도</c:v>
                </c:pt>
                <c:pt idx="1">
                  <c:v>전반적만족도</c:v>
                </c:pt>
                <c:pt idx="2">
                  <c:v>필요성</c:v>
                </c:pt>
                <c:pt idx="3">
                  <c:v>의견수렴도</c:v>
                </c:pt>
                <c:pt idx="4">
                  <c:v>홍보성</c:v>
                </c:pt>
                <c:pt idx="5">
                  <c:v>투명성</c:v>
                </c:pt>
                <c:pt idx="6">
                  <c:v>충실성</c:v>
                </c:pt>
                <c:pt idx="7">
                  <c:v>효과성</c:v>
                </c:pt>
              </c:strCache>
            </c:strRef>
          </c:cat>
          <c:val>
            <c:numRef>
              <c:f>Sheet1!$B$2:$I$2</c:f>
              <c:numCache>
                <c:formatCode>General</c:formatCode>
                <c:ptCount val="8"/>
                <c:pt idx="0">
                  <c:v>83.803064556644046</c:v>
                </c:pt>
                <c:pt idx="1">
                  <c:v>83.828183873398643</c:v>
                </c:pt>
                <c:pt idx="2">
                  <c:v>89.871891484551611</c:v>
                </c:pt>
                <c:pt idx="3">
                  <c:v>83.715146948003024</c:v>
                </c:pt>
                <c:pt idx="4">
                  <c:v>80.339110776186885</c:v>
                </c:pt>
                <c:pt idx="5">
                  <c:v>84.574227581009808</c:v>
                </c:pt>
                <c:pt idx="6">
                  <c:v>83.873398643556897</c:v>
                </c:pt>
                <c:pt idx="7">
                  <c:v>80.293896006028632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전화</c:v>
                </c:pt>
              </c:strCache>
            </c:strRef>
          </c:tx>
          <c:spPr>
            <a:pattFill prst="ltUpDiag">
              <a:fgClr>
                <a:sysClr val="window" lastClr="FFFFFF">
                  <a:lumMod val="85000"/>
                </a:sysClr>
              </a:fgClr>
              <a:bgClr>
                <a:sysClr val="window" lastClr="FFFFFF"/>
              </a:bgClr>
            </a:patt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종합만족도</c:v>
                </c:pt>
                <c:pt idx="1">
                  <c:v>전반적만족도</c:v>
                </c:pt>
                <c:pt idx="2">
                  <c:v>필요성</c:v>
                </c:pt>
                <c:pt idx="3">
                  <c:v>의견수렴도</c:v>
                </c:pt>
                <c:pt idx="4">
                  <c:v>홍보성</c:v>
                </c:pt>
                <c:pt idx="5">
                  <c:v>투명성</c:v>
                </c:pt>
                <c:pt idx="6">
                  <c:v>충실성</c:v>
                </c:pt>
                <c:pt idx="7">
                  <c:v>효과성</c:v>
                </c:pt>
              </c:strCache>
            </c:strRef>
          </c:cat>
          <c:val>
            <c:numRef>
              <c:f>Sheet1!$B$3:$I$3</c:f>
              <c:numCache>
                <c:formatCode>General</c:formatCode>
                <c:ptCount val="8"/>
                <c:pt idx="0">
                  <c:v>75.117785630153151</c:v>
                </c:pt>
                <c:pt idx="1">
                  <c:v>74.982332155477025</c:v>
                </c:pt>
                <c:pt idx="2">
                  <c:v>86.996466431095399</c:v>
                </c:pt>
                <c:pt idx="3">
                  <c:v>73.4982332155477</c:v>
                </c:pt>
                <c:pt idx="4">
                  <c:v>70.31802120141343</c:v>
                </c:pt>
                <c:pt idx="5">
                  <c:v>74.911660777385151</c:v>
                </c:pt>
                <c:pt idx="6">
                  <c:v>76.749116607773857</c:v>
                </c:pt>
                <c:pt idx="7">
                  <c:v>69.045936395759725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170810368"/>
        <c:axId val="170223296"/>
      </c:barChart>
      <c:catAx>
        <c:axId val="17081036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900"/>
            </a:pPr>
            <a:endParaRPr lang="ko-KR"/>
          </a:p>
        </c:txPr>
        <c:crossAx val="17022329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70223296"/>
        <c:scaling>
          <c:orientation val="minMax"/>
          <c:min val="60"/>
        </c:scaling>
        <c:delete val="1"/>
        <c:axPos val="l"/>
        <c:numFmt formatCode="General" sourceLinked="1"/>
        <c:majorTickMark val="out"/>
        <c:minorTickMark val="none"/>
        <c:tickLblPos val="nextTo"/>
        <c:crossAx val="170810368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63819610321075437"/>
          <c:y val="4.8777945126183442E-2"/>
          <c:w val="0.36180389678924563"/>
          <c:h val="0.13356048821839789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7129263266323706E-2"/>
          <c:y val="4.6348218492948463E-2"/>
          <c:w val="0.90899230595842462"/>
          <c:h val="0.81073446327683663"/>
        </c:manualLayout>
      </c:layout>
      <c:lineChart>
        <c:grouping val="standar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농임어축 call back-url&amp;이메일</c:v>
                </c:pt>
              </c:strCache>
            </c:strRef>
          </c:tx>
          <c:spPr>
            <a:ln w="28575">
              <a:solidFill>
                <a:srgbClr val="4F81BD">
                  <a:lumMod val="40000"/>
                  <a:lumOff val="60000"/>
                </a:srgbClr>
              </a:solidFill>
              <a:prstDash val="solid"/>
            </a:ln>
          </c:spPr>
          <c:marker>
            <c:spPr>
              <a:solidFill>
                <a:srgbClr val="1F497D">
                  <a:lumMod val="60000"/>
                  <a:lumOff val="40000"/>
                </a:srgbClr>
              </a:solidFill>
              <a:ln w="28575">
                <a:solidFill>
                  <a:srgbClr val="4F81BD">
                    <a:lumMod val="40000"/>
                    <a:lumOff val="60000"/>
                  </a:srgbClr>
                </a:solidFill>
              </a:ln>
            </c:spPr>
          </c:marker>
          <c:dLbls>
            <c:delete val="1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</c:formatCode>
                <c:ptCount val="7"/>
                <c:pt idx="0">
                  <c:v>93.743016759776538</c:v>
                </c:pt>
                <c:pt idx="1">
                  <c:v>85.139664804469263</c:v>
                </c:pt>
                <c:pt idx="2">
                  <c:v>78.324022346368722</c:v>
                </c:pt>
                <c:pt idx="3">
                  <c:v>82.122905027932958</c:v>
                </c:pt>
                <c:pt idx="4">
                  <c:v>82.569832402234638</c:v>
                </c:pt>
                <c:pt idx="5">
                  <c:v>79.441340782122907</c:v>
                </c:pt>
                <c:pt idx="6">
                  <c:v>82.4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농임어축 전화</c:v>
                </c:pt>
              </c:strCache>
            </c:strRef>
          </c:tx>
          <c:spPr>
            <a:ln w="28575">
              <a:solidFill>
                <a:srgbClr val="1F497D">
                  <a:lumMod val="40000"/>
                  <a:lumOff val="60000"/>
                </a:srgbClr>
              </a:solidFill>
              <a:prstDash val="solid"/>
            </a:ln>
          </c:spPr>
          <c:marker>
            <c:spPr>
              <a:solidFill>
                <a:srgbClr val="1F497D">
                  <a:lumMod val="75000"/>
                </a:srgbClr>
              </a:solidFill>
              <a:ln w="28575">
                <a:solidFill>
                  <a:srgbClr val="1F497D">
                    <a:lumMod val="40000"/>
                    <a:lumOff val="60000"/>
                  </a:srgbClr>
                </a:solidFill>
              </a:ln>
            </c:spPr>
          </c:marker>
          <c:dLbls>
            <c:delete val="1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</c:formatCode>
                <c:ptCount val="7"/>
                <c:pt idx="0">
                  <c:v>90.084033613445371</c:v>
                </c:pt>
                <c:pt idx="1">
                  <c:v>75.630252100840337</c:v>
                </c:pt>
                <c:pt idx="2">
                  <c:v>71.932773109243698</c:v>
                </c:pt>
                <c:pt idx="3">
                  <c:v>75.966386554621849</c:v>
                </c:pt>
                <c:pt idx="4">
                  <c:v>78.487394957983184</c:v>
                </c:pt>
                <c:pt idx="5">
                  <c:v>67.731092436974791</c:v>
                </c:pt>
                <c:pt idx="6">
                  <c:v>72.972972972972968</c:v>
                </c:pt>
              </c:numCache>
            </c:numRef>
          </c:val>
          <c:smooth val="0"/>
        </c:ser>
        <c:ser>
          <c:idx val="0"/>
          <c:order val="2"/>
          <c:tx>
            <c:strRef>
              <c:f>Sheet1!$A$4</c:f>
              <c:strCache>
                <c:ptCount val="1"/>
                <c:pt idx="0">
                  <c:v>전문직 call back-url&amp;이메일</c:v>
                </c:pt>
              </c:strCache>
            </c:strRef>
          </c:tx>
          <c:spPr>
            <a:ln>
              <a:solidFill>
                <a:srgbClr val="C0504D">
                  <a:lumMod val="20000"/>
                  <a:lumOff val="80000"/>
                </a:srgbClr>
              </a:solidFill>
            </a:ln>
          </c:spPr>
          <c:marker>
            <c:spPr>
              <a:solidFill>
                <a:srgbClr val="C0504D"/>
              </a:solidFill>
              <a:ln>
                <a:solidFill>
                  <a:srgbClr val="C0504D">
                    <a:lumMod val="20000"/>
                    <a:lumOff val="80000"/>
                  </a:srgbClr>
                </a:solidFill>
              </a:ln>
            </c:spPr>
          </c:marker>
          <c:dLbls>
            <c:delete val="1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Sheet1!$B$4:$H$4</c:f>
              <c:numCache>
                <c:formatCode>0.0</c:formatCode>
                <c:ptCount val="7"/>
                <c:pt idx="0">
                  <c:v>93.333333333333343</c:v>
                </c:pt>
                <c:pt idx="1">
                  <c:v>85.241379310344826</c:v>
                </c:pt>
                <c:pt idx="2">
                  <c:v>79.954022988505756</c:v>
                </c:pt>
                <c:pt idx="3">
                  <c:v>86.574712643678154</c:v>
                </c:pt>
                <c:pt idx="4">
                  <c:v>85.47126436781609</c:v>
                </c:pt>
                <c:pt idx="5">
                  <c:v>80</c:v>
                </c:pt>
                <c:pt idx="6">
                  <c:v>85.885057471264361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전문직 전화</c:v>
                </c:pt>
              </c:strCache>
            </c:strRef>
          </c:tx>
          <c:spPr>
            <a:ln>
              <a:solidFill>
                <a:srgbClr val="C0504D">
                  <a:lumMod val="20000"/>
                  <a:lumOff val="80000"/>
                </a:srgbClr>
              </a:solidFill>
            </a:ln>
          </c:spPr>
          <c:marker>
            <c:spPr>
              <a:solidFill>
                <a:srgbClr val="C0504D"/>
              </a:solidFill>
              <a:ln>
                <a:solidFill>
                  <a:srgbClr val="C0504D">
                    <a:lumMod val="20000"/>
                    <a:lumOff val="80000"/>
                  </a:srgbClr>
                </a:solidFill>
              </a:ln>
            </c:spPr>
          </c:marker>
          <c:dLbls>
            <c:delete val="1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Sheet1!$B$5:$H$5</c:f>
              <c:numCache>
                <c:formatCode>0.0</c:formatCode>
                <c:ptCount val="7"/>
                <c:pt idx="0">
                  <c:v>86.666666666666657</c:v>
                </c:pt>
                <c:pt idx="1">
                  <c:v>65.925925925925924</c:v>
                </c:pt>
                <c:pt idx="2">
                  <c:v>69.629629629629633</c:v>
                </c:pt>
                <c:pt idx="3">
                  <c:v>78.518518518518519</c:v>
                </c:pt>
                <c:pt idx="4">
                  <c:v>74.074074074074076</c:v>
                </c:pt>
                <c:pt idx="5">
                  <c:v>66.666666666666671</c:v>
                </c:pt>
                <c:pt idx="6">
                  <c:v>76.296296296296305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70646528"/>
        <c:axId val="33867456"/>
      </c:lineChart>
      <c:catAx>
        <c:axId val="17064652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3386745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33867456"/>
        <c:scaling>
          <c:orientation val="minMax"/>
          <c:max val="100"/>
          <c:min val="60"/>
        </c:scaling>
        <c:delete val="0"/>
        <c:axPos val="l"/>
        <c:numFmt formatCode="#,##0_);[Red]\(#,##0\)" sourceLinked="0"/>
        <c:majorTickMark val="out"/>
        <c:minorTickMark val="none"/>
        <c:tickLblPos val="nextTo"/>
        <c:spPr>
          <a:ln w="6350"/>
        </c:spPr>
        <c:txPr>
          <a:bodyPr/>
          <a:lstStyle/>
          <a:p>
            <a:pPr>
              <a:defRPr sz="1000"/>
            </a:pPr>
            <a:endParaRPr lang="ko-KR"/>
          </a:p>
        </c:txPr>
        <c:crossAx val="170646528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28094282097385459"/>
          <c:y val="6.3505284968889797E-2"/>
          <c:w val="0.71071409567217336"/>
          <c:h val="0.16584626699689414"/>
        </c:manualLayout>
      </c:layout>
      <c:overlay val="0"/>
      <c:txPr>
        <a:bodyPr/>
        <a:lstStyle/>
        <a:p>
          <a:pPr>
            <a:defRPr sz="9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9643888297281797E-2"/>
          <c:y val="6.4971881111714397E-2"/>
          <c:w val="0.90899230595842462"/>
          <c:h val="0.81073446327683663"/>
        </c:manualLayout>
      </c:layout>
      <c:lineChart>
        <c:grouping val="standar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문화관광</c:v>
                </c:pt>
              </c:strCache>
            </c:strRef>
          </c:tx>
          <c:spPr>
            <a:ln w="28575">
              <a:solidFill>
                <a:srgbClr val="4F81BD">
                  <a:lumMod val="40000"/>
                  <a:lumOff val="60000"/>
                </a:srgbClr>
              </a:solidFill>
              <a:prstDash val="solid"/>
            </a:ln>
          </c:spPr>
          <c:marker>
            <c:spPr>
              <a:solidFill>
                <a:srgbClr val="1F497D">
                  <a:lumMod val="60000"/>
                  <a:lumOff val="40000"/>
                </a:srgbClr>
              </a:solidFill>
              <a:ln w="28575">
                <a:solidFill>
                  <a:srgbClr val="4F81BD">
                    <a:lumMod val="40000"/>
                    <a:lumOff val="60000"/>
                  </a:srgbClr>
                </a:solidFill>
              </a:ln>
            </c:spPr>
          </c:marker>
          <c:dLbls>
            <c:delete val="1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General</c:formatCode>
                <c:ptCount val="7"/>
                <c:pt idx="0">
                  <c:v>90.619469030000005</c:v>
                </c:pt>
                <c:pt idx="1">
                  <c:v>83.539823010000006</c:v>
                </c:pt>
                <c:pt idx="2">
                  <c:v>81.68141593</c:v>
                </c:pt>
                <c:pt idx="3">
                  <c:v>83.628318579999998</c:v>
                </c:pt>
                <c:pt idx="4">
                  <c:v>85.575221240000005</c:v>
                </c:pt>
                <c:pt idx="5">
                  <c:v>80.442477879999998</c:v>
                </c:pt>
                <c:pt idx="6">
                  <c:v>85.575221240000005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지역개발</c:v>
                </c:pt>
              </c:strCache>
            </c:strRef>
          </c:tx>
          <c:spPr>
            <a:ln w="28575">
              <a:solidFill>
                <a:srgbClr val="1F497D">
                  <a:lumMod val="40000"/>
                  <a:lumOff val="60000"/>
                </a:srgbClr>
              </a:solidFill>
              <a:prstDash val="solid"/>
            </a:ln>
          </c:spPr>
          <c:marker>
            <c:spPr>
              <a:solidFill>
                <a:srgbClr val="1F497D">
                  <a:lumMod val="75000"/>
                </a:srgbClr>
              </a:solidFill>
              <a:ln w="28575">
                <a:solidFill>
                  <a:srgbClr val="1F497D">
                    <a:lumMod val="40000"/>
                    <a:lumOff val="60000"/>
                  </a:srgbClr>
                </a:solidFill>
              </a:ln>
            </c:spPr>
          </c:marker>
          <c:dLbls>
            <c:delete val="1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General</c:formatCode>
                <c:ptCount val="7"/>
                <c:pt idx="0">
                  <c:v>89.330024809999998</c:v>
                </c:pt>
                <c:pt idx="1">
                  <c:v>85.558312659999999</c:v>
                </c:pt>
                <c:pt idx="2">
                  <c:v>82.034739450000004</c:v>
                </c:pt>
                <c:pt idx="3">
                  <c:v>86.054590570000002</c:v>
                </c:pt>
                <c:pt idx="4">
                  <c:v>83.870967739999998</c:v>
                </c:pt>
                <c:pt idx="5">
                  <c:v>80.744416869999995</c:v>
                </c:pt>
                <c:pt idx="6">
                  <c:v>84.863523569999998</c:v>
                </c:pt>
              </c:numCache>
            </c:numRef>
          </c:val>
          <c:smooth val="0"/>
        </c:ser>
        <c:ser>
          <c:idx val="0"/>
          <c:order val="2"/>
          <c:tx>
            <c:strRef>
              <c:f>Sheet1!$A$4</c:f>
              <c:strCache>
                <c:ptCount val="1"/>
                <c:pt idx="0">
                  <c:v>행정혁신</c:v>
                </c:pt>
              </c:strCache>
            </c:strRef>
          </c:tx>
          <c:spPr>
            <a:ln>
              <a:solidFill>
                <a:srgbClr val="F79646">
                  <a:lumMod val="40000"/>
                  <a:lumOff val="60000"/>
                </a:srgbClr>
              </a:solidFill>
            </a:ln>
          </c:spPr>
          <c:marker>
            <c:spPr>
              <a:solidFill>
                <a:srgbClr val="C0504D">
                  <a:lumMod val="20000"/>
                  <a:lumOff val="80000"/>
                </a:srgbClr>
              </a:solidFill>
              <a:ln>
                <a:solidFill>
                  <a:srgbClr val="F79646">
                    <a:lumMod val="40000"/>
                    <a:lumOff val="60000"/>
                  </a:srgbClr>
                </a:solidFill>
              </a:ln>
            </c:spPr>
          </c:marker>
          <c:dLbls>
            <c:delete val="1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Sheet1!$B$4:$H$4</c:f>
              <c:numCache>
                <c:formatCode>General</c:formatCode>
                <c:ptCount val="7"/>
                <c:pt idx="0">
                  <c:v>84.585152840000006</c:v>
                </c:pt>
                <c:pt idx="1">
                  <c:v>77.641921400000001</c:v>
                </c:pt>
                <c:pt idx="2">
                  <c:v>76.069868999999997</c:v>
                </c:pt>
                <c:pt idx="3">
                  <c:v>80.393013100000005</c:v>
                </c:pt>
                <c:pt idx="4">
                  <c:v>79.082969430000006</c:v>
                </c:pt>
                <c:pt idx="5">
                  <c:v>76.026200869999997</c:v>
                </c:pt>
                <c:pt idx="6">
                  <c:v>78.820960700000001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복지교육</c:v>
                </c:pt>
              </c:strCache>
            </c:strRef>
          </c:tx>
          <c:spPr>
            <a:ln>
              <a:solidFill>
                <a:srgbClr val="C0504D">
                  <a:lumMod val="20000"/>
                  <a:lumOff val="80000"/>
                </a:srgbClr>
              </a:solidFill>
            </a:ln>
          </c:spPr>
          <c:marker>
            <c:spPr>
              <a:solidFill>
                <a:srgbClr val="C0504D"/>
              </a:solidFill>
              <a:ln>
                <a:solidFill>
                  <a:srgbClr val="C0504D">
                    <a:lumMod val="20000"/>
                    <a:lumOff val="80000"/>
                  </a:srgbClr>
                </a:solidFill>
              </a:ln>
            </c:spPr>
          </c:marker>
          <c:dLbls>
            <c:delete val="1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Sheet1!$B$5:$H$5</c:f>
              <c:numCache>
                <c:formatCode>General</c:formatCode>
                <c:ptCount val="7"/>
                <c:pt idx="0">
                  <c:v>88.589341689999998</c:v>
                </c:pt>
                <c:pt idx="1">
                  <c:v>79.87460815</c:v>
                </c:pt>
                <c:pt idx="2">
                  <c:v>74.043887150000003</c:v>
                </c:pt>
                <c:pt idx="3">
                  <c:v>79.811912230000004</c:v>
                </c:pt>
                <c:pt idx="4">
                  <c:v>79.87460815</c:v>
                </c:pt>
                <c:pt idx="5">
                  <c:v>77.115987459999999</c:v>
                </c:pt>
                <c:pt idx="6">
                  <c:v>80.376175549999999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70748416"/>
        <c:axId val="170224448"/>
      </c:lineChart>
      <c:catAx>
        <c:axId val="17074841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17022444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70224448"/>
        <c:scaling>
          <c:orientation val="minMax"/>
          <c:max val="95"/>
          <c:min val="70"/>
        </c:scaling>
        <c:delete val="0"/>
        <c:axPos val="l"/>
        <c:numFmt formatCode="#,##0_);[Red]\(#,##0\)" sourceLinked="0"/>
        <c:majorTickMark val="out"/>
        <c:minorTickMark val="none"/>
        <c:tickLblPos val="nextTo"/>
        <c:spPr>
          <a:ln w="6350"/>
        </c:spPr>
        <c:txPr>
          <a:bodyPr/>
          <a:lstStyle/>
          <a:p>
            <a:pPr>
              <a:defRPr sz="1000"/>
            </a:pPr>
            <a:endParaRPr lang="ko-KR"/>
          </a:p>
        </c:txPr>
        <c:crossAx val="170748416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68558233499190901"/>
          <c:y val="0.15103441926763636"/>
          <c:w val="0.31441763635850034"/>
          <c:h val="0.18982056762264526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2013615927344257E-4"/>
          <c:y val="5.3593059552522838E-2"/>
          <c:w val="0.97374764266698921"/>
          <c:h val="0.73628631486799856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Sheet1!$A$2</c:f>
              <c:strCache>
                <c:ptCount val="1"/>
                <c:pt idx="0">
                  <c:v>2014년</c:v>
                </c:pt>
              </c:strCache>
            </c:strRef>
          </c:tx>
          <c:spPr>
            <a:pattFill prst="ltDnDiag">
              <a:fgClr>
                <a:sysClr val="window" lastClr="FFFFFF">
                  <a:lumMod val="75000"/>
                </a:sysClr>
              </a:fgClr>
              <a:bgClr>
                <a:sysClr val="window" lastClr="FFFFFF"/>
              </a:bgClr>
            </a:patt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numFmt formatCode="#,##0.00_);[Red]\(#,##0.0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3농혁신</c:v>
                </c:pt>
                <c:pt idx="1">
                  <c:v>행정혁신</c:v>
                </c:pt>
                <c:pt idx="2">
                  <c:v>자치분권</c:v>
                </c:pt>
                <c:pt idx="3">
                  <c:v>복지교육</c:v>
                </c:pt>
                <c:pt idx="4">
                  <c:v>충남경제</c:v>
                </c:pt>
                <c:pt idx="5">
                  <c:v>문화관광</c:v>
                </c:pt>
                <c:pt idx="6">
                  <c:v>생활환경</c:v>
                </c:pt>
                <c:pt idx="7">
                  <c:v>지역개발</c:v>
                </c:pt>
              </c:strCache>
            </c:strRef>
          </c:cat>
          <c:val>
            <c:numRef>
              <c:f>Sheet1!$B$2:$I$2</c:f>
              <c:numCache>
                <c:formatCode>General</c:formatCode>
                <c:ptCount val="8"/>
                <c:pt idx="0">
                  <c:v>84.467213114754145</c:v>
                </c:pt>
                <c:pt idx="1">
                  <c:v>78.893740902474462</c:v>
                </c:pt>
                <c:pt idx="2">
                  <c:v>83.393939393939419</c:v>
                </c:pt>
                <c:pt idx="3">
                  <c:v>80.130616509926824</c:v>
                </c:pt>
                <c:pt idx="4">
                  <c:v>82.291666666666657</c:v>
                </c:pt>
                <c:pt idx="5">
                  <c:v>84.911504424778755</c:v>
                </c:pt>
                <c:pt idx="6">
                  <c:v>84.276018099547542</c:v>
                </c:pt>
                <c:pt idx="7">
                  <c:v>84.731182795698942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7"/>
        <c:axId val="170749440"/>
        <c:axId val="170229056"/>
      </c:barChart>
      <c:catAx>
        <c:axId val="1707494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170229056"/>
        <c:crosses val="autoZero"/>
        <c:auto val="0"/>
        <c:lblAlgn val="ctr"/>
        <c:lblOffset val="100"/>
        <c:tickMarkSkip val="1"/>
        <c:noMultiLvlLbl val="0"/>
      </c:catAx>
      <c:valAx>
        <c:axId val="17022905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70749440"/>
        <c:crosses val="autoZero"/>
        <c:crossBetween val="between"/>
      </c:valAx>
      <c:spPr>
        <a:noFill/>
        <a:ln w="2539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평균</c:v>
                </c:pt>
              </c:strCache>
            </c:strRef>
          </c:tx>
          <c:spPr>
            <a:ln>
              <a:solidFill>
                <a:schemeClr val="tx2">
                  <a:lumMod val="40000"/>
                  <a:lumOff val="60000"/>
                </a:schemeClr>
              </a:solidFill>
            </a:ln>
          </c:spPr>
          <c:marker>
            <c:symbol val="x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</c:formatCode>
                <c:ptCount val="6"/>
                <c:pt idx="0">
                  <c:v>89.585874799357939</c:v>
                </c:pt>
                <c:pt idx="1">
                  <c:v>82.664526484751207</c:v>
                </c:pt>
                <c:pt idx="2">
                  <c:v>79.113964686998401</c:v>
                </c:pt>
                <c:pt idx="3">
                  <c:v>83.454253611556979</c:v>
                </c:pt>
                <c:pt idx="4">
                  <c:v>82.979133226324237</c:v>
                </c:pt>
                <c:pt idx="5">
                  <c:v>78.991974317817011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3농혁신</c:v>
                </c:pt>
              </c:strCache>
            </c:strRef>
          </c:tx>
          <c:marker>
            <c:symbol val="x"/>
            <c:size val="7"/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</c:formatCode>
                <c:ptCount val="6"/>
                <c:pt idx="0">
                  <c:v>92.37704918</c:v>
                </c:pt>
                <c:pt idx="1">
                  <c:v>84.289617489999998</c:v>
                </c:pt>
                <c:pt idx="2">
                  <c:v>81.530054640000003</c:v>
                </c:pt>
                <c:pt idx="3">
                  <c:v>84.75409836</c:v>
                </c:pt>
                <c:pt idx="4">
                  <c:v>85.382513660000001</c:v>
                </c:pt>
                <c:pt idx="5">
                  <c:v>80.68306011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9086464"/>
        <c:axId val="171460864"/>
      </c:radarChart>
      <c:catAx>
        <c:axId val="169086464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171460864"/>
        <c:crosses val="autoZero"/>
        <c:auto val="1"/>
        <c:lblAlgn val="ctr"/>
        <c:lblOffset val="100"/>
        <c:noMultiLvlLbl val="0"/>
      </c:catAx>
      <c:valAx>
        <c:axId val="171460864"/>
        <c:scaling>
          <c:orientation val="minMax"/>
          <c:max val="95"/>
          <c:min val="7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16908646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65151698120498691"/>
          <c:y val="0.87632864140065214"/>
          <c:w val="0.25088909203325238"/>
          <c:h val="9.3087915768500784E-2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평균점수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General</c:formatCode>
                <c:ptCount val="3"/>
                <c:pt idx="0">
                  <c:v>82.98</c:v>
                </c:pt>
                <c:pt idx="1">
                  <c:v>82.96</c:v>
                </c:pt>
                <c:pt idx="2" formatCode="#,##0.00">
                  <c:v>82.98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3농혁신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84.467213110000003</c:v>
                </c:pt>
                <c:pt idx="1">
                  <c:v>84.836065570000002</c:v>
                </c:pt>
                <c:pt idx="2">
                  <c:v>84.098360659999997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overlap val="-20"/>
        <c:axId val="169108992"/>
        <c:axId val="171462592"/>
      </c:barChart>
      <c:catAx>
        <c:axId val="169108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171462592"/>
        <c:crosses val="autoZero"/>
        <c:auto val="1"/>
        <c:lblAlgn val="ctr"/>
        <c:lblOffset val="100"/>
        <c:tickMarkSkip val="1"/>
        <c:noMultiLvlLbl val="0"/>
      </c:catAx>
      <c:valAx>
        <c:axId val="171462592"/>
        <c:scaling>
          <c:orientation val="minMax"/>
          <c:max val="100"/>
          <c:min val="70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 w="4976">
            <a:noFill/>
          </a:ln>
        </c:spPr>
        <c:crossAx val="169108992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1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2"/>
            <c:bubble3D val="0"/>
            <c:spPr>
              <a:pattFill prst="pct30">
                <a:fgClr>
                  <a:schemeClr val="bg1">
                    <a:lumMod val="8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3"/>
            <c:bubble3D val="0"/>
            <c:spPr>
              <a:pattFill prst="dkUpDiag">
                <a:fgClr>
                  <a:schemeClr val="bg1">
                    <a:lumMod val="8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4"/>
            <c:bubble3D val="0"/>
            <c:spPr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Lbls>
            <c:dLbl>
              <c:idx val="3"/>
              <c:delete val="1"/>
            </c:dLbl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배분</c:v>
                </c:pt>
                <c:pt idx="1">
                  <c:v>규제</c:v>
                </c:pt>
                <c:pt idx="2">
                  <c:v>내부</c:v>
                </c:pt>
                <c:pt idx="3">
                  <c:v>기타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34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l"/>
      <c:layout>
        <c:manualLayout>
          <c:xMode val="edge"/>
          <c:yMode val="edge"/>
          <c:x val="2.9254790403405475E-2"/>
          <c:y val="9.4120843999641796E-2"/>
          <c:w val="0.37650565685869053"/>
          <c:h val="0.54508258733506465"/>
        </c:manualLayout>
      </c:layout>
      <c:overlay val="0"/>
      <c:txPr>
        <a:bodyPr/>
        <a:lstStyle/>
        <a:p>
          <a:pPr>
            <a:defRPr sz="900"/>
          </a:pPr>
          <a:endParaRPr lang="ko-KR"/>
        </a:p>
      </c:txPr>
    </c:legend>
    <c:plotVisOnly val="1"/>
    <c:dispBlanksAs val="zero"/>
    <c:showDLblsOverMax val="0"/>
  </c:chart>
  <c:txPr>
    <a:bodyPr/>
    <a:lstStyle/>
    <a:p>
      <a:pPr>
        <a:defRPr sz="1000"/>
      </a:pPr>
      <a:endParaRPr lang="ko-KR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769175228417534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자영업</c:v>
                </c:pt>
                <c:pt idx="1">
                  <c:v>영업/서비스</c:v>
                </c:pt>
                <c:pt idx="2">
                  <c:v>사무/관리</c:v>
                </c:pt>
                <c:pt idx="3">
                  <c:v>전문직</c:v>
                </c:pt>
                <c:pt idx="4">
                  <c:v>농임어축</c:v>
                </c:pt>
                <c:pt idx="5">
                  <c:v>공무원</c:v>
                </c:pt>
                <c:pt idx="6">
                  <c:v>시민단체/언론</c:v>
                </c:pt>
                <c:pt idx="7">
                  <c:v>기타</c:v>
                </c:pt>
              </c:strCache>
            </c:strRef>
          </c:cat>
          <c:val>
            <c:numRef>
              <c:f>Sheet1!$B$2:$I$2</c:f>
              <c:numCache>
                <c:formatCode>0.00</c:formatCode>
                <c:ptCount val="8"/>
                <c:pt idx="0">
                  <c:v>34</c:v>
                </c:pt>
                <c:pt idx="1">
                  <c:v>14</c:v>
                </c:pt>
                <c:pt idx="2">
                  <c:v>71</c:v>
                </c:pt>
                <c:pt idx="3">
                  <c:v>101</c:v>
                </c:pt>
                <c:pt idx="4">
                  <c:v>244</c:v>
                </c:pt>
                <c:pt idx="5">
                  <c:v>251</c:v>
                </c:pt>
                <c:pt idx="6">
                  <c:v>6</c:v>
                </c:pt>
                <c:pt idx="7">
                  <c:v>11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69110528"/>
        <c:axId val="171465472"/>
      </c:barChart>
      <c:catAx>
        <c:axId val="16911052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700"/>
            </a:pPr>
            <a:endParaRPr lang="ko-KR"/>
          </a:p>
        </c:txPr>
        <c:crossAx val="17146547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71465472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169110528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평균</c:v>
                </c:pt>
              </c:strCache>
            </c:strRef>
          </c:tx>
          <c:spPr>
            <a:ln>
              <a:solidFill>
                <a:schemeClr val="tx2">
                  <a:lumMod val="40000"/>
                  <a:lumOff val="60000"/>
                </a:schemeClr>
              </a:solidFill>
            </a:ln>
          </c:spPr>
          <c:marker>
            <c:symbol val="x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</c:formatCode>
                <c:ptCount val="6"/>
                <c:pt idx="0">
                  <c:v>89.585874799357939</c:v>
                </c:pt>
                <c:pt idx="1">
                  <c:v>82.664526484751207</c:v>
                </c:pt>
                <c:pt idx="2">
                  <c:v>79.113964686998401</c:v>
                </c:pt>
                <c:pt idx="3">
                  <c:v>83.454253611556979</c:v>
                </c:pt>
                <c:pt idx="4">
                  <c:v>82.979133226324237</c:v>
                </c:pt>
                <c:pt idx="5">
                  <c:v>78.991974317817011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행정혁신</c:v>
                </c:pt>
              </c:strCache>
            </c:strRef>
          </c:tx>
          <c:marker>
            <c:symbol val="x"/>
            <c:size val="7"/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84.585152838427945</c:v>
                </c:pt>
                <c:pt idx="1">
                  <c:v>77.641921397379917</c:v>
                </c:pt>
                <c:pt idx="2">
                  <c:v>76.069868995633186</c:v>
                </c:pt>
                <c:pt idx="3">
                  <c:v>80.39301310043669</c:v>
                </c:pt>
                <c:pt idx="4">
                  <c:v>79.082969432314414</c:v>
                </c:pt>
                <c:pt idx="5">
                  <c:v>76.026200873362455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2182016"/>
        <c:axId val="170227904"/>
      </c:radarChart>
      <c:catAx>
        <c:axId val="172182016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170227904"/>
        <c:crosses val="autoZero"/>
        <c:auto val="1"/>
        <c:lblAlgn val="ctr"/>
        <c:lblOffset val="100"/>
        <c:noMultiLvlLbl val="0"/>
      </c:catAx>
      <c:valAx>
        <c:axId val="170227904"/>
        <c:scaling>
          <c:orientation val="minMax"/>
          <c:max val="95"/>
          <c:min val="7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17218201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64959992367997754"/>
          <c:y val="0.87632864140065214"/>
          <c:w val="0.26225346942127198"/>
          <c:h val="9.3087915768500784E-2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평균점수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General</c:formatCode>
                <c:ptCount val="3"/>
                <c:pt idx="0">
                  <c:v>82.98</c:v>
                </c:pt>
                <c:pt idx="1">
                  <c:v>82.96</c:v>
                </c:pt>
                <c:pt idx="2" formatCode="#,##0.00">
                  <c:v>82.98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행정혁신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78.893740902474462</c:v>
                </c:pt>
                <c:pt idx="1">
                  <c:v>78.966521106259137</c:v>
                </c:pt>
                <c:pt idx="2">
                  <c:v>78.820960698689959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overlap val="-20"/>
        <c:axId val="171915776"/>
        <c:axId val="169954112"/>
      </c:barChart>
      <c:catAx>
        <c:axId val="171915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169954112"/>
        <c:crosses val="autoZero"/>
        <c:auto val="1"/>
        <c:lblAlgn val="ctr"/>
        <c:lblOffset val="100"/>
        <c:tickMarkSkip val="1"/>
        <c:noMultiLvlLbl val="0"/>
      </c:catAx>
      <c:valAx>
        <c:axId val="169954112"/>
        <c:scaling>
          <c:orientation val="minMax"/>
          <c:max val="100"/>
          <c:min val="70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 w="4976">
            <a:noFill/>
          </a:ln>
        </c:spPr>
        <c:crossAx val="171915776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</c:v>
                </c:pt>
              </c:strCache>
            </c:strRef>
          </c:tx>
          <c:spPr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1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2"/>
            <c:bubble3D val="0"/>
            <c:spPr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3"/>
            <c:bubble3D val="0"/>
            <c:spPr>
              <a:pattFill prst="dkUpDiag">
                <a:fgClr>
                  <a:schemeClr val="bg1">
                    <a:lumMod val="8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4"/>
            <c:bubble3D val="0"/>
            <c:spPr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Lbls>
            <c:dLbl>
              <c:idx val="0"/>
              <c:delete val="1"/>
            </c:dLbl>
            <c:dLbl>
              <c:idx val="1"/>
              <c:delete val="1"/>
            </c:dLbl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배분</c:v>
                </c:pt>
                <c:pt idx="1">
                  <c:v>규제</c:v>
                </c:pt>
                <c:pt idx="2">
                  <c:v>내부</c:v>
                </c:pt>
                <c:pt idx="3">
                  <c:v>기타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20</c:v>
                </c:pt>
                <c:pt idx="3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l"/>
      <c:layout>
        <c:manualLayout>
          <c:xMode val="edge"/>
          <c:yMode val="edge"/>
          <c:x val="2.9254790403405475E-2"/>
          <c:y val="9.4120843999641796E-2"/>
          <c:w val="0.37650565685869053"/>
          <c:h val="0.54508258733506465"/>
        </c:manualLayout>
      </c:layout>
      <c:overlay val="0"/>
      <c:txPr>
        <a:bodyPr/>
        <a:lstStyle/>
        <a:p>
          <a:pPr>
            <a:defRPr sz="900"/>
          </a:pPr>
          <a:endParaRPr lang="ko-KR"/>
        </a:p>
      </c:txPr>
    </c:legend>
    <c:plotVisOnly val="1"/>
    <c:dispBlanksAs val="zero"/>
    <c:showDLblsOverMax val="0"/>
  </c:chart>
  <c:txPr>
    <a:bodyPr/>
    <a:lstStyle/>
    <a:p>
      <a:pPr>
        <a:defRPr sz="1000"/>
      </a:pPr>
      <a:endParaRPr lang="ko-KR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769175228417534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자영업</c:v>
                </c:pt>
                <c:pt idx="1">
                  <c:v>영업/서비스</c:v>
                </c:pt>
                <c:pt idx="2">
                  <c:v>사무/관리</c:v>
                </c:pt>
                <c:pt idx="3">
                  <c:v>전문직</c:v>
                </c:pt>
                <c:pt idx="4">
                  <c:v>농임어축</c:v>
                </c:pt>
                <c:pt idx="5">
                  <c:v>공무원</c:v>
                </c:pt>
                <c:pt idx="6">
                  <c:v>시민단체/언론</c:v>
                </c:pt>
                <c:pt idx="7">
                  <c:v>기타</c:v>
                </c:pt>
              </c:strCache>
            </c:strRef>
          </c:cat>
          <c:val>
            <c:numRef>
              <c:f>Sheet1!$B$2:$I$2</c:f>
              <c:numCache>
                <c:formatCode>0.00</c:formatCode>
                <c:ptCount val="8"/>
                <c:pt idx="0">
                  <c:v>16</c:v>
                </c:pt>
                <c:pt idx="1">
                  <c:v>5</c:v>
                </c:pt>
                <c:pt idx="2">
                  <c:v>56</c:v>
                </c:pt>
                <c:pt idx="3">
                  <c:v>45</c:v>
                </c:pt>
                <c:pt idx="4">
                  <c:v>11</c:v>
                </c:pt>
                <c:pt idx="5">
                  <c:v>303</c:v>
                </c:pt>
                <c:pt idx="6">
                  <c:v>6</c:v>
                </c:pt>
                <c:pt idx="7">
                  <c:v>16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72183040"/>
        <c:axId val="169956992"/>
      </c:barChart>
      <c:catAx>
        <c:axId val="17218304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700"/>
            </a:pPr>
            <a:endParaRPr lang="ko-KR"/>
          </a:p>
        </c:txPr>
        <c:crossAx val="1699569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69956992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172183040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평균</c:v>
                </c:pt>
              </c:strCache>
            </c:strRef>
          </c:tx>
          <c:spPr>
            <a:ln>
              <a:solidFill>
                <a:schemeClr val="tx2">
                  <a:lumMod val="40000"/>
                  <a:lumOff val="60000"/>
                </a:schemeClr>
              </a:solidFill>
            </a:ln>
          </c:spPr>
          <c:marker>
            <c:symbol val="x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</c:formatCode>
                <c:ptCount val="6"/>
                <c:pt idx="0">
                  <c:v>89.585874799357939</c:v>
                </c:pt>
                <c:pt idx="1">
                  <c:v>82.664526484751207</c:v>
                </c:pt>
                <c:pt idx="2">
                  <c:v>79.113964686998401</c:v>
                </c:pt>
                <c:pt idx="3">
                  <c:v>83.454253611556979</c:v>
                </c:pt>
                <c:pt idx="4">
                  <c:v>82.979133226324237</c:v>
                </c:pt>
                <c:pt idx="5">
                  <c:v>78.991974317817011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자치분권</c:v>
                </c:pt>
              </c:strCache>
            </c:strRef>
          </c:tx>
          <c:marker>
            <c:symbol val="x"/>
            <c:size val="7"/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88.242424242424249</c:v>
                </c:pt>
                <c:pt idx="1">
                  <c:v>82.181818181818187</c:v>
                </c:pt>
                <c:pt idx="2">
                  <c:v>79.27272727272728</c:v>
                </c:pt>
                <c:pt idx="3">
                  <c:v>84.72727272727272</c:v>
                </c:pt>
                <c:pt idx="4">
                  <c:v>84.121212121212125</c:v>
                </c:pt>
                <c:pt idx="5">
                  <c:v>78.909090909090907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2242944"/>
        <c:axId val="171302912"/>
      </c:radarChart>
      <c:catAx>
        <c:axId val="172242944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171302912"/>
        <c:crosses val="autoZero"/>
        <c:auto val="1"/>
        <c:lblAlgn val="ctr"/>
        <c:lblOffset val="100"/>
        <c:noMultiLvlLbl val="0"/>
      </c:catAx>
      <c:valAx>
        <c:axId val="171302912"/>
        <c:scaling>
          <c:orientation val="minMax"/>
          <c:max val="95"/>
          <c:min val="7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17224294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64959992367997754"/>
          <c:y val="0.87632864140065214"/>
          <c:w val="0.26225346942127198"/>
          <c:h val="9.3087915768500784E-2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평균점수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General</c:formatCode>
                <c:ptCount val="3"/>
                <c:pt idx="0">
                  <c:v>82.98</c:v>
                </c:pt>
                <c:pt idx="1">
                  <c:v>82.96</c:v>
                </c:pt>
                <c:pt idx="2" formatCode="#,##0.00">
                  <c:v>82.98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자치분권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83.393939393939419</c:v>
                </c:pt>
                <c:pt idx="1">
                  <c:v>82.909090909090878</c:v>
                </c:pt>
                <c:pt idx="2">
                  <c:v>83.87878787878789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overlap val="-20"/>
        <c:axId val="172812800"/>
        <c:axId val="171304640"/>
      </c:barChart>
      <c:catAx>
        <c:axId val="172812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171304640"/>
        <c:crosses val="autoZero"/>
        <c:auto val="1"/>
        <c:lblAlgn val="ctr"/>
        <c:lblOffset val="100"/>
        <c:tickMarkSkip val="1"/>
        <c:noMultiLvlLbl val="0"/>
      </c:catAx>
      <c:valAx>
        <c:axId val="171304640"/>
        <c:scaling>
          <c:orientation val="minMax"/>
          <c:max val="100"/>
          <c:min val="70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 w="4976">
            <a:noFill/>
          </a:ln>
        </c:spPr>
        <c:crossAx val="172812800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</c:v>
                </c:pt>
              </c:strCache>
            </c:strRef>
          </c:tx>
          <c:spPr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1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2"/>
            <c:bubble3D val="0"/>
            <c:spPr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3"/>
            <c:bubble3D val="0"/>
            <c:spPr>
              <a:pattFill prst="dkUpDiag">
                <a:fgClr>
                  <a:schemeClr val="bg1">
                    <a:lumMod val="8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4"/>
            <c:bubble3D val="0"/>
            <c:spPr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Lbls>
            <c:dLbl>
              <c:idx val="2"/>
              <c:delete val="1"/>
            </c:dLbl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배분</c:v>
                </c:pt>
                <c:pt idx="1">
                  <c:v>규제</c:v>
                </c:pt>
                <c:pt idx="2">
                  <c:v>내부</c:v>
                </c:pt>
                <c:pt idx="3">
                  <c:v>기타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0</c:v>
                </c:pt>
                <c:pt idx="3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l"/>
      <c:layout>
        <c:manualLayout>
          <c:xMode val="edge"/>
          <c:yMode val="edge"/>
          <c:x val="2.9254790403405475E-2"/>
          <c:y val="9.4120843999641796E-2"/>
          <c:w val="0.37650565685869053"/>
          <c:h val="0.54508258733506465"/>
        </c:manualLayout>
      </c:layout>
      <c:overlay val="0"/>
      <c:txPr>
        <a:bodyPr/>
        <a:lstStyle/>
        <a:p>
          <a:pPr>
            <a:defRPr sz="900"/>
          </a:pPr>
          <a:endParaRPr lang="ko-KR"/>
        </a:p>
      </c:txPr>
    </c:legend>
    <c:plotVisOnly val="1"/>
    <c:dispBlanksAs val="zero"/>
    <c:showDLblsOverMax val="0"/>
  </c:chart>
  <c:txPr>
    <a:bodyPr/>
    <a:lstStyle/>
    <a:p>
      <a:pPr>
        <a:defRPr sz="1000"/>
      </a:pPr>
      <a:endParaRPr lang="ko-KR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769175228417534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자영업</c:v>
                </c:pt>
                <c:pt idx="1">
                  <c:v>영업/서비스</c:v>
                </c:pt>
                <c:pt idx="2">
                  <c:v>사무/관리</c:v>
                </c:pt>
                <c:pt idx="3">
                  <c:v>전문직</c:v>
                </c:pt>
                <c:pt idx="4">
                  <c:v>농임어축</c:v>
                </c:pt>
                <c:pt idx="5">
                  <c:v>공무원</c:v>
                </c:pt>
                <c:pt idx="6">
                  <c:v>시민단체/언론</c:v>
                </c:pt>
                <c:pt idx="7">
                  <c:v>기타</c:v>
                </c:pt>
              </c:strCache>
            </c:strRef>
          </c:cat>
          <c:val>
            <c:numRef>
              <c:f>Sheet1!$B$2:$I$2</c:f>
              <c:numCache>
                <c:formatCode>0.00</c:formatCode>
                <c:ptCount val="8"/>
                <c:pt idx="0">
                  <c:v>7</c:v>
                </c:pt>
                <c:pt idx="1">
                  <c:v>0</c:v>
                </c:pt>
                <c:pt idx="2">
                  <c:v>33</c:v>
                </c:pt>
                <c:pt idx="3">
                  <c:v>11</c:v>
                </c:pt>
                <c:pt idx="4">
                  <c:v>5</c:v>
                </c:pt>
                <c:pt idx="5">
                  <c:v>85</c:v>
                </c:pt>
                <c:pt idx="6">
                  <c:v>17</c:v>
                </c:pt>
                <c:pt idx="7">
                  <c:v>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72243456"/>
        <c:axId val="171307520"/>
      </c:barChart>
      <c:catAx>
        <c:axId val="17224345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700"/>
            </a:pPr>
            <a:endParaRPr lang="ko-KR"/>
          </a:p>
        </c:txPr>
        <c:crossAx val="17130752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71307520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172243456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평균</c:v>
                </c:pt>
              </c:strCache>
            </c:strRef>
          </c:tx>
          <c:spPr>
            <a:ln>
              <a:solidFill>
                <a:schemeClr val="tx2">
                  <a:lumMod val="40000"/>
                  <a:lumOff val="60000"/>
                </a:schemeClr>
              </a:solidFill>
            </a:ln>
          </c:spPr>
          <c:marker>
            <c:symbol val="x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</c:formatCode>
                <c:ptCount val="6"/>
                <c:pt idx="0">
                  <c:v>89.585874799357939</c:v>
                </c:pt>
                <c:pt idx="1">
                  <c:v>82.664526484751207</c:v>
                </c:pt>
                <c:pt idx="2">
                  <c:v>79.113964686998401</c:v>
                </c:pt>
                <c:pt idx="3">
                  <c:v>83.454253611556979</c:v>
                </c:pt>
                <c:pt idx="4">
                  <c:v>82.979133226324237</c:v>
                </c:pt>
                <c:pt idx="5">
                  <c:v>78.991974317817011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복지교육</c:v>
                </c:pt>
              </c:strCache>
            </c:strRef>
          </c:tx>
          <c:marker>
            <c:symbol val="x"/>
            <c:size val="7"/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88.589341692789972</c:v>
                </c:pt>
                <c:pt idx="1">
                  <c:v>79.874608150470223</c:v>
                </c:pt>
                <c:pt idx="2">
                  <c:v>74.043887147335425</c:v>
                </c:pt>
                <c:pt idx="3">
                  <c:v>79.811912225705328</c:v>
                </c:pt>
                <c:pt idx="4">
                  <c:v>79.874608150470223</c:v>
                </c:pt>
                <c:pt idx="5">
                  <c:v>77.115987460815049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3002752"/>
        <c:axId val="171309824"/>
      </c:radarChart>
      <c:catAx>
        <c:axId val="173002752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171309824"/>
        <c:crosses val="autoZero"/>
        <c:auto val="1"/>
        <c:lblAlgn val="ctr"/>
        <c:lblOffset val="100"/>
        <c:noMultiLvlLbl val="0"/>
      </c:catAx>
      <c:valAx>
        <c:axId val="171309824"/>
        <c:scaling>
          <c:orientation val="minMax"/>
          <c:max val="95"/>
          <c:min val="7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17300275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64959992367997754"/>
          <c:y val="0.87632864140065214"/>
          <c:w val="0.26225346942127198"/>
          <c:h val="9.3087915768500784E-2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평균점수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General</c:formatCode>
                <c:ptCount val="3"/>
                <c:pt idx="0">
                  <c:v>82.98</c:v>
                </c:pt>
                <c:pt idx="1">
                  <c:v>82.96</c:v>
                </c:pt>
                <c:pt idx="2" formatCode="#,##0.00">
                  <c:v>82.98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복지교육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80.130616509926824</c:v>
                </c:pt>
                <c:pt idx="1">
                  <c:v>79.885057471264403</c:v>
                </c:pt>
                <c:pt idx="2">
                  <c:v>80.376175548589345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overlap val="-20"/>
        <c:axId val="172925440"/>
        <c:axId val="173843008"/>
      </c:barChart>
      <c:catAx>
        <c:axId val="172925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173843008"/>
        <c:crosses val="autoZero"/>
        <c:auto val="1"/>
        <c:lblAlgn val="ctr"/>
        <c:lblOffset val="100"/>
        <c:tickMarkSkip val="1"/>
        <c:noMultiLvlLbl val="0"/>
      </c:catAx>
      <c:valAx>
        <c:axId val="173843008"/>
        <c:scaling>
          <c:orientation val="minMax"/>
          <c:max val="100"/>
          <c:min val="70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 w="4976">
            <a:noFill/>
          </a:ln>
        </c:spPr>
        <c:crossAx val="172925440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</c:v>
                </c:pt>
              </c:strCache>
            </c:strRef>
          </c:tx>
          <c:spPr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1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2"/>
            <c:bubble3D val="0"/>
            <c:spPr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3"/>
            <c:bubble3D val="0"/>
            <c:spPr>
              <a:pattFill prst="dkUpDiag">
                <a:fgClr>
                  <a:schemeClr val="bg1">
                    <a:lumMod val="8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4"/>
            <c:bubble3D val="0"/>
            <c:spPr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Lbls>
            <c:dLbl>
              <c:idx val="2"/>
              <c:delete val="1"/>
            </c:dLbl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배분</c:v>
                </c:pt>
                <c:pt idx="1">
                  <c:v>규제</c:v>
                </c:pt>
                <c:pt idx="2">
                  <c:v>내부</c:v>
                </c:pt>
                <c:pt idx="3">
                  <c:v>기타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13</c:v>
                </c:pt>
                <c:pt idx="1">
                  <c:v>3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l"/>
      <c:layout>
        <c:manualLayout>
          <c:xMode val="edge"/>
          <c:yMode val="edge"/>
          <c:x val="2.9254790403405475E-2"/>
          <c:y val="9.4120843999641796E-2"/>
          <c:w val="0.37650565685869053"/>
          <c:h val="0.54508258733506465"/>
        </c:manualLayout>
      </c:layout>
      <c:overlay val="0"/>
      <c:txPr>
        <a:bodyPr/>
        <a:lstStyle/>
        <a:p>
          <a:pPr>
            <a:defRPr sz="900"/>
          </a:pPr>
          <a:endParaRPr lang="ko-KR"/>
        </a:p>
      </c:txPr>
    </c:legend>
    <c:plotVisOnly val="1"/>
    <c:dispBlanksAs val="zero"/>
    <c:showDLblsOverMax val="0"/>
  </c:chart>
  <c:txPr>
    <a:bodyPr/>
    <a:lstStyle/>
    <a:p>
      <a:pPr>
        <a:defRPr sz="1000"/>
      </a:pPr>
      <a:endParaRPr lang="ko-KR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769175228417534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자영업</c:v>
                </c:pt>
                <c:pt idx="1">
                  <c:v>영업/서비스</c:v>
                </c:pt>
                <c:pt idx="2">
                  <c:v>사무/관리</c:v>
                </c:pt>
                <c:pt idx="3">
                  <c:v>전문직</c:v>
                </c:pt>
                <c:pt idx="4">
                  <c:v>농임어축</c:v>
                </c:pt>
                <c:pt idx="5">
                  <c:v>공무원</c:v>
                </c:pt>
                <c:pt idx="6">
                  <c:v>시민단체/언론</c:v>
                </c:pt>
                <c:pt idx="7">
                  <c:v>기타</c:v>
                </c:pt>
              </c:strCache>
            </c:strRef>
          </c:cat>
          <c:val>
            <c:numRef>
              <c:f>Sheet1!$B$2:$I$2</c:f>
              <c:numCache>
                <c:formatCode>0.00</c:formatCode>
                <c:ptCount val="8"/>
                <c:pt idx="0">
                  <c:v>15</c:v>
                </c:pt>
                <c:pt idx="1">
                  <c:v>24</c:v>
                </c:pt>
                <c:pt idx="2">
                  <c:v>114</c:v>
                </c:pt>
                <c:pt idx="3">
                  <c:v>46</c:v>
                </c:pt>
                <c:pt idx="4">
                  <c:v>6</c:v>
                </c:pt>
                <c:pt idx="5">
                  <c:v>15</c:v>
                </c:pt>
                <c:pt idx="6">
                  <c:v>9</c:v>
                </c:pt>
                <c:pt idx="7">
                  <c:v>90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73003264"/>
        <c:axId val="173845888"/>
      </c:barChart>
      <c:catAx>
        <c:axId val="17300326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700"/>
            </a:pPr>
            <a:endParaRPr lang="ko-KR"/>
          </a:p>
        </c:txPr>
        <c:crossAx val="17384588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73845888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173003264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평균</c:v>
                </c:pt>
              </c:strCache>
            </c:strRef>
          </c:tx>
          <c:spPr>
            <a:ln>
              <a:solidFill>
                <a:schemeClr val="tx2">
                  <a:lumMod val="40000"/>
                  <a:lumOff val="60000"/>
                </a:schemeClr>
              </a:solidFill>
            </a:ln>
          </c:spPr>
          <c:marker>
            <c:symbol val="x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</c:formatCode>
                <c:ptCount val="6"/>
                <c:pt idx="0">
                  <c:v>89.585874799357939</c:v>
                </c:pt>
                <c:pt idx="1">
                  <c:v>82.664526484751207</c:v>
                </c:pt>
                <c:pt idx="2">
                  <c:v>79.113964686998401</c:v>
                </c:pt>
                <c:pt idx="3">
                  <c:v>83.454253611556979</c:v>
                </c:pt>
                <c:pt idx="4">
                  <c:v>82.979133226324237</c:v>
                </c:pt>
                <c:pt idx="5">
                  <c:v>78.991974317817011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충남경제</c:v>
                </c:pt>
              </c:strCache>
            </c:strRef>
          </c:tx>
          <c:marker>
            <c:symbol val="x"/>
            <c:size val="7"/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</c:formatCode>
                <c:ptCount val="6"/>
                <c:pt idx="0">
                  <c:v>90.208333333333343</c:v>
                </c:pt>
                <c:pt idx="1">
                  <c:v>81.770833333333343</c:v>
                </c:pt>
                <c:pt idx="2">
                  <c:v>77.5</c:v>
                </c:pt>
                <c:pt idx="3">
                  <c:v>81.145833333333343</c:v>
                </c:pt>
                <c:pt idx="4">
                  <c:v>80.625</c:v>
                </c:pt>
                <c:pt idx="5">
                  <c:v>78.125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3714688"/>
        <c:axId val="193029824"/>
      </c:radarChart>
      <c:catAx>
        <c:axId val="193714688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193029824"/>
        <c:crosses val="autoZero"/>
        <c:auto val="1"/>
        <c:lblAlgn val="ctr"/>
        <c:lblOffset val="100"/>
        <c:noMultiLvlLbl val="0"/>
      </c:catAx>
      <c:valAx>
        <c:axId val="193029824"/>
        <c:scaling>
          <c:orientation val="minMax"/>
          <c:max val="95"/>
          <c:min val="7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19371468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64959992367997754"/>
          <c:y val="0.87632864140065214"/>
          <c:w val="0.26225346942127198"/>
          <c:h val="9.3087915768500784E-2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평균점수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General</c:formatCode>
                <c:ptCount val="3"/>
                <c:pt idx="0">
                  <c:v>82.98</c:v>
                </c:pt>
                <c:pt idx="1">
                  <c:v>82.96</c:v>
                </c:pt>
                <c:pt idx="2" formatCode="#,##0.00">
                  <c:v>82.98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충남경제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</c:formatCode>
                <c:ptCount val="3"/>
                <c:pt idx="0">
                  <c:v>82.291666666666657</c:v>
                </c:pt>
                <c:pt idx="1">
                  <c:v>81.5625</c:v>
                </c:pt>
                <c:pt idx="2">
                  <c:v>83.020833333333343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overlap val="-20"/>
        <c:axId val="193715200"/>
        <c:axId val="193032128"/>
      </c:barChart>
      <c:catAx>
        <c:axId val="193715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193032128"/>
        <c:crosses val="autoZero"/>
        <c:auto val="1"/>
        <c:lblAlgn val="ctr"/>
        <c:lblOffset val="100"/>
        <c:tickMarkSkip val="1"/>
        <c:noMultiLvlLbl val="0"/>
      </c:catAx>
      <c:valAx>
        <c:axId val="193032128"/>
        <c:scaling>
          <c:orientation val="minMax"/>
          <c:max val="100"/>
          <c:min val="70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 w="4976">
            <a:noFill/>
          </a:ln>
        </c:spPr>
        <c:crossAx val="193715200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</c:v>
                </c:pt>
              </c:strCache>
            </c:strRef>
          </c:tx>
          <c:spPr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1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2"/>
            <c:bubble3D val="0"/>
            <c:spPr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3"/>
            <c:bubble3D val="0"/>
            <c:spPr>
              <a:pattFill prst="dkUpDiag">
                <a:fgClr>
                  <a:schemeClr val="bg1">
                    <a:lumMod val="8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4"/>
            <c:bubble3D val="0"/>
            <c:spPr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Lbls>
            <c:dLbl>
              <c:idx val="2"/>
              <c:delete val="1"/>
            </c:dLbl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배분</c:v>
                </c:pt>
                <c:pt idx="1">
                  <c:v>규제</c:v>
                </c:pt>
                <c:pt idx="2">
                  <c:v>내부</c:v>
                </c:pt>
                <c:pt idx="3">
                  <c:v>기타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2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l"/>
      <c:layout>
        <c:manualLayout>
          <c:xMode val="edge"/>
          <c:yMode val="edge"/>
          <c:x val="2.9254790403405475E-2"/>
          <c:y val="9.4120843999641796E-2"/>
          <c:w val="0.37650565685869053"/>
          <c:h val="0.54508258733506465"/>
        </c:manualLayout>
      </c:layout>
      <c:overlay val="0"/>
      <c:txPr>
        <a:bodyPr/>
        <a:lstStyle/>
        <a:p>
          <a:pPr>
            <a:defRPr sz="900"/>
          </a:pPr>
          <a:endParaRPr lang="ko-KR"/>
        </a:p>
      </c:txPr>
    </c:legend>
    <c:plotVisOnly val="1"/>
    <c:dispBlanksAs val="zero"/>
    <c:showDLblsOverMax val="0"/>
  </c:chart>
  <c:txPr>
    <a:bodyPr/>
    <a:lstStyle/>
    <a:p>
      <a:pPr>
        <a:defRPr sz="1000"/>
      </a:pPr>
      <a:endParaRPr lang="ko-KR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769175228417534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자영업</c:v>
                </c:pt>
                <c:pt idx="1">
                  <c:v>영업/서비스</c:v>
                </c:pt>
                <c:pt idx="2">
                  <c:v>사무/관리</c:v>
                </c:pt>
                <c:pt idx="3">
                  <c:v>전문직</c:v>
                </c:pt>
                <c:pt idx="4">
                  <c:v>농임어축</c:v>
                </c:pt>
                <c:pt idx="5">
                  <c:v>공무원</c:v>
                </c:pt>
                <c:pt idx="6">
                  <c:v>시민단체/언론</c:v>
                </c:pt>
                <c:pt idx="7">
                  <c:v>기타</c:v>
                </c:pt>
              </c:strCache>
            </c:strRef>
          </c:cat>
          <c:val>
            <c:numRef>
              <c:f>Sheet1!$B$2:$I$2</c:f>
              <c:numCache>
                <c:formatCode>0.00</c:formatCode>
                <c:ptCount val="8"/>
                <c:pt idx="0">
                  <c:v>48</c:v>
                </c:pt>
                <c:pt idx="1">
                  <c:v>9</c:v>
                </c:pt>
                <c:pt idx="2">
                  <c:v>87</c:v>
                </c:pt>
                <c:pt idx="3">
                  <c:v>19</c:v>
                </c:pt>
                <c:pt idx="4">
                  <c:v>0</c:v>
                </c:pt>
                <c:pt idx="5">
                  <c:v>17</c:v>
                </c:pt>
                <c:pt idx="6">
                  <c:v>7</c:v>
                </c:pt>
                <c:pt idx="7">
                  <c:v>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93713152"/>
        <c:axId val="173849920"/>
      </c:barChart>
      <c:catAx>
        <c:axId val="19371315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700"/>
            </a:pPr>
            <a:endParaRPr lang="ko-KR"/>
          </a:p>
        </c:txPr>
        <c:crossAx val="17384992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73849920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193713152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평균</c:v>
                </c:pt>
              </c:strCache>
            </c:strRef>
          </c:tx>
          <c:spPr>
            <a:ln>
              <a:solidFill>
                <a:schemeClr val="tx2">
                  <a:lumMod val="40000"/>
                  <a:lumOff val="60000"/>
                </a:schemeClr>
              </a:solidFill>
            </a:ln>
          </c:spPr>
          <c:marker>
            <c:symbol val="x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</c:formatCode>
                <c:ptCount val="6"/>
                <c:pt idx="0">
                  <c:v>89.585874799357939</c:v>
                </c:pt>
                <c:pt idx="1">
                  <c:v>82.664526484751207</c:v>
                </c:pt>
                <c:pt idx="2">
                  <c:v>79.113964686998401</c:v>
                </c:pt>
                <c:pt idx="3">
                  <c:v>83.454253611556979</c:v>
                </c:pt>
                <c:pt idx="4">
                  <c:v>82.979133226324237</c:v>
                </c:pt>
                <c:pt idx="5">
                  <c:v>78.991974317817011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문화관광</c:v>
                </c:pt>
              </c:strCache>
            </c:strRef>
          </c:tx>
          <c:marker>
            <c:symbol val="x"/>
            <c:size val="7"/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90.619469026548671</c:v>
                </c:pt>
                <c:pt idx="1">
                  <c:v>83.539823008849567</c:v>
                </c:pt>
                <c:pt idx="2">
                  <c:v>81.681415929203524</c:v>
                </c:pt>
                <c:pt idx="3">
                  <c:v>83.628318584070797</c:v>
                </c:pt>
                <c:pt idx="4">
                  <c:v>85.575221238938056</c:v>
                </c:pt>
                <c:pt idx="5">
                  <c:v>80.442477876106182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2714240"/>
        <c:axId val="108596032"/>
      </c:radarChart>
      <c:catAx>
        <c:axId val="192714240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108596032"/>
        <c:crosses val="autoZero"/>
        <c:auto val="1"/>
        <c:lblAlgn val="ctr"/>
        <c:lblOffset val="100"/>
        <c:noMultiLvlLbl val="0"/>
      </c:catAx>
      <c:valAx>
        <c:axId val="108596032"/>
        <c:scaling>
          <c:orientation val="minMax"/>
          <c:max val="95"/>
          <c:min val="7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19271424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64959992367997754"/>
          <c:y val="0.87632864140065214"/>
          <c:w val="0.26225346942127198"/>
          <c:h val="9.3087915768500784E-2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평균점수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General</c:formatCode>
                <c:ptCount val="3"/>
                <c:pt idx="0">
                  <c:v>82.98</c:v>
                </c:pt>
                <c:pt idx="1">
                  <c:v>82.96</c:v>
                </c:pt>
                <c:pt idx="2" formatCode="#,##0.00">
                  <c:v>82.98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문화관광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84.911504424778755</c:v>
                </c:pt>
                <c:pt idx="1">
                  <c:v>84.247787610619469</c:v>
                </c:pt>
                <c:pt idx="2">
                  <c:v>85.575221238938056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overlap val="-20"/>
        <c:axId val="193934848"/>
        <c:axId val="171248448"/>
      </c:barChart>
      <c:catAx>
        <c:axId val="193934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171248448"/>
        <c:crosses val="autoZero"/>
        <c:auto val="1"/>
        <c:lblAlgn val="ctr"/>
        <c:lblOffset val="100"/>
        <c:tickMarkSkip val="1"/>
        <c:noMultiLvlLbl val="0"/>
      </c:catAx>
      <c:valAx>
        <c:axId val="171248448"/>
        <c:scaling>
          <c:orientation val="minMax"/>
          <c:max val="100"/>
          <c:min val="70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 w="4976">
            <a:noFill/>
          </a:ln>
        </c:spPr>
        <c:crossAx val="193934848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</c:v>
                </c:pt>
              </c:strCache>
            </c:strRef>
          </c:tx>
          <c:spPr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1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2"/>
            <c:bubble3D val="0"/>
            <c:spPr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3"/>
            <c:bubble3D val="0"/>
            <c:spPr>
              <a:pattFill prst="dkUpDiag">
                <a:fgClr>
                  <a:schemeClr val="bg1">
                    <a:lumMod val="8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4"/>
            <c:bubble3D val="0"/>
            <c:spPr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Lbls>
            <c:dLbl>
              <c:idx val="1"/>
              <c:delete val="1"/>
            </c:dLbl>
            <c:dLbl>
              <c:idx val="2"/>
              <c:delete val="1"/>
            </c:dLbl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배분</c:v>
                </c:pt>
                <c:pt idx="1">
                  <c:v>규제</c:v>
                </c:pt>
                <c:pt idx="2">
                  <c:v>내부</c:v>
                </c:pt>
                <c:pt idx="3">
                  <c:v>기타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l"/>
      <c:layout>
        <c:manualLayout>
          <c:xMode val="edge"/>
          <c:yMode val="edge"/>
          <c:x val="2.9254790403405475E-2"/>
          <c:y val="9.4120843999641796E-2"/>
          <c:w val="0.37650565685869053"/>
          <c:h val="0.54508258733506465"/>
        </c:manualLayout>
      </c:layout>
      <c:overlay val="0"/>
      <c:txPr>
        <a:bodyPr/>
        <a:lstStyle/>
        <a:p>
          <a:pPr>
            <a:defRPr sz="900"/>
          </a:pPr>
          <a:endParaRPr lang="ko-KR"/>
        </a:p>
      </c:txPr>
    </c:legend>
    <c:plotVisOnly val="1"/>
    <c:dispBlanksAs val="zero"/>
    <c:showDLblsOverMax val="0"/>
  </c:chart>
  <c:txPr>
    <a:bodyPr/>
    <a:lstStyle/>
    <a:p>
      <a:pPr>
        <a:defRPr sz="1000"/>
      </a:pPr>
      <a:endParaRPr lang="ko-KR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769175228417534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자영업</c:v>
                </c:pt>
                <c:pt idx="1">
                  <c:v>영업/서비스</c:v>
                </c:pt>
                <c:pt idx="2">
                  <c:v>사무/관리</c:v>
                </c:pt>
                <c:pt idx="3">
                  <c:v>전문직</c:v>
                </c:pt>
                <c:pt idx="4">
                  <c:v>농임어축</c:v>
                </c:pt>
                <c:pt idx="5">
                  <c:v>공무원</c:v>
                </c:pt>
                <c:pt idx="6">
                  <c:v>시민단체/언론</c:v>
                </c:pt>
                <c:pt idx="7">
                  <c:v>기타</c:v>
                </c:pt>
              </c:strCache>
            </c:strRef>
          </c:cat>
          <c:val>
            <c:numRef>
              <c:f>Sheet1!$B$2:$I$2</c:f>
              <c:numCache>
                <c:formatCode>0.00</c:formatCode>
                <c:ptCount val="8"/>
                <c:pt idx="0">
                  <c:v>7</c:v>
                </c:pt>
                <c:pt idx="1">
                  <c:v>16</c:v>
                </c:pt>
                <c:pt idx="2">
                  <c:v>56</c:v>
                </c:pt>
                <c:pt idx="3">
                  <c:v>56</c:v>
                </c:pt>
                <c:pt idx="4">
                  <c:v>5</c:v>
                </c:pt>
                <c:pt idx="5">
                  <c:v>49</c:v>
                </c:pt>
                <c:pt idx="6">
                  <c:v>5</c:v>
                </c:pt>
                <c:pt idx="7">
                  <c:v>32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93996288"/>
        <c:axId val="193031552"/>
      </c:barChart>
      <c:catAx>
        <c:axId val="19399628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700"/>
            </a:pPr>
            <a:endParaRPr lang="ko-KR"/>
          </a:p>
        </c:txPr>
        <c:crossAx val="19303155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93031552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193996288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평균</c:v>
                </c:pt>
              </c:strCache>
            </c:strRef>
          </c:tx>
          <c:spPr>
            <a:ln>
              <a:solidFill>
                <a:schemeClr val="tx2">
                  <a:lumMod val="40000"/>
                  <a:lumOff val="60000"/>
                </a:schemeClr>
              </a:solidFill>
            </a:ln>
          </c:spPr>
          <c:marker>
            <c:symbol val="x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</c:formatCode>
                <c:ptCount val="6"/>
                <c:pt idx="0">
                  <c:v>89.585874799357939</c:v>
                </c:pt>
                <c:pt idx="1">
                  <c:v>82.664526484751207</c:v>
                </c:pt>
                <c:pt idx="2">
                  <c:v>79.113964686998401</c:v>
                </c:pt>
                <c:pt idx="3">
                  <c:v>83.454253611556979</c:v>
                </c:pt>
                <c:pt idx="4">
                  <c:v>82.979133226324237</c:v>
                </c:pt>
                <c:pt idx="5">
                  <c:v>78.991974317817011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생활환경</c:v>
                </c:pt>
              </c:strCache>
            </c:strRef>
          </c:tx>
          <c:marker>
            <c:symbol val="x"/>
            <c:size val="7"/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90.85972850678732</c:v>
                </c:pt>
                <c:pt idx="1">
                  <c:v>85.113122171945705</c:v>
                </c:pt>
                <c:pt idx="2">
                  <c:v>80.316742081447956</c:v>
                </c:pt>
                <c:pt idx="3">
                  <c:v>86.425339366515828</c:v>
                </c:pt>
                <c:pt idx="4">
                  <c:v>85.113122171945705</c:v>
                </c:pt>
                <c:pt idx="5">
                  <c:v>80.135746606334834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5819520"/>
        <c:axId val="106497728"/>
      </c:radarChart>
      <c:catAx>
        <c:axId val="195819520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106497728"/>
        <c:crosses val="autoZero"/>
        <c:auto val="1"/>
        <c:lblAlgn val="ctr"/>
        <c:lblOffset val="100"/>
        <c:noMultiLvlLbl val="0"/>
      </c:catAx>
      <c:valAx>
        <c:axId val="106497728"/>
        <c:scaling>
          <c:orientation val="minMax"/>
          <c:max val="95"/>
          <c:min val="7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19581952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64959992367997754"/>
          <c:y val="0.87632864140065214"/>
          <c:w val="0.26225346942127198"/>
          <c:h val="9.3087915768500784E-2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평균점수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General</c:formatCode>
                <c:ptCount val="3"/>
                <c:pt idx="0">
                  <c:v>82.98</c:v>
                </c:pt>
                <c:pt idx="1">
                  <c:v>82.96</c:v>
                </c:pt>
                <c:pt idx="2" formatCode="#,##0.00">
                  <c:v>82.98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생활환경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84.276018099547542</c:v>
                </c:pt>
                <c:pt idx="1">
                  <c:v>84.660633484162858</c:v>
                </c:pt>
                <c:pt idx="2">
                  <c:v>83.891402714932127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overlap val="-20"/>
        <c:axId val="196266496"/>
        <c:axId val="106500032"/>
      </c:barChart>
      <c:catAx>
        <c:axId val="196266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106500032"/>
        <c:crosses val="autoZero"/>
        <c:auto val="1"/>
        <c:lblAlgn val="ctr"/>
        <c:lblOffset val="100"/>
        <c:tickMarkSkip val="1"/>
        <c:noMultiLvlLbl val="0"/>
      </c:catAx>
      <c:valAx>
        <c:axId val="106500032"/>
        <c:scaling>
          <c:orientation val="minMax"/>
          <c:max val="100"/>
          <c:min val="70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 w="4976">
            <a:noFill/>
          </a:ln>
        </c:spPr>
        <c:crossAx val="196266496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</c:v>
                </c:pt>
              </c:strCache>
            </c:strRef>
          </c:tx>
          <c:spPr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1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2"/>
            <c:bubble3D val="0"/>
            <c:spPr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3"/>
            <c:bubble3D val="0"/>
            <c:spPr>
              <a:pattFill prst="dkUpDiag">
                <a:fgClr>
                  <a:schemeClr val="bg1">
                    <a:lumMod val="8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4"/>
            <c:bubble3D val="0"/>
            <c:spPr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Lbls>
            <c:dLbl>
              <c:idx val="2"/>
              <c:layout>
                <c:manualLayout>
                  <c:x val="7.6686667751202253E-2"/>
                  <c:y val="-1.762790630961430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배분</c:v>
                </c:pt>
                <c:pt idx="1">
                  <c:v>규제</c:v>
                </c:pt>
                <c:pt idx="2">
                  <c:v>내부</c:v>
                </c:pt>
                <c:pt idx="3">
                  <c:v>기타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7</c:v>
                </c:pt>
                <c:pt idx="2">
                  <c:v>1</c:v>
                </c:pt>
                <c:pt idx="3">
                  <c:v>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l"/>
      <c:layout>
        <c:manualLayout>
          <c:xMode val="edge"/>
          <c:yMode val="edge"/>
          <c:x val="2.9254790403405475E-2"/>
          <c:y val="9.4120843999641796E-2"/>
          <c:w val="0.37650565685869053"/>
          <c:h val="0.54508258733506465"/>
        </c:manualLayout>
      </c:layout>
      <c:overlay val="0"/>
      <c:txPr>
        <a:bodyPr/>
        <a:lstStyle/>
        <a:p>
          <a:pPr>
            <a:defRPr sz="900"/>
          </a:pPr>
          <a:endParaRPr lang="ko-KR"/>
        </a:p>
      </c:txPr>
    </c:legend>
    <c:plotVisOnly val="1"/>
    <c:dispBlanksAs val="zero"/>
    <c:showDLblsOverMax val="0"/>
  </c:chart>
  <c:txPr>
    <a:bodyPr/>
    <a:lstStyle/>
    <a:p>
      <a:pPr>
        <a:defRPr sz="1000"/>
      </a:pPr>
      <a:endParaRPr lang="ko-KR"/>
    </a:p>
  </c:tx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769175228417534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자영업</c:v>
                </c:pt>
                <c:pt idx="1">
                  <c:v>영업/서비스</c:v>
                </c:pt>
                <c:pt idx="2">
                  <c:v>사무/관리</c:v>
                </c:pt>
                <c:pt idx="3">
                  <c:v>전문직</c:v>
                </c:pt>
                <c:pt idx="4">
                  <c:v>농임어축</c:v>
                </c:pt>
                <c:pt idx="5">
                  <c:v>공무원</c:v>
                </c:pt>
                <c:pt idx="6">
                  <c:v>시민단체/언론</c:v>
                </c:pt>
                <c:pt idx="7">
                  <c:v>기타</c:v>
                </c:pt>
              </c:strCache>
            </c:strRef>
          </c:cat>
          <c:val>
            <c:numRef>
              <c:f>Sheet1!$B$2:$I$2</c:f>
              <c:numCache>
                <c:formatCode>0.00</c:formatCode>
                <c:ptCount val="8"/>
                <c:pt idx="0">
                  <c:v>11</c:v>
                </c:pt>
                <c:pt idx="1">
                  <c:v>14</c:v>
                </c:pt>
                <c:pt idx="2">
                  <c:v>69</c:v>
                </c:pt>
                <c:pt idx="3">
                  <c:v>73</c:v>
                </c:pt>
                <c:pt idx="4">
                  <c:v>20</c:v>
                </c:pt>
                <c:pt idx="5">
                  <c:v>225</c:v>
                </c:pt>
                <c:pt idx="6">
                  <c:v>16</c:v>
                </c:pt>
                <c:pt idx="7">
                  <c:v>14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96267520"/>
        <c:axId val="197410816"/>
      </c:barChart>
      <c:catAx>
        <c:axId val="19626752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700"/>
            </a:pPr>
            <a:endParaRPr lang="ko-KR"/>
          </a:p>
        </c:txPr>
        <c:crossAx val="19741081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97410816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196267520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평균</c:v>
                </c:pt>
              </c:strCache>
            </c:strRef>
          </c:tx>
          <c:spPr>
            <a:ln>
              <a:solidFill>
                <a:schemeClr val="tx2">
                  <a:lumMod val="40000"/>
                  <a:lumOff val="60000"/>
                </a:schemeClr>
              </a:solidFill>
            </a:ln>
          </c:spPr>
          <c:marker>
            <c:symbol val="x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</c:formatCode>
                <c:ptCount val="6"/>
                <c:pt idx="0">
                  <c:v>89.585874799357939</c:v>
                </c:pt>
                <c:pt idx="1">
                  <c:v>82.664526484751207</c:v>
                </c:pt>
                <c:pt idx="2">
                  <c:v>79.113964686998401</c:v>
                </c:pt>
                <c:pt idx="3">
                  <c:v>83.454253611556979</c:v>
                </c:pt>
                <c:pt idx="4">
                  <c:v>82.979133226324237</c:v>
                </c:pt>
                <c:pt idx="5">
                  <c:v>78.991974317817011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지역개발</c:v>
                </c:pt>
              </c:strCache>
            </c:strRef>
          </c:tx>
          <c:marker>
            <c:symbol val="x"/>
            <c:size val="7"/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</c:formatCode>
                <c:ptCount val="6"/>
                <c:pt idx="0">
                  <c:v>88.430232558139537</c:v>
                </c:pt>
                <c:pt idx="1">
                  <c:v>84.593023255813961</c:v>
                </c:pt>
                <c:pt idx="2">
                  <c:v>80.872093023255815</c:v>
                </c:pt>
                <c:pt idx="3">
                  <c:v>85.058139534883722</c:v>
                </c:pt>
                <c:pt idx="4">
                  <c:v>82.965116279069775</c:v>
                </c:pt>
                <c:pt idx="5">
                  <c:v>79.767441860465112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7084672"/>
        <c:axId val="106502336"/>
      </c:radarChart>
      <c:catAx>
        <c:axId val="197084672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106502336"/>
        <c:crosses val="autoZero"/>
        <c:auto val="1"/>
        <c:lblAlgn val="ctr"/>
        <c:lblOffset val="100"/>
        <c:noMultiLvlLbl val="0"/>
      </c:catAx>
      <c:valAx>
        <c:axId val="106502336"/>
        <c:scaling>
          <c:orientation val="minMax"/>
          <c:max val="95"/>
          <c:min val="7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19708467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64959992367997754"/>
          <c:y val="0.87632864140065214"/>
          <c:w val="0.26225346942127198"/>
          <c:h val="9.3087915768500784E-2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평균점수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General</c:formatCode>
                <c:ptCount val="3"/>
                <c:pt idx="0">
                  <c:v>82.98</c:v>
                </c:pt>
                <c:pt idx="1">
                  <c:v>82.96</c:v>
                </c:pt>
                <c:pt idx="2" formatCode="#,##0.00">
                  <c:v>82.98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지역개발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84.731182795698942</c:v>
                </c:pt>
                <c:pt idx="1">
                  <c:v>84.598842018196848</c:v>
                </c:pt>
                <c:pt idx="2">
                  <c:v>84.863523573200993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overlap val="-20"/>
        <c:axId val="197085184"/>
        <c:axId val="197414272"/>
      </c:barChart>
      <c:catAx>
        <c:axId val="197085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197414272"/>
        <c:crosses val="autoZero"/>
        <c:auto val="1"/>
        <c:lblAlgn val="ctr"/>
        <c:lblOffset val="100"/>
        <c:tickMarkSkip val="1"/>
        <c:noMultiLvlLbl val="0"/>
      </c:catAx>
      <c:valAx>
        <c:axId val="197414272"/>
        <c:scaling>
          <c:orientation val="minMax"/>
          <c:max val="100"/>
          <c:min val="70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 w="4976">
            <a:noFill/>
          </a:ln>
        </c:spPr>
        <c:crossAx val="197085184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</c:v>
                </c:pt>
              </c:strCache>
            </c:strRef>
          </c:tx>
          <c:spPr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1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2"/>
            <c:bubble3D val="0"/>
            <c:spPr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3"/>
            <c:bubble3D val="0"/>
            <c:spPr>
              <a:pattFill prst="dkUpDiag">
                <a:fgClr>
                  <a:schemeClr val="bg1">
                    <a:lumMod val="8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Pt>
            <c:idx val="4"/>
            <c:bubble3D val="0"/>
            <c:spPr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dPt>
          <c:dLbls>
            <c:dLbl>
              <c:idx val="1"/>
              <c:delete val="1"/>
            </c:dLbl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배분</c:v>
                </c:pt>
                <c:pt idx="1">
                  <c:v>규제</c:v>
                </c:pt>
                <c:pt idx="2">
                  <c:v>내부</c:v>
                </c:pt>
                <c:pt idx="3">
                  <c:v>기타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</c:v>
                </c:pt>
                <c:pt idx="1">
                  <c:v>0</c:v>
                </c:pt>
                <c:pt idx="2">
                  <c:v>1</c:v>
                </c:pt>
                <c:pt idx="3">
                  <c:v>13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l"/>
      <c:layout>
        <c:manualLayout>
          <c:xMode val="edge"/>
          <c:yMode val="edge"/>
          <c:x val="2.9254790403405475E-2"/>
          <c:y val="9.4120843999641796E-2"/>
          <c:w val="0.37650565685869053"/>
          <c:h val="0.54508258733506465"/>
        </c:manualLayout>
      </c:layout>
      <c:overlay val="0"/>
      <c:txPr>
        <a:bodyPr/>
        <a:lstStyle/>
        <a:p>
          <a:pPr>
            <a:defRPr sz="900"/>
          </a:pPr>
          <a:endParaRPr lang="ko-KR"/>
        </a:p>
      </c:txPr>
    </c:legend>
    <c:plotVisOnly val="1"/>
    <c:dispBlanksAs val="zero"/>
    <c:showDLblsOverMax val="0"/>
  </c:chart>
  <c:txPr>
    <a:bodyPr/>
    <a:lstStyle/>
    <a:p>
      <a:pPr>
        <a:defRPr sz="1000"/>
      </a:pPr>
      <a:endParaRPr lang="ko-KR"/>
    </a:p>
  </c:tx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769175228417534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자영업</c:v>
                </c:pt>
                <c:pt idx="1">
                  <c:v>영업/서비스</c:v>
                </c:pt>
                <c:pt idx="2">
                  <c:v>사무/관리</c:v>
                </c:pt>
                <c:pt idx="3">
                  <c:v>전문직</c:v>
                </c:pt>
                <c:pt idx="4">
                  <c:v>농임어축</c:v>
                </c:pt>
                <c:pt idx="5">
                  <c:v>공무원</c:v>
                </c:pt>
                <c:pt idx="6">
                  <c:v>시민단체/언론</c:v>
                </c:pt>
                <c:pt idx="7">
                  <c:v>기타</c:v>
                </c:pt>
              </c:strCache>
            </c:strRef>
          </c:cat>
          <c:val>
            <c:numRef>
              <c:f>Sheet1!$B$2:$I$2</c:f>
              <c:numCache>
                <c:formatCode>0.00</c:formatCode>
                <c:ptCount val="8"/>
                <c:pt idx="0">
                  <c:v>24</c:v>
                </c:pt>
                <c:pt idx="1">
                  <c:v>21</c:v>
                </c:pt>
                <c:pt idx="2">
                  <c:v>109</c:v>
                </c:pt>
                <c:pt idx="3">
                  <c:v>111</c:v>
                </c:pt>
                <c:pt idx="4">
                  <c:v>7</c:v>
                </c:pt>
                <c:pt idx="5">
                  <c:v>108</c:v>
                </c:pt>
                <c:pt idx="6">
                  <c:v>11</c:v>
                </c:pt>
                <c:pt idx="7">
                  <c:v>12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97559808"/>
        <c:axId val="198168512"/>
      </c:barChart>
      <c:catAx>
        <c:axId val="19755980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700"/>
            </a:pPr>
            <a:endParaRPr lang="ko-KR"/>
          </a:p>
        </c:txPr>
        <c:crossAx val="19816851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98168512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197559808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정책과제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#,##0.00</c:formatCode>
                <c:ptCount val="3"/>
                <c:pt idx="0">
                  <c:v>83.968926553672361</c:v>
                </c:pt>
                <c:pt idx="1">
                  <c:v>82.80594996619331</c:v>
                </c:pt>
                <c:pt idx="2">
                  <c:v>84.194915254237287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단위과제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#,##0.00</c:formatCode>
                <c:ptCount val="3"/>
                <c:pt idx="0">
                  <c:v>82.774171737660623</c:v>
                </c:pt>
                <c:pt idx="1">
                  <c:v>83.742937853107293</c:v>
                </c:pt>
                <c:pt idx="2">
                  <c:v>82.742393509127794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6"/>
        <c:overlap val="-20"/>
        <c:axId val="197912576"/>
        <c:axId val="198164480"/>
      </c:barChart>
      <c:catAx>
        <c:axId val="197912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198164480"/>
        <c:crosses val="autoZero"/>
        <c:auto val="1"/>
        <c:lblAlgn val="ctr"/>
        <c:lblOffset val="100"/>
        <c:tickMarkSkip val="1"/>
        <c:noMultiLvlLbl val="0"/>
      </c:catAx>
      <c:valAx>
        <c:axId val="198164480"/>
        <c:scaling>
          <c:orientation val="minMax"/>
        </c:scaling>
        <c:delete val="0"/>
        <c:axPos val="l"/>
        <c:numFmt formatCode="#,##0.00" sourceLinked="1"/>
        <c:majorTickMark val="none"/>
        <c:minorTickMark val="none"/>
        <c:tickLblPos val="none"/>
        <c:spPr>
          <a:ln w="4976">
            <a:noFill/>
          </a:ln>
        </c:spPr>
        <c:crossAx val="197912576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/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4.5344725622760394E-2"/>
          <c:w val="0.9872685276937988"/>
          <c:h val="0.81073446327683663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정책과제</c:v>
                </c:pt>
              </c:strCache>
            </c:strRef>
          </c:tx>
          <c:spPr>
            <a:solidFill>
              <a:srgbClr val="4F81BD">
                <a:lumMod val="20000"/>
                <a:lumOff val="8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Sheet1!$B$1:$G$1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90.169491525423737</c:v>
                </c:pt>
                <c:pt idx="1">
                  <c:v>83.898305084745758</c:v>
                </c:pt>
                <c:pt idx="2">
                  <c:v>79.237288135593218</c:v>
                </c:pt>
                <c:pt idx="3">
                  <c:v>85</c:v>
                </c:pt>
                <c:pt idx="4">
                  <c:v>84.237288135593218</c:v>
                </c:pt>
                <c:pt idx="5">
                  <c:v>79.915254237288138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단위과제</c:v>
                </c:pt>
              </c:strCache>
            </c:strRef>
          </c:tx>
          <c:spPr>
            <a:pattFill prst="ltUpDiag">
              <a:fgClr>
                <a:sysClr val="window" lastClr="FFFFFF">
                  <a:lumMod val="85000"/>
                </a:sysClr>
              </a:fgClr>
              <a:bgClr>
                <a:sysClr val="window" lastClr="FFFFFF"/>
              </a:bgClr>
            </a:patt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Sheet1!$B$1:$G$1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Sheet1!$B$3:$G$3</c:f>
              <c:numCache>
                <c:formatCode>General</c:formatCode>
                <c:ptCount val="6"/>
                <c:pt idx="0">
                  <c:v>89.484787018255574</c:v>
                </c:pt>
                <c:pt idx="1">
                  <c:v>82.507099391480736</c:v>
                </c:pt>
                <c:pt idx="2">
                  <c:v>79.399594320486813</c:v>
                </c:pt>
                <c:pt idx="3">
                  <c:v>83.383367139959432</c:v>
                </c:pt>
                <c:pt idx="4">
                  <c:v>82.985801217038528</c:v>
                </c:pt>
                <c:pt idx="5">
                  <c:v>79.075050709939148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197912064"/>
        <c:axId val="198014592"/>
      </c:barChart>
      <c:catAx>
        <c:axId val="19791206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19801459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9801459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97912064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21474833216213318"/>
          <c:y val="5.593314095856193E-2"/>
          <c:w val="0.7068518281355517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4.5344725622760394E-2"/>
          <c:w val="0.9872685276937988"/>
          <c:h val="0.81073446327683663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정책과제</c:v>
                </c:pt>
              </c:strCache>
            </c:strRef>
          </c:tx>
          <c:spPr>
            <a:solidFill>
              <a:srgbClr val="4F81BD">
                <a:lumMod val="20000"/>
                <a:lumOff val="8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Sheet1!$B$1:$G$1</c:f>
              <c:strCache>
                <c:ptCount val="6"/>
                <c:pt idx="0">
                  <c:v>건설교통국</c:v>
                </c:pt>
                <c:pt idx="1">
                  <c:v>해양수산국</c:v>
                </c:pt>
                <c:pt idx="2">
                  <c:v>내포신도시지원본부</c:v>
                </c:pt>
                <c:pt idx="3">
                  <c:v>소방본부</c:v>
                </c:pt>
                <c:pt idx="4">
                  <c:v>농업기술원</c:v>
                </c:pt>
                <c:pt idx="5">
                  <c:v>공무원교육원</c:v>
                </c:pt>
              </c:strCache>
            </c:strRef>
          </c:cat>
          <c:val>
            <c:numRef>
              <c:f>Sheet1!$B$2:$G$2</c:f>
              <c:numCache>
                <c:formatCode>0.00</c:formatCode>
                <c:ptCount val="6"/>
                <c:pt idx="0">
                  <c:v>89.230769230769226</c:v>
                </c:pt>
                <c:pt idx="1">
                  <c:v>82.252252252252248</c:v>
                </c:pt>
                <c:pt idx="2">
                  <c:v>81.481481481481495</c:v>
                </c:pt>
                <c:pt idx="3">
                  <c:v>75.694444444444457</c:v>
                </c:pt>
                <c:pt idx="4">
                  <c:v>80.714285714285694</c:v>
                </c:pt>
                <c:pt idx="5">
                  <c:v>78.373983739837414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단위과제</c:v>
                </c:pt>
              </c:strCache>
            </c:strRef>
          </c:tx>
          <c:spPr>
            <a:pattFill prst="ltUpDiag">
              <a:fgClr>
                <a:sysClr val="window" lastClr="FFFFFF">
                  <a:lumMod val="85000"/>
                </a:sysClr>
              </a:fgClr>
              <a:bgClr>
                <a:sysClr val="window" lastClr="FFFFFF"/>
              </a:bgClr>
            </a:patt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Sheet1!$B$1:$G$1</c:f>
              <c:strCache>
                <c:ptCount val="6"/>
                <c:pt idx="0">
                  <c:v>건설교통국</c:v>
                </c:pt>
                <c:pt idx="1">
                  <c:v>해양수산국</c:v>
                </c:pt>
                <c:pt idx="2">
                  <c:v>내포신도시지원본부</c:v>
                </c:pt>
                <c:pt idx="3">
                  <c:v>소방본부</c:v>
                </c:pt>
                <c:pt idx="4">
                  <c:v>농업기술원</c:v>
                </c:pt>
                <c:pt idx="5">
                  <c:v>공무원교육원</c:v>
                </c:pt>
              </c:strCache>
            </c:strRef>
          </c:cat>
          <c:val>
            <c:numRef>
              <c:f>Sheet1!$B$3:$G$3</c:f>
              <c:numCache>
                <c:formatCode>0.00</c:formatCode>
                <c:ptCount val="6"/>
                <c:pt idx="0">
                  <c:v>86.702702702702709</c:v>
                </c:pt>
                <c:pt idx="1">
                  <c:v>79.626666666666679</c:v>
                </c:pt>
                <c:pt idx="2">
                  <c:v>79.464285714285708</c:v>
                </c:pt>
                <c:pt idx="3">
                  <c:v>79.967320261437877</c:v>
                </c:pt>
                <c:pt idx="4">
                  <c:v>85.879765395894466</c:v>
                </c:pt>
                <c:pt idx="5">
                  <c:v>77.652329749103927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198921728"/>
        <c:axId val="198009408"/>
      </c:barChart>
      <c:catAx>
        <c:axId val="1989217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900"/>
            </a:pPr>
            <a:endParaRPr lang="ko-KR"/>
          </a:p>
        </c:txPr>
        <c:crossAx val="19800940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98009408"/>
        <c:scaling>
          <c:orientation val="minMax"/>
          <c:max val="100"/>
          <c:min val="70"/>
        </c:scaling>
        <c:delete val="1"/>
        <c:axPos val="l"/>
        <c:numFmt formatCode="0.00" sourceLinked="1"/>
        <c:majorTickMark val="out"/>
        <c:minorTickMark val="none"/>
        <c:tickLblPos val="nextTo"/>
        <c:crossAx val="198921728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21474833216213318"/>
          <c:y val="5.593314095856193E-2"/>
          <c:w val="0.7068518281355517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4.5344725622760394E-2"/>
          <c:w val="0.9872685276937988"/>
          <c:h val="0.81073446327683663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정책과제</c:v>
                </c:pt>
              </c:strCache>
            </c:strRef>
          </c:tx>
          <c:spPr>
            <a:solidFill>
              <a:srgbClr val="4F81BD">
                <a:lumMod val="20000"/>
                <a:lumOff val="8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30847168446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0017116692650451E-3"/>
                  <c:y val="2.616943368933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2338867378667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008558346325226E-3"/>
                  <c:y val="3.2711792111667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0342333853009E-2"/>
                  <c:y val="1.9627075267000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기획관리실</c:v>
                </c:pt>
                <c:pt idx="1">
                  <c:v>경제통상실</c:v>
                </c:pt>
                <c:pt idx="2">
                  <c:v>안전자치행정국</c:v>
                </c:pt>
                <c:pt idx="3">
                  <c:v>문화체육관광국</c:v>
                </c:pt>
                <c:pt idx="4">
                  <c:v>농정국</c:v>
                </c:pt>
                <c:pt idx="5">
                  <c:v>복지보건국</c:v>
                </c:pt>
                <c:pt idx="6">
                  <c:v>환경녹지국</c:v>
                </c:pt>
              </c:strCache>
            </c:strRef>
          </c:cat>
          <c:val>
            <c:numRef>
              <c:f>Sheet1!$B$2:$H$2</c:f>
              <c:numCache>
                <c:formatCode>0.00</c:formatCode>
                <c:ptCount val="7"/>
                <c:pt idx="0" formatCode="General">
                  <c:v>86.736111111111114</c:v>
                </c:pt>
                <c:pt idx="1">
                  <c:v>83.725490196078425</c:v>
                </c:pt>
                <c:pt idx="2">
                  <c:v>86.562500000000014</c:v>
                </c:pt>
                <c:pt idx="3">
                  <c:v>89.186991869918714</c:v>
                </c:pt>
                <c:pt idx="4">
                  <c:v>80.791666666666657</c:v>
                </c:pt>
                <c:pt idx="5">
                  <c:v>83.658536585365852</c:v>
                </c:pt>
                <c:pt idx="6">
                  <c:v>95.158730158730151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단위과제</c:v>
                </c:pt>
              </c:strCache>
            </c:strRef>
          </c:tx>
          <c:spPr>
            <a:pattFill prst="ltUpDiag">
              <a:fgClr>
                <a:sysClr val="window" lastClr="FFFFFF">
                  <a:lumMod val="85000"/>
                </a:sysClr>
              </a:fgClr>
              <a:bgClr>
                <a:sysClr val="window" lastClr="FFFFFF"/>
              </a:bgClr>
            </a:patt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2.6509430268762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432015965497643E-3"/>
                  <c:y val="1.4397309699793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076132893908914E-5"/>
                  <c:y val="4.582072083396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554941417150621E-3"/>
                  <c:y val="1.9106777471208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54238082813617E-5"/>
                  <c:y val="2.096439514608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017116692651553E-3"/>
                  <c:y val="1.9627075267000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기획관리실</c:v>
                </c:pt>
                <c:pt idx="1">
                  <c:v>경제통상실</c:v>
                </c:pt>
                <c:pt idx="2">
                  <c:v>안전자치행정국</c:v>
                </c:pt>
                <c:pt idx="3">
                  <c:v>문화체육관광국</c:v>
                </c:pt>
                <c:pt idx="4">
                  <c:v>농정국</c:v>
                </c:pt>
                <c:pt idx="5">
                  <c:v>복지보건국</c:v>
                </c:pt>
                <c:pt idx="6">
                  <c:v>환경녹지국</c:v>
                </c:pt>
              </c:strCache>
            </c:strRef>
          </c:cat>
          <c:val>
            <c:numRef>
              <c:f>Sheet1!$B$3:$H$3</c:f>
              <c:numCache>
                <c:formatCode>0.00</c:formatCode>
                <c:ptCount val="7"/>
                <c:pt idx="0" formatCode="General">
                  <c:v>79.935622317596568</c:v>
                </c:pt>
                <c:pt idx="1">
                  <c:v>81.983122362869182</c:v>
                </c:pt>
                <c:pt idx="2">
                  <c:v>83.616600790513829</c:v>
                </c:pt>
                <c:pt idx="3">
                  <c:v>83.844580777096098</c:v>
                </c:pt>
                <c:pt idx="4">
                  <c:v>85.212620027434838</c:v>
                </c:pt>
                <c:pt idx="5">
                  <c:v>77.668776371307999</c:v>
                </c:pt>
                <c:pt idx="6">
                  <c:v>85.770202020202007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196970496"/>
        <c:axId val="198015744"/>
      </c:barChart>
      <c:catAx>
        <c:axId val="19697049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900"/>
            </a:pPr>
            <a:endParaRPr lang="ko-KR"/>
          </a:p>
        </c:txPr>
        <c:crossAx val="19801574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98015744"/>
        <c:scaling>
          <c:orientation val="minMax"/>
          <c:max val="100"/>
          <c:min val="70"/>
        </c:scaling>
        <c:delete val="1"/>
        <c:axPos val="l"/>
        <c:numFmt formatCode="General" sourceLinked="1"/>
        <c:majorTickMark val="out"/>
        <c:minorTickMark val="none"/>
        <c:tickLblPos val="nextTo"/>
        <c:crossAx val="196970496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21474833216213318"/>
          <c:y val="5.593314095856193E-2"/>
          <c:w val="0.7068518281355517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배분정책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전체만족도</c:v>
                </c:pt>
                <c:pt idx="1">
                  <c:v>요소만족도</c:v>
                </c:pt>
                <c:pt idx="2">
                  <c:v>전반적만족도</c:v>
                </c:pt>
              </c:strCache>
            </c:strRef>
          </c:cat>
          <c:val>
            <c:numRef>
              <c:f>Sheet1!$B$2:$D$2</c:f>
              <c:numCache>
                <c:formatCode>#,##0.00</c:formatCode>
                <c:ptCount val="3"/>
                <c:pt idx="0">
                  <c:v>83.352503382949848</c:v>
                </c:pt>
                <c:pt idx="1">
                  <c:v>83.430311231393858</c:v>
                </c:pt>
                <c:pt idx="2">
                  <c:v>83.274695534506094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규제정책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전체만족도</c:v>
                </c:pt>
                <c:pt idx="1">
                  <c:v>요소만족도</c:v>
                </c:pt>
                <c:pt idx="2">
                  <c:v>전반적만족도</c:v>
                </c:pt>
              </c:strCache>
            </c:strRef>
          </c:cat>
          <c:val>
            <c:numRef>
              <c:f>Sheet1!$B$3:$D$3</c:f>
              <c:numCache>
                <c:formatCode>#,##0.00</c:formatCode>
                <c:ptCount val="3"/>
                <c:pt idx="0">
                  <c:v>85.105363984674341</c:v>
                </c:pt>
                <c:pt idx="1">
                  <c:v>84.865900383141764</c:v>
                </c:pt>
                <c:pt idx="2">
                  <c:v>85.344827586206904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내부정책</c:v>
                </c:pt>
              </c:strCache>
            </c:strRef>
          </c:tx>
          <c:spPr>
            <a:noFill/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전체만족도</c:v>
                </c:pt>
                <c:pt idx="1">
                  <c:v>요소만족도</c:v>
                </c:pt>
                <c:pt idx="2">
                  <c:v>전반적만족도</c:v>
                </c:pt>
              </c:strCache>
            </c:strRef>
          </c:cat>
          <c:val>
            <c:numRef>
              <c:f>Sheet1!$B$4:$D$4</c:f>
              <c:numCache>
                <c:formatCode>General</c:formatCode>
                <c:ptCount val="3"/>
                <c:pt idx="0">
                  <c:v>78.822170900692811</c:v>
                </c:pt>
                <c:pt idx="1">
                  <c:v>78.799076212471164</c:v>
                </c:pt>
                <c:pt idx="2">
                  <c:v>78.845265588914543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</c:strCache>
            </c:strRef>
          </c:tx>
          <c:invertIfNegative val="0"/>
          <c:cat>
            <c:strRef>
              <c:f>Sheet1!$B$1:$D$1</c:f>
              <c:strCache>
                <c:ptCount val="3"/>
                <c:pt idx="0">
                  <c:v>전체만족도</c:v>
                </c:pt>
                <c:pt idx="1">
                  <c:v>요소만족도</c:v>
                </c:pt>
                <c:pt idx="2">
                  <c:v>전반적만족도</c:v>
                </c:pt>
              </c:strCache>
            </c:strRef>
          </c:cat>
          <c:val>
            <c:numRef>
              <c:f>Sheet1!$B$5:$D$5</c:f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기타정책</c:v>
                </c:pt>
              </c:strCache>
            </c:strRef>
          </c:tx>
          <c:spPr>
            <a:pattFill prst="lgCheck">
              <a:fgClr>
                <a:schemeClr val="bg1">
                  <a:lumMod val="8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전체만족도</c:v>
                </c:pt>
                <c:pt idx="1">
                  <c:v>요소만족도</c:v>
                </c:pt>
                <c:pt idx="2">
                  <c:v>전반적만족도</c:v>
                </c:pt>
              </c:strCache>
            </c:strRef>
          </c:cat>
          <c:val>
            <c:numRef>
              <c:f>Sheet1!$B$6:$D$6</c:f>
              <c:numCache>
                <c:formatCode>General</c:formatCode>
                <c:ptCount val="3"/>
                <c:pt idx="0">
                  <c:v>83.672566371681341</c:v>
                </c:pt>
                <c:pt idx="1">
                  <c:v>83.59882005899712</c:v>
                </c:pt>
                <c:pt idx="2">
                  <c:v>83.74631268436579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3"/>
        <c:overlap val="-20"/>
        <c:axId val="199697408"/>
        <c:axId val="198016320"/>
      </c:barChart>
      <c:catAx>
        <c:axId val="199697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198016320"/>
        <c:crosses val="autoZero"/>
        <c:auto val="1"/>
        <c:lblAlgn val="ctr"/>
        <c:lblOffset val="100"/>
        <c:tickMarkSkip val="1"/>
        <c:noMultiLvlLbl val="0"/>
      </c:catAx>
      <c:valAx>
        <c:axId val="198016320"/>
        <c:scaling>
          <c:orientation val="minMax"/>
        </c:scaling>
        <c:delete val="0"/>
        <c:axPos val="l"/>
        <c:numFmt formatCode="#,##0.00" sourceLinked="1"/>
        <c:majorTickMark val="none"/>
        <c:minorTickMark val="none"/>
        <c:tickLblPos val="none"/>
        <c:spPr>
          <a:ln w="4976">
            <a:noFill/>
          </a:ln>
        </c:spPr>
        <c:crossAx val="199697408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19727756471459687"/>
          <c:y val="1.6574257567877785E-2"/>
          <c:w val="0.60544467946370761"/>
          <c:h val="0.15883881012491377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9643888297281797E-2"/>
          <c:y val="6.4971881111714397E-2"/>
          <c:w val="0.90899230595842462"/>
          <c:h val="0.81073446327683663"/>
        </c:manualLayout>
      </c:layout>
      <c:lineChart>
        <c:grouping val="standar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배분정책</c:v>
                </c:pt>
              </c:strCache>
            </c:strRef>
          </c:tx>
          <c:spPr>
            <a:ln w="28575">
              <a:solidFill>
                <a:srgbClr val="4F81BD">
                  <a:lumMod val="40000"/>
                  <a:lumOff val="60000"/>
                </a:srgbClr>
              </a:solidFill>
              <a:prstDash val="solid"/>
            </a:ln>
          </c:spPr>
          <c:marker>
            <c:spPr>
              <a:solidFill>
                <a:srgbClr val="1F497D">
                  <a:lumMod val="60000"/>
                  <a:lumOff val="40000"/>
                </a:srgbClr>
              </a:solidFill>
              <a:ln w="28575">
                <a:solidFill>
                  <a:srgbClr val="4F81BD">
                    <a:lumMod val="40000"/>
                    <a:lumOff val="60000"/>
                  </a:srgbClr>
                </a:solidFill>
              </a:ln>
            </c:spPr>
          </c:marker>
          <c:dLbls>
            <c:delete val="1"/>
          </c:dLbls>
          <c:cat>
            <c:strRef>
              <c:f>Sheet1!$B$1:$G$1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Sheet1!$B$2:$G$2</c:f>
              <c:numCache>
                <c:formatCode>0.0</c:formatCode>
                <c:ptCount val="6"/>
                <c:pt idx="0">
                  <c:v>91.096075778078486</c:v>
                </c:pt>
                <c:pt idx="1">
                  <c:v>83.247631935047366</c:v>
                </c:pt>
                <c:pt idx="2">
                  <c:v>79.539918809201623</c:v>
                </c:pt>
                <c:pt idx="3">
                  <c:v>83.301759133964822</c:v>
                </c:pt>
                <c:pt idx="4">
                  <c:v>83.558863328822724</c:v>
                </c:pt>
                <c:pt idx="5">
                  <c:v>79.837618403247632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규제정책</c:v>
                </c:pt>
              </c:strCache>
            </c:strRef>
          </c:tx>
          <c:spPr>
            <a:ln w="28575">
              <a:solidFill>
                <a:sysClr val="window" lastClr="FFFFFF">
                  <a:lumMod val="85000"/>
                </a:sysClr>
              </a:solidFill>
              <a:prstDash val="solid"/>
            </a:ln>
          </c:spPr>
          <c:marker>
            <c:spPr>
              <a:solidFill>
                <a:sysClr val="window" lastClr="FFFFFF">
                  <a:lumMod val="85000"/>
                </a:sysClr>
              </a:solidFill>
              <a:ln w="28575">
                <a:solidFill>
                  <a:sysClr val="window" lastClr="FFFFFF">
                    <a:lumMod val="85000"/>
                  </a:sysClr>
                </a:solidFill>
              </a:ln>
            </c:spPr>
          </c:marker>
          <c:dLbls>
            <c:delete val="1"/>
          </c:dLbls>
          <c:cat>
            <c:strRef>
              <c:f>Sheet1!$B$1:$G$1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Sheet1!$B$3:$G$3</c:f>
              <c:numCache>
                <c:formatCode>0.0</c:formatCode>
                <c:ptCount val="6"/>
                <c:pt idx="0">
                  <c:v>90.977011494252878</c:v>
                </c:pt>
                <c:pt idx="1">
                  <c:v>84.310344827586206</c:v>
                </c:pt>
                <c:pt idx="2">
                  <c:v>81.091954022988503</c:v>
                </c:pt>
                <c:pt idx="3">
                  <c:v>85.862068965517238</c:v>
                </c:pt>
                <c:pt idx="4">
                  <c:v>85.172413793103459</c:v>
                </c:pt>
                <c:pt idx="5">
                  <c:v>81.781609195402311</c:v>
                </c:pt>
              </c:numCache>
            </c:numRef>
          </c:val>
          <c:smooth val="0"/>
        </c:ser>
        <c:ser>
          <c:idx val="0"/>
          <c:order val="2"/>
          <c:tx>
            <c:strRef>
              <c:f>Sheet1!$A$4</c:f>
              <c:strCache>
                <c:ptCount val="1"/>
                <c:pt idx="0">
                  <c:v>내부정책</c:v>
                </c:pt>
              </c:strCache>
            </c:strRef>
          </c:tx>
          <c:spPr>
            <a:ln>
              <a:solidFill>
                <a:srgbClr val="F79646">
                  <a:lumMod val="75000"/>
                </a:srgbClr>
              </a:solidFill>
            </a:ln>
          </c:spPr>
          <c:marker>
            <c:spPr>
              <a:noFill/>
              <a:ln>
                <a:solidFill>
                  <a:srgbClr val="F79646">
                    <a:lumMod val="75000"/>
                  </a:srgbClr>
                </a:solidFill>
              </a:ln>
            </c:spPr>
          </c:marker>
          <c:dLbls>
            <c:delete val="1"/>
          </c:dLbls>
          <c:cat>
            <c:strRef>
              <c:f>Sheet1!$B$1:$G$1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Sheet1!$B$4:$G$4</c:f>
              <c:numCache>
                <c:formatCode>0.0</c:formatCode>
                <c:ptCount val="6"/>
                <c:pt idx="0">
                  <c:v>83.510392609699764</c:v>
                </c:pt>
                <c:pt idx="1">
                  <c:v>78.244803695150125</c:v>
                </c:pt>
                <c:pt idx="2">
                  <c:v>76.166281755196309</c:v>
                </c:pt>
                <c:pt idx="3">
                  <c:v>79.861431870669747</c:v>
                </c:pt>
                <c:pt idx="4">
                  <c:v>78.752886836027713</c:v>
                </c:pt>
                <c:pt idx="5">
                  <c:v>76.258660508083139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기타정책</c:v>
                </c:pt>
              </c:strCache>
            </c:strRef>
          </c:tx>
          <c:spPr>
            <a:ln>
              <a:solidFill>
                <a:srgbClr val="4BACC6">
                  <a:lumMod val="40000"/>
                  <a:lumOff val="60000"/>
                </a:srgbClr>
              </a:solidFill>
            </a:ln>
          </c:spPr>
          <c:marker>
            <c:spPr>
              <a:pattFill prst="lgGrid">
                <a:fgClr>
                  <a:srgbClr val="4BACC6">
                    <a:lumMod val="60000"/>
                    <a:lumOff val="40000"/>
                  </a:srgbClr>
                </a:fgClr>
                <a:bgClr>
                  <a:sysClr val="window" lastClr="FFFFFF"/>
                </a:bgClr>
              </a:pattFill>
              <a:ln>
                <a:solidFill>
                  <a:srgbClr val="4BACC6">
                    <a:lumMod val="40000"/>
                    <a:lumOff val="60000"/>
                  </a:srgbClr>
                </a:solidFill>
              </a:ln>
            </c:spPr>
          </c:marker>
          <c:dLbls>
            <c:delete val="1"/>
          </c:dLbls>
          <c:cat>
            <c:strRef>
              <c:f>Sheet1!$B$1:$G$1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Sheet1!$B$5:$G$5</c:f>
              <c:numCache>
                <c:formatCode>0.0</c:formatCode>
                <c:ptCount val="6"/>
                <c:pt idx="0">
                  <c:v>89.498525073746308</c:v>
                </c:pt>
                <c:pt idx="1">
                  <c:v>83.657817109144545</c:v>
                </c:pt>
                <c:pt idx="2">
                  <c:v>80.17699115044249</c:v>
                </c:pt>
                <c:pt idx="3">
                  <c:v>85.663716814159301</c:v>
                </c:pt>
                <c:pt idx="4">
                  <c:v>84.188790560471972</c:v>
                </c:pt>
                <c:pt idx="5">
                  <c:v>78.407079646017706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99696896"/>
        <c:axId val="198145088"/>
      </c:lineChart>
      <c:catAx>
        <c:axId val="19969689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19814508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98145088"/>
        <c:scaling>
          <c:orientation val="minMax"/>
          <c:max val="95"/>
          <c:min val="70"/>
        </c:scaling>
        <c:delete val="0"/>
        <c:axPos val="l"/>
        <c:numFmt formatCode="#,##0_);[Red]\(#,##0\)" sourceLinked="0"/>
        <c:majorTickMark val="out"/>
        <c:minorTickMark val="none"/>
        <c:tickLblPos val="nextTo"/>
        <c:spPr>
          <a:ln w="6350"/>
        </c:spPr>
        <c:txPr>
          <a:bodyPr/>
          <a:lstStyle/>
          <a:p>
            <a:pPr>
              <a:defRPr sz="1000"/>
            </a:pPr>
            <a:endParaRPr lang="ko-KR"/>
          </a:p>
        </c:txPr>
        <c:crossAx val="199696896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68558233499190901"/>
          <c:y val="0.15103441926763636"/>
          <c:w val="0.31441763635850034"/>
          <c:h val="0.18982056762264526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1.4078052361421676E-2"/>
          <c:y val="6.3157894736842121E-2"/>
          <c:w val="0.9859219476385783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  <c:spPr>
              <a:solidFill>
                <a:srgbClr val="D9D9D9"/>
              </a:solidFill>
              <a:ln w="6350">
                <a:solidFill>
                  <a:schemeClr val="tx1"/>
                </a:solidFill>
                <a:prstDash val="solid"/>
              </a:ln>
            </c:spPr>
          </c:dPt>
          <c:dPt>
            <c:idx val="6"/>
            <c:invertIfNegative val="0"/>
            <c:bubble3D val="0"/>
            <c:spPr>
              <a:solidFill>
                <a:srgbClr val="D9D9D9"/>
              </a:solidFill>
              <a:ln w="6350">
                <a:solidFill>
                  <a:schemeClr val="tx1"/>
                </a:solidFill>
                <a:prstDash val="solid"/>
              </a:ln>
            </c:spPr>
          </c:dPt>
          <c:dPt>
            <c:idx val="7"/>
            <c:invertIfNegative val="0"/>
            <c:bubble3D val="0"/>
            <c:spPr>
              <a:solidFill>
                <a:srgbClr val="D9D9D9"/>
              </a:solidFill>
              <a:ln w="6350">
                <a:solidFill>
                  <a:schemeClr val="tx1"/>
                </a:solidFill>
                <a:prstDash val="solid"/>
              </a:ln>
            </c:spPr>
          </c:dPt>
          <c:dPt>
            <c:idx val="8"/>
            <c:invertIfNegative val="0"/>
            <c:bubble3D val="0"/>
            <c:spPr>
              <a:solidFill>
                <a:srgbClr val="D9D9D9"/>
              </a:solidFill>
              <a:ln w="6350">
                <a:solidFill>
                  <a:schemeClr val="tx1"/>
                </a:solidFill>
                <a:prstDash val="solid"/>
              </a:ln>
            </c:spPr>
          </c:dPt>
          <c:dPt>
            <c:idx val="9"/>
            <c:invertIfNegative val="0"/>
            <c:bubble3D val="0"/>
            <c:spPr>
              <a:solidFill>
                <a:srgbClr val="D9D9D9"/>
              </a:solidFill>
              <a:ln w="6350">
                <a:solidFill>
                  <a:schemeClr val="tx1"/>
                </a:solidFill>
                <a:prstDash val="solid"/>
              </a:ln>
            </c:spPr>
          </c:dPt>
          <c:dLbls>
            <c:numFmt formatCode="#,##0.0_);[Red]\(#,##0.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Sheet1!$B$1:$K$1</c:f>
              <c:strCache>
                <c:ptCount val="10"/>
                <c:pt idx="0">
                  <c:v>도로명주소 활용도 제고</c:v>
                </c:pt>
                <c:pt idx="1">
                  <c:v>농어촌 주택개량사업 지원</c:v>
                </c:pt>
                <c:pt idx="2">
                  <c:v>조류인플루엔자 정밀검사 권한 확대</c:v>
                </c:pt>
                <c:pt idx="3">
                  <c:v>기후변화 대응 온실가스 감축</c:v>
                </c:pt>
                <c:pt idx="4">
                  <c:v>벼 육묘장해 경감 기술개발</c:v>
                </c:pt>
                <c:pt idx="5">
                  <c:v>자원봉사 활동률</c:v>
                </c:pt>
                <c:pt idx="6">
                  <c:v>도민참여예산제 정착</c:v>
                </c:pt>
                <c:pt idx="7">
                  <c:v>평가인증률 제고를 통한 보육의 질 및 투명성 향상</c:v>
                </c:pt>
                <c:pt idx="8">
                  <c:v>공공기관 경영 관련 제도 개선</c:v>
                </c:pt>
                <c:pt idx="9">
                  <c:v>여성인적자원 개발 및 취업 지원</c:v>
                </c:pt>
              </c:strCache>
            </c:strRef>
          </c:cat>
          <c:val>
            <c:numRef>
              <c:f>Sheet1!$B$2:$K$2</c:f>
              <c:numCache>
                <c:formatCode>0.00</c:formatCode>
                <c:ptCount val="10"/>
                <c:pt idx="0">
                  <c:v>96.052631578947384</c:v>
                </c:pt>
                <c:pt idx="1">
                  <c:v>96.000000000000028</c:v>
                </c:pt>
                <c:pt idx="2">
                  <c:v>95.666666666666657</c:v>
                </c:pt>
                <c:pt idx="3">
                  <c:v>95.158730158730151</c:v>
                </c:pt>
                <c:pt idx="4">
                  <c:v>94.523809523809518</c:v>
                </c:pt>
                <c:pt idx="5">
                  <c:v>70.25</c:v>
                </c:pt>
                <c:pt idx="6">
                  <c:v>66.929824561403507</c:v>
                </c:pt>
                <c:pt idx="7">
                  <c:v>66.833333333333329</c:v>
                </c:pt>
                <c:pt idx="8">
                  <c:v>66.666666666666657</c:v>
                </c:pt>
                <c:pt idx="9">
                  <c:v>65.681818181818187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98692864"/>
        <c:axId val="198170240"/>
      </c:barChart>
      <c:catAx>
        <c:axId val="198692864"/>
        <c:scaling>
          <c:orientation val="minMax"/>
        </c:scaling>
        <c:delete val="0"/>
        <c:axPos val="b"/>
        <c:numFmt formatCode="g\!/&quot;표&quot;&quot;준&quot;" sourceLinked="1"/>
        <c:majorTickMark val="none"/>
        <c:minorTickMark val="none"/>
        <c:tickLblPos val="none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19817024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98170240"/>
        <c:scaling>
          <c:orientation val="minMax"/>
          <c:min val="40"/>
        </c:scaling>
        <c:delete val="1"/>
        <c:axPos val="l"/>
        <c:numFmt formatCode="0.00" sourceLinked="1"/>
        <c:majorTickMark val="out"/>
        <c:minorTickMark val="none"/>
        <c:tickLblPos val="none"/>
        <c:crossAx val="198692864"/>
        <c:crosses val="autoZero"/>
        <c:crossBetween val="between"/>
        <c:majorUnit val="20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9643888297281797E-2"/>
          <c:y val="4.6200160128102484E-2"/>
          <c:w val="0.90899230595842462"/>
          <c:h val="0.81073446327683663"/>
        </c:manualLayout>
      </c:layout>
      <c:lineChart>
        <c:grouping val="standar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상위과제</c:v>
                </c:pt>
              </c:strCache>
            </c:strRef>
          </c:tx>
          <c:spPr>
            <a:ln w="28575">
              <a:solidFill>
                <a:srgbClr val="4F81BD">
                  <a:lumMod val="40000"/>
                  <a:lumOff val="60000"/>
                </a:srgbClr>
              </a:solidFill>
              <a:prstDash val="solid"/>
            </a:ln>
          </c:spPr>
          <c:marker>
            <c:spPr>
              <a:solidFill>
                <a:srgbClr val="1F497D">
                  <a:lumMod val="60000"/>
                  <a:lumOff val="40000"/>
                </a:srgbClr>
              </a:solidFill>
              <a:ln w="28575">
                <a:solidFill>
                  <a:srgbClr val="4F81BD">
                    <a:lumMod val="40000"/>
                    <a:lumOff val="60000"/>
                  </a:srgbClr>
                </a:solidFill>
              </a:ln>
            </c:spPr>
          </c:marker>
          <c:dLbls>
            <c:delete val="1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</c:formatCode>
                <c:ptCount val="7"/>
                <c:pt idx="0">
                  <c:v>96.963408521303251</c:v>
                </c:pt>
                <c:pt idx="1">
                  <c:v>94.910275689223056</c:v>
                </c:pt>
                <c:pt idx="2">
                  <c:v>93.129323308270685</c:v>
                </c:pt>
                <c:pt idx="3">
                  <c:v>95.968421052631584</c:v>
                </c:pt>
                <c:pt idx="4">
                  <c:v>95.406516290726813</c:v>
                </c:pt>
                <c:pt idx="5">
                  <c:v>93.404511278195486</c:v>
                </c:pt>
                <c:pt idx="6">
                  <c:v>95.996992481203009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하위과제</c:v>
                </c:pt>
              </c:strCache>
            </c:strRef>
          </c:tx>
          <c:spPr>
            <a:ln w="28575">
              <a:solidFill>
                <a:srgbClr val="C0504D"/>
              </a:solidFill>
              <a:prstDash val="solid"/>
            </a:ln>
          </c:spPr>
          <c:marker>
            <c:spPr>
              <a:solidFill>
                <a:srgbClr val="F79646"/>
              </a:solidFill>
              <a:ln w="28575">
                <a:solidFill>
                  <a:srgbClr val="C0504D"/>
                </a:solidFill>
              </a:ln>
            </c:spPr>
          </c:marker>
          <c:dLbls>
            <c:delete val="1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</c:formatCode>
                <c:ptCount val="7"/>
                <c:pt idx="0">
                  <c:v>81.524019138755975</c:v>
                </c:pt>
                <c:pt idx="1">
                  <c:v>67.69416267942583</c:v>
                </c:pt>
                <c:pt idx="2">
                  <c:v>63.51157894736842</c:v>
                </c:pt>
                <c:pt idx="3">
                  <c:v>70.324784688995209</c:v>
                </c:pt>
                <c:pt idx="4">
                  <c:v>68.471387559808619</c:v>
                </c:pt>
                <c:pt idx="5">
                  <c:v>60.211674641148328</c:v>
                </c:pt>
                <c:pt idx="6">
                  <c:v>65.921722488038284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94964992"/>
        <c:axId val="195403072"/>
      </c:lineChart>
      <c:catAx>
        <c:axId val="19496499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19540307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95403072"/>
        <c:scaling>
          <c:orientation val="minMax"/>
          <c:max val="110"/>
          <c:min val="60"/>
        </c:scaling>
        <c:delete val="0"/>
        <c:axPos val="l"/>
        <c:numFmt formatCode="#,##0_);[Red]\(#,##0\)" sourceLinked="0"/>
        <c:majorTickMark val="out"/>
        <c:minorTickMark val="none"/>
        <c:tickLblPos val="nextTo"/>
        <c:spPr>
          <a:ln w="6350"/>
        </c:spPr>
        <c:txPr>
          <a:bodyPr/>
          <a:lstStyle/>
          <a:p>
            <a:pPr>
              <a:defRPr sz="1000"/>
            </a:pPr>
            <a:endParaRPr lang="ko-KR"/>
          </a:p>
        </c:txPr>
        <c:crossAx val="194964992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68558236364149971"/>
          <c:y val="9.0866624596591575E-2"/>
          <c:w val="0.31441763635850034"/>
          <c:h val="0.12965258077170161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138362746942429E-2"/>
          <c:y val="4.5344725622760394E-2"/>
          <c:w val="0.9872685276937988"/>
          <c:h val="0.81073446327683663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call back-url</c:v>
                </c:pt>
              </c:strCache>
            </c:strRef>
          </c:tx>
          <c:spPr>
            <a:solidFill>
              <a:srgbClr val="4F81BD">
                <a:lumMod val="20000"/>
                <a:lumOff val="80000"/>
              </a:srgbClr>
            </a:solid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Sheet1!$B$2:$H$2</c:f>
              <c:numCache>
                <c:formatCode>0.0</c:formatCode>
                <c:ptCount val="7"/>
                <c:pt idx="0">
                  <c:v>96.666666666666657</c:v>
                </c:pt>
                <c:pt idx="1">
                  <c:v>86.666666666666657</c:v>
                </c:pt>
                <c:pt idx="2">
                  <c:v>73.333333333333329</c:v>
                </c:pt>
                <c:pt idx="3">
                  <c:v>83.333333333333343</c:v>
                </c:pt>
                <c:pt idx="4">
                  <c:v>83.333333333333343</c:v>
                </c:pt>
                <c:pt idx="5">
                  <c:v>83.333333333333343</c:v>
                </c:pt>
                <c:pt idx="6">
                  <c:v>90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전화</c:v>
                </c:pt>
              </c:strCache>
            </c:strRef>
          </c:tx>
          <c:spPr>
            <a:pattFill prst="ltUpDiag">
              <a:fgClr>
                <a:sysClr val="window" lastClr="FFFFFF">
                  <a:lumMod val="85000"/>
                </a:sysClr>
              </a:fgClr>
              <a:bgClr>
                <a:sysClr val="window" lastClr="FFFFFF"/>
              </a:bgClr>
            </a:pattFill>
            <a:ln w="6350">
              <a:solidFill>
                <a:sysClr val="windowText" lastClr="000000"/>
              </a:solidFill>
              <a:prstDash val="solid"/>
            </a:ln>
          </c:spPr>
          <c:invertIfNegative val="0"/>
          <c:dLbls>
            <c:numFmt formatCode="#,##0.0_);[Red]\(#,##0.0\)" sourceLinked="0"/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  <c:pt idx="6">
                  <c:v>전반적만족도</c:v>
                </c:pt>
              </c:strCache>
            </c:strRef>
          </c:cat>
          <c:val>
            <c:numRef>
              <c:f>Sheet1!$B$3:$H$3</c:f>
              <c:numCache>
                <c:formatCode>0.0</c:formatCode>
                <c:ptCount val="7"/>
                <c:pt idx="0">
                  <c:v>85</c:v>
                </c:pt>
                <c:pt idx="1">
                  <c:v>75</c:v>
                </c:pt>
                <c:pt idx="2">
                  <c:v>80</c:v>
                </c:pt>
                <c:pt idx="3">
                  <c:v>81.666666666666657</c:v>
                </c:pt>
                <c:pt idx="4">
                  <c:v>80</c:v>
                </c:pt>
                <c:pt idx="5">
                  <c:v>71.666666666666671</c:v>
                </c:pt>
                <c:pt idx="6">
                  <c:v>71.666666666666671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0"/>
        <c:axId val="200758784"/>
        <c:axId val="171273024"/>
      </c:barChart>
      <c:catAx>
        <c:axId val="20075878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ko-KR"/>
          </a:p>
        </c:txPr>
        <c:crossAx val="17127302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71273024"/>
        <c:scaling>
          <c:orientation val="minMax"/>
          <c:max val="100"/>
          <c:min val="70"/>
        </c:scaling>
        <c:delete val="1"/>
        <c:axPos val="l"/>
        <c:numFmt formatCode="0.0" sourceLinked="1"/>
        <c:majorTickMark val="out"/>
        <c:minorTickMark val="none"/>
        <c:tickLblPos val="nextTo"/>
        <c:crossAx val="200758784"/>
        <c:crosses val="autoZero"/>
        <c:crossBetween val="between"/>
      </c:valAx>
      <c:spPr>
        <a:noFill/>
        <a:ln w="25396">
          <a:noFill/>
        </a:ln>
      </c:spPr>
    </c:plotArea>
    <c:legend>
      <c:legendPos val="t"/>
      <c:layout>
        <c:manualLayout>
          <c:xMode val="edge"/>
          <c:yMode val="edge"/>
          <c:x val="0.21474833216213318"/>
          <c:y val="5.593314095856193E-2"/>
          <c:w val="0.7068518281355517"/>
          <c:h val="0.18495548250481864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2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90.162601626016254</c:v>
                </c:pt>
                <c:pt idx="1">
                  <c:v>82.764227642276438</c:v>
                </c:pt>
                <c:pt idx="2">
                  <c:v>80.650406504065032</c:v>
                </c:pt>
                <c:pt idx="3">
                  <c:v>83.008130081300806</c:v>
                </c:pt>
                <c:pt idx="4">
                  <c:v>84.878048780487802</c:v>
                </c:pt>
                <c:pt idx="5">
                  <c:v>79.674796747967477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86.363636363636374</c:v>
                </c:pt>
                <c:pt idx="1">
                  <c:v>82.727272727272734</c:v>
                </c:pt>
                <c:pt idx="2">
                  <c:v>82.727272727272734</c:v>
                </c:pt>
                <c:pt idx="3">
                  <c:v>84.545454545454547</c:v>
                </c:pt>
                <c:pt idx="4">
                  <c:v>85.454545454545453</c:v>
                </c:pt>
                <c:pt idx="5">
                  <c:v>78.181818181818187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1677312"/>
        <c:axId val="195395584"/>
      </c:radarChart>
      <c:catAx>
        <c:axId val="201677312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195395584"/>
        <c:crosses val="autoZero"/>
        <c:auto val="1"/>
        <c:lblAlgn val="ctr"/>
        <c:lblOffset val="100"/>
        <c:noMultiLvlLbl val="0"/>
      </c:catAx>
      <c:valAx>
        <c:axId val="195395584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0167731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사무/관리</c:v>
                </c:pt>
                <c:pt idx="1">
                  <c:v>전문직</c:v>
                </c:pt>
                <c:pt idx="2">
                  <c:v>영업/서비스</c:v>
                </c:pt>
                <c:pt idx="3">
                  <c:v>농임어축 </c:v>
                </c:pt>
                <c:pt idx="4">
                  <c:v>시민단체/언론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11</c:v>
                </c:pt>
                <c:pt idx="1">
                  <c:v>5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96909568"/>
        <c:axId val="195399616"/>
      </c:barChart>
      <c:catAx>
        <c:axId val="19690956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600"/>
            </a:pPr>
            <a:endParaRPr lang="ko-KR"/>
          </a:p>
        </c:txPr>
        <c:crossAx val="19539961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9539961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96909568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84.200542005420047</c:v>
                </c:pt>
                <c:pt idx="1">
                  <c:v>83.52303523035232</c:v>
                </c:pt>
                <c:pt idx="2">
                  <c:v>84.878048780487802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84.848484848484844</c:v>
                </c:pt>
                <c:pt idx="1">
                  <c:v>83.333333333333343</c:v>
                </c:pt>
                <c:pt idx="2">
                  <c:v>86.363636363636374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196907008"/>
        <c:axId val="171275328"/>
      </c:barChart>
      <c:catAx>
        <c:axId val="196907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171275328"/>
        <c:crosses val="autoZero"/>
        <c:auto val="1"/>
        <c:lblAlgn val="ctr"/>
        <c:lblOffset val="100"/>
        <c:tickMarkSkip val="1"/>
        <c:noMultiLvlLbl val="0"/>
      </c:catAx>
      <c:valAx>
        <c:axId val="17127532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196907008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90.162601626016254</c:v>
                </c:pt>
                <c:pt idx="1">
                  <c:v>82.764227642276438</c:v>
                </c:pt>
                <c:pt idx="2">
                  <c:v>80.650406504065032</c:v>
                </c:pt>
                <c:pt idx="3">
                  <c:v>83.008130081300806</c:v>
                </c:pt>
                <c:pt idx="4">
                  <c:v>84.878048780487802</c:v>
                </c:pt>
                <c:pt idx="5">
                  <c:v>79.674796747967477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85</c:v>
                </c:pt>
                <c:pt idx="1">
                  <c:v>74</c:v>
                </c:pt>
                <c:pt idx="2">
                  <c:v>69</c:v>
                </c:pt>
                <c:pt idx="3">
                  <c:v>76</c:v>
                </c:pt>
                <c:pt idx="4">
                  <c:v>77</c:v>
                </c:pt>
                <c:pt idx="5">
                  <c:v>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9861760"/>
        <c:axId val="195402496"/>
      </c:radarChart>
      <c:catAx>
        <c:axId val="199861760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195402496"/>
        <c:crosses val="autoZero"/>
        <c:auto val="1"/>
        <c:lblAlgn val="ctr"/>
        <c:lblOffset val="100"/>
        <c:noMultiLvlLbl val="0"/>
      </c:catAx>
      <c:valAx>
        <c:axId val="195402496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19986176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시민단체/언론</c:v>
                </c:pt>
                <c:pt idx="1">
                  <c:v>전문직</c:v>
                </c:pt>
                <c:pt idx="2">
                  <c:v>사무/관리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13</c:v>
                </c:pt>
                <c:pt idx="1">
                  <c:v>4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99862272"/>
        <c:axId val="198145664"/>
      </c:barChart>
      <c:catAx>
        <c:axId val="19986227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19814566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9814566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99862272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84.200542005420047</c:v>
                </c:pt>
                <c:pt idx="1">
                  <c:v>83.52303523035232</c:v>
                </c:pt>
                <c:pt idx="2">
                  <c:v>84.878048780487802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76.166666666666671</c:v>
                </c:pt>
                <c:pt idx="1">
                  <c:v>75.333333333333343</c:v>
                </c:pt>
                <c:pt idx="2">
                  <c:v>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00481792"/>
        <c:axId val="198166784"/>
      </c:barChart>
      <c:catAx>
        <c:axId val="200481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198166784"/>
        <c:crosses val="autoZero"/>
        <c:auto val="1"/>
        <c:lblAlgn val="ctr"/>
        <c:lblOffset val="100"/>
        <c:tickMarkSkip val="1"/>
        <c:noMultiLvlLbl val="0"/>
      </c:catAx>
      <c:valAx>
        <c:axId val="19816678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00481792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87.744680851063833</c:v>
                </c:pt>
                <c:pt idx="1">
                  <c:v>78.212765957446805</c:v>
                </c:pt>
                <c:pt idx="2">
                  <c:v>72</c:v>
                </c:pt>
                <c:pt idx="3">
                  <c:v>77.617021276595736</c:v>
                </c:pt>
                <c:pt idx="4">
                  <c:v>77.787234042553195</c:v>
                </c:pt>
                <c:pt idx="5">
                  <c:v>73.787234042553195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87.272727272727266</c:v>
                </c:pt>
                <c:pt idx="1">
                  <c:v>71.818181818181813</c:v>
                </c:pt>
                <c:pt idx="2">
                  <c:v>60</c:v>
                </c:pt>
                <c:pt idx="3">
                  <c:v>58.181818181818187</c:v>
                </c:pt>
                <c:pt idx="4">
                  <c:v>67.27272727272728</c:v>
                </c:pt>
                <c:pt idx="5">
                  <c:v>56.363636363636367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1704960"/>
        <c:axId val="197006400"/>
      </c:radarChart>
      <c:catAx>
        <c:axId val="201704960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197006400"/>
        <c:crosses val="autoZero"/>
        <c:auto val="1"/>
        <c:lblAlgn val="ctr"/>
        <c:lblOffset val="100"/>
        <c:noMultiLvlLbl val="0"/>
      </c:catAx>
      <c:valAx>
        <c:axId val="197006400"/>
        <c:scaling>
          <c:orientation val="minMax"/>
          <c:max val="100"/>
          <c:min val="5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0170496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기타</c:v>
                </c:pt>
                <c:pt idx="1">
                  <c:v>영업/서비스</c:v>
                </c:pt>
                <c:pt idx="2">
                  <c:v>사무/관리</c:v>
                </c:pt>
                <c:pt idx="3">
                  <c:v>농임어축 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16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02282496"/>
        <c:axId val="197005824"/>
      </c:barChart>
      <c:catAx>
        <c:axId val="20228249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19700582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970058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02282496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78.035460992907815</c:v>
                </c:pt>
                <c:pt idx="1">
                  <c:v>77.858156028368782</c:v>
                </c:pt>
                <c:pt idx="2">
                  <c:v>78.212765957446805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65.681818181818187</c:v>
                </c:pt>
                <c:pt idx="1">
                  <c:v>66.818181818181827</c:v>
                </c:pt>
                <c:pt idx="2">
                  <c:v>64.545454545454547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02295808"/>
        <c:axId val="198166208"/>
      </c:barChart>
      <c:catAx>
        <c:axId val="202295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198166208"/>
        <c:crosses val="autoZero"/>
        <c:auto val="1"/>
        <c:lblAlgn val="ctr"/>
        <c:lblOffset val="100"/>
        <c:tickMarkSkip val="1"/>
        <c:noMultiLvlLbl val="0"/>
      </c:catAx>
      <c:valAx>
        <c:axId val="19816620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02295808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6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87.744680851063833</c:v>
                </c:pt>
                <c:pt idx="1">
                  <c:v>78.212765957446805</c:v>
                </c:pt>
                <c:pt idx="2">
                  <c:v>72</c:v>
                </c:pt>
                <c:pt idx="3">
                  <c:v>77.617021276595736</c:v>
                </c:pt>
                <c:pt idx="4">
                  <c:v>77.787234042553195</c:v>
                </c:pt>
                <c:pt idx="5">
                  <c:v>73.787234042553195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95.714285714285708</c:v>
                </c:pt>
                <c:pt idx="1">
                  <c:v>87.142857142857139</c:v>
                </c:pt>
                <c:pt idx="2">
                  <c:v>80</c:v>
                </c:pt>
                <c:pt idx="3">
                  <c:v>78.571428571428569</c:v>
                </c:pt>
                <c:pt idx="4">
                  <c:v>82.857142857142861</c:v>
                </c:pt>
                <c:pt idx="5">
                  <c:v>82.857142857142861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2121728"/>
        <c:axId val="198044480"/>
      </c:radarChart>
      <c:catAx>
        <c:axId val="202121728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198044480"/>
        <c:crosses val="autoZero"/>
        <c:auto val="1"/>
        <c:lblAlgn val="ctr"/>
        <c:lblOffset val="100"/>
        <c:noMultiLvlLbl val="0"/>
      </c:catAx>
      <c:valAx>
        <c:axId val="198044480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0212172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사무/관리</c:v>
                </c:pt>
                <c:pt idx="1">
                  <c:v>기타</c:v>
                </c:pt>
                <c:pt idx="2">
                  <c:v>영업/서비스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6</c:v>
                </c:pt>
                <c:pt idx="1">
                  <c:v>6</c:v>
                </c:pt>
                <c:pt idx="2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02122240"/>
        <c:axId val="198045056"/>
      </c:barChart>
      <c:catAx>
        <c:axId val="20212224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19804505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9804505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02122240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6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78.035460992907815</c:v>
                </c:pt>
                <c:pt idx="1">
                  <c:v>77.858156028368782</c:v>
                </c:pt>
                <c:pt idx="2">
                  <c:v>78.212765957446805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85.119047619047606</c:v>
                </c:pt>
                <c:pt idx="1">
                  <c:v>84.523809523809504</c:v>
                </c:pt>
                <c:pt idx="2">
                  <c:v>85.714285714285708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02839552"/>
        <c:axId val="198043328"/>
      </c:barChart>
      <c:catAx>
        <c:axId val="202839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198043328"/>
        <c:crosses val="autoZero"/>
        <c:auto val="1"/>
        <c:lblAlgn val="ctr"/>
        <c:lblOffset val="100"/>
        <c:tickMarkSkip val="1"/>
        <c:noMultiLvlLbl val="0"/>
      </c:catAx>
      <c:valAx>
        <c:axId val="19804332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02839552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6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87.00636942675159</c:v>
                </c:pt>
                <c:pt idx="1">
                  <c:v>80.993630573248396</c:v>
                </c:pt>
                <c:pt idx="2">
                  <c:v>78.496815286624198</c:v>
                </c:pt>
                <c:pt idx="3">
                  <c:v>83.617834394904463</c:v>
                </c:pt>
                <c:pt idx="4">
                  <c:v>81.98726114649682</c:v>
                </c:pt>
                <c:pt idx="5">
                  <c:v>78.649681528662413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93.6</c:v>
                </c:pt>
                <c:pt idx="1">
                  <c:v>88</c:v>
                </c:pt>
                <c:pt idx="2">
                  <c:v>83.2</c:v>
                </c:pt>
                <c:pt idx="3">
                  <c:v>88</c:v>
                </c:pt>
                <c:pt idx="4">
                  <c:v>83.2</c:v>
                </c:pt>
                <c:pt idx="5">
                  <c:v>79.2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3470336"/>
        <c:axId val="197056704"/>
      </c:radarChart>
      <c:catAx>
        <c:axId val="203470336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197056704"/>
        <c:crosses val="autoZero"/>
        <c:auto val="1"/>
        <c:lblAlgn val="ctr"/>
        <c:lblOffset val="100"/>
        <c:noMultiLvlLbl val="0"/>
      </c:catAx>
      <c:valAx>
        <c:axId val="197056704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0347033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6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전문직</c:v>
                </c:pt>
                <c:pt idx="1">
                  <c:v>공무원</c:v>
                </c:pt>
                <c:pt idx="2">
                  <c:v>사무/관리</c:v>
                </c:pt>
                <c:pt idx="3">
                  <c:v>시민단체/언론</c:v>
                </c:pt>
                <c:pt idx="4">
                  <c:v>자영업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15</c:v>
                </c:pt>
                <c:pt idx="1">
                  <c:v>7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04301824"/>
        <c:axId val="198139904"/>
      </c:barChart>
      <c:catAx>
        <c:axId val="20430182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700"/>
            </a:pPr>
            <a:endParaRPr lang="ko-KR"/>
          </a:p>
        </c:txPr>
        <c:crossAx val="19813990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9813990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04301824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6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81.838641188959755</c:v>
                </c:pt>
                <c:pt idx="1">
                  <c:v>81.791932059447873</c:v>
                </c:pt>
                <c:pt idx="2">
                  <c:v>81.885350318471353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86.533333333333346</c:v>
                </c:pt>
                <c:pt idx="1">
                  <c:v>85.866666666666674</c:v>
                </c:pt>
                <c:pt idx="2">
                  <c:v>87.2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04311552"/>
        <c:axId val="197050944"/>
      </c:barChart>
      <c:catAx>
        <c:axId val="204311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197050944"/>
        <c:crosses val="autoZero"/>
        <c:auto val="1"/>
        <c:lblAlgn val="ctr"/>
        <c:lblOffset val="100"/>
        <c:tickMarkSkip val="1"/>
        <c:noMultiLvlLbl val="0"/>
      </c:catAx>
      <c:valAx>
        <c:axId val="19705094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04311552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6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87.00636942675159</c:v>
                </c:pt>
                <c:pt idx="1">
                  <c:v>80.993630573248396</c:v>
                </c:pt>
                <c:pt idx="2">
                  <c:v>78.496815286624198</c:v>
                </c:pt>
                <c:pt idx="3">
                  <c:v>83.617834394904463</c:v>
                </c:pt>
                <c:pt idx="4">
                  <c:v>81.98726114649682</c:v>
                </c:pt>
                <c:pt idx="5">
                  <c:v>78.649681528662413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94.782608695652172</c:v>
                </c:pt>
                <c:pt idx="1">
                  <c:v>84.34782608695653</c:v>
                </c:pt>
                <c:pt idx="2">
                  <c:v>75.65217391304347</c:v>
                </c:pt>
                <c:pt idx="3">
                  <c:v>85.217391304347828</c:v>
                </c:pt>
                <c:pt idx="4">
                  <c:v>86.956521739130437</c:v>
                </c:pt>
                <c:pt idx="5">
                  <c:v>84.34782608695653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3630080"/>
        <c:axId val="197057280"/>
      </c:radarChart>
      <c:catAx>
        <c:axId val="203630080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197057280"/>
        <c:crosses val="autoZero"/>
        <c:auto val="1"/>
        <c:lblAlgn val="ctr"/>
        <c:lblOffset val="100"/>
        <c:noMultiLvlLbl val="0"/>
      </c:catAx>
      <c:valAx>
        <c:axId val="197057280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0363008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6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전문직</c:v>
                </c:pt>
                <c:pt idx="1">
                  <c:v>사무/관리</c:v>
                </c:pt>
                <c:pt idx="2">
                  <c:v>영업/서비스</c:v>
                </c:pt>
                <c:pt idx="3">
                  <c:v>기타</c:v>
                </c:pt>
                <c:pt idx="4">
                  <c:v>농임어축 </c:v>
                </c:pt>
                <c:pt idx="5">
                  <c:v>자영업</c:v>
                </c:pt>
                <c:pt idx="6">
                  <c:v>공무원</c:v>
                </c:pt>
                <c:pt idx="7">
                  <c:v>시민단체/언론</c:v>
                </c:pt>
              </c:strCache>
            </c:strRef>
          </c:cat>
          <c:val>
            <c:numRef>
              <c:f>Sheet1!$B$2:$I$2</c:f>
              <c:numCache>
                <c:formatCode>General</c:formatCode>
                <c:ptCount val="8"/>
                <c:pt idx="0">
                  <c:v>7</c:v>
                </c:pt>
                <c:pt idx="1">
                  <c:v>4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03868672"/>
        <c:axId val="197054400"/>
      </c:barChart>
      <c:catAx>
        <c:axId val="20386867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500"/>
            </a:pPr>
            <a:endParaRPr lang="ko-KR"/>
          </a:p>
        </c:txPr>
        <c:crossAx val="19705440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9705440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03868672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6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81.838641188959755</c:v>
                </c:pt>
                <c:pt idx="1">
                  <c:v>81.791932059447873</c:v>
                </c:pt>
                <c:pt idx="2">
                  <c:v>81.885350318471353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86.956521739130437</c:v>
                </c:pt>
                <c:pt idx="1">
                  <c:v>85.217391304347828</c:v>
                </c:pt>
                <c:pt idx="2">
                  <c:v>88.695652173913047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04945920"/>
        <c:axId val="198049088"/>
      </c:barChart>
      <c:catAx>
        <c:axId val="204945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198049088"/>
        <c:crosses val="autoZero"/>
        <c:auto val="1"/>
        <c:lblAlgn val="ctr"/>
        <c:lblOffset val="100"/>
        <c:tickMarkSkip val="1"/>
        <c:noMultiLvlLbl val="0"/>
      </c:catAx>
      <c:valAx>
        <c:axId val="19804908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04945920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6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87.00636942675159</c:v>
                </c:pt>
                <c:pt idx="1">
                  <c:v>80.993630573248396</c:v>
                </c:pt>
                <c:pt idx="2">
                  <c:v>78.496815286624198</c:v>
                </c:pt>
                <c:pt idx="3">
                  <c:v>83.617834394904463</c:v>
                </c:pt>
                <c:pt idx="4">
                  <c:v>81.98726114649682</c:v>
                </c:pt>
                <c:pt idx="5">
                  <c:v>78.649681528662413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78.400000000000006</c:v>
                </c:pt>
                <c:pt idx="1">
                  <c:v>76.8</c:v>
                </c:pt>
                <c:pt idx="2">
                  <c:v>79.2</c:v>
                </c:pt>
                <c:pt idx="3">
                  <c:v>84</c:v>
                </c:pt>
                <c:pt idx="4">
                  <c:v>79.2</c:v>
                </c:pt>
                <c:pt idx="5">
                  <c:v>76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4629504"/>
        <c:axId val="201320128"/>
      </c:radarChart>
      <c:catAx>
        <c:axId val="204629504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01320128"/>
        <c:crosses val="autoZero"/>
        <c:auto val="1"/>
        <c:lblAlgn val="ctr"/>
        <c:lblOffset val="100"/>
        <c:noMultiLvlLbl val="0"/>
      </c:catAx>
      <c:valAx>
        <c:axId val="201320128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0462950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7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81.838641188959755</c:v>
                </c:pt>
                <c:pt idx="1">
                  <c:v>81.791932059447873</c:v>
                </c:pt>
                <c:pt idx="2">
                  <c:v>81.885350318471353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78.266666666666666</c:v>
                </c:pt>
                <c:pt idx="1">
                  <c:v>78.933333333333337</c:v>
                </c:pt>
                <c:pt idx="2">
                  <c:v>77.599999999999994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04782080"/>
        <c:axId val="201322432"/>
      </c:barChart>
      <c:catAx>
        <c:axId val="204782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01322432"/>
        <c:crosses val="autoZero"/>
        <c:auto val="1"/>
        <c:lblAlgn val="ctr"/>
        <c:lblOffset val="100"/>
        <c:tickMarkSkip val="1"/>
        <c:noMultiLvlLbl val="0"/>
      </c:catAx>
      <c:valAx>
        <c:axId val="20132243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04782080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7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dLbl>
              <c:idx val="0"/>
              <c:layout>
                <c:manualLayout>
                  <c:x val="0"/>
                  <c:y val="9.634861508348949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공무원</c:v>
                </c:pt>
                <c:pt idx="1">
                  <c:v>사무/관리</c:v>
                </c:pt>
                <c:pt idx="2">
                  <c:v>자영업</c:v>
                </c:pt>
                <c:pt idx="3">
                  <c:v>시민단체/언론</c:v>
                </c:pt>
                <c:pt idx="4">
                  <c:v>기타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18</c:v>
                </c:pt>
                <c:pt idx="1">
                  <c:v>4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04783104"/>
        <c:axId val="201325312"/>
      </c:barChart>
      <c:catAx>
        <c:axId val="20478310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600"/>
            </a:pPr>
            <a:endParaRPr lang="ko-KR"/>
          </a:p>
        </c:txPr>
        <c:crossAx val="20132531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0132531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04783104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7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87.00636942675159</c:v>
                </c:pt>
                <c:pt idx="1">
                  <c:v>80.993630573248396</c:v>
                </c:pt>
                <c:pt idx="2">
                  <c:v>78.496815286624198</c:v>
                </c:pt>
                <c:pt idx="3">
                  <c:v>83.617834394904463</c:v>
                </c:pt>
                <c:pt idx="4">
                  <c:v>81.98726114649682</c:v>
                </c:pt>
                <c:pt idx="5">
                  <c:v>78.649681528662413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94.399999999999991</c:v>
                </c:pt>
                <c:pt idx="1">
                  <c:v>84</c:v>
                </c:pt>
                <c:pt idx="2">
                  <c:v>76</c:v>
                </c:pt>
                <c:pt idx="3">
                  <c:v>84</c:v>
                </c:pt>
                <c:pt idx="4">
                  <c:v>79.2</c:v>
                </c:pt>
                <c:pt idx="5">
                  <c:v>75.199999999999989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5896704"/>
        <c:axId val="195311808"/>
      </c:radarChart>
      <c:catAx>
        <c:axId val="205896704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195311808"/>
        <c:crosses val="autoZero"/>
        <c:auto val="1"/>
        <c:lblAlgn val="ctr"/>
        <c:lblOffset val="100"/>
        <c:noMultiLvlLbl val="0"/>
      </c:catAx>
      <c:valAx>
        <c:axId val="195311808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0589670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7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81.838641188959755</c:v>
                </c:pt>
                <c:pt idx="1">
                  <c:v>81.791932059447873</c:v>
                </c:pt>
                <c:pt idx="2">
                  <c:v>81.885350318471353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81.866666666666674</c:v>
                </c:pt>
                <c:pt idx="1">
                  <c:v>82.133333333333326</c:v>
                </c:pt>
                <c:pt idx="2">
                  <c:v>81.599999999999994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01819648"/>
        <c:axId val="198167936"/>
      </c:barChart>
      <c:catAx>
        <c:axId val="201819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198167936"/>
        <c:crosses val="autoZero"/>
        <c:auto val="1"/>
        <c:lblAlgn val="ctr"/>
        <c:lblOffset val="100"/>
        <c:tickMarkSkip val="1"/>
        <c:noMultiLvlLbl val="0"/>
      </c:catAx>
      <c:valAx>
        <c:axId val="19816793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01819648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7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dLbl>
              <c:idx val="0"/>
              <c:layout>
                <c:manualLayout>
                  <c:x val="0"/>
                  <c:y val="9.634861508348949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전문직</c:v>
                </c:pt>
                <c:pt idx="1">
                  <c:v>자영업</c:v>
                </c:pt>
                <c:pt idx="2">
                  <c:v>기타</c:v>
                </c:pt>
                <c:pt idx="3">
                  <c:v>시민단체/언론</c:v>
                </c:pt>
                <c:pt idx="4">
                  <c:v>영업/서비스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18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02119168"/>
        <c:axId val="201319552"/>
      </c:barChart>
      <c:catAx>
        <c:axId val="20211916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500"/>
            </a:pPr>
            <a:endParaRPr lang="ko-KR"/>
          </a:p>
        </c:txPr>
        <c:crossAx val="20131955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013195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02119168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7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87.00636942675159</c:v>
                </c:pt>
                <c:pt idx="1">
                  <c:v>80.993630573248396</c:v>
                </c:pt>
                <c:pt idx="2">
                  <c:v>78.496815286624198</c:v>
                </c:pt>
                <c:pt idx="3">
                  <c:v>83.617834394904463</c:v>
                </c:pt>
                <c:pt idx="4">
                  <c:v>81.98726114649682</c:v>
                </c:pt>
                <c:pt idx="5">
                  <c:v>78.649681528662413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78.94736842105263</c:v>
                </c:pt>
                <c:pt idx="1">
                  <c:v>61.05263157894737</c:v>
                </c:pt>
                <c:pt idx="2">
                  <c:v>63.15789473684211</c:v>
                </c:pt>
                <c:pt idx="3">
                  <c:v>76.84210526315789</c:v>
                </c:pt>
                <c:pt idx="4">
                  <c:v>73.68421052631578</c:v>
                </c:pt>
                <c:pt idx="5">
                  <c:v>57.894736842105267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6450176"/>
        <c:axId val="204499776"/>
      </c:radarChart>
      <c:catAx>
        <c:axId val="206450176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04499776"/>
        <c:crosses val="autoZero"/>
        <c:auto val="1"/>
        <c:lblAlgn val="ctr"/>
        <c:lblOffset val="100"/>
        <c:noMultiLvlLbl val="0"/>
      </c:catAx>
      <c:valAx>
        <c:axId val="204499776"/>
        <c:scaling>
          <c:orientation val="minMax"/>
          <c:max val="100"/>
          <c:min val="5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0645017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7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81.838641188959755</c:v>
                </c:pt>
                <c:pt idx="1">
                  <c:v>81.791932059447873</c:v>
                </c:pt>
                <c:pt idx="2">
                  <c:v>81.885350318471353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66.929824561403507</c:v>
                </c:pt>
                <c:pt idx="1">
                  <c:v>68.596491228070164</c:v>
                </c:pt>
                <c:pt idx="2">
                  <c:v>65.263157894736835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05609984"/>
        <c:axId val="206087872"/>
      </c:barChart>
      <c:catAx>
        <c:axId val="205609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06087872"/>
        <c:crosses val="autoZero"/>
        <c:auto val="1"/>
        <c:lblAlgn val="ctr"/>
        <c:lblOffset val="100"/>
        <c:tickMarkSkip val="1"/>
        <c:noMultiLvlLbl val="0"/>
      </c:catAx>
      <c:valAx>
        <c:axId val="20608787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05609984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7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공무원</c:v>
                </c:pt>
                <c:pt idx="1">
                  <c:v>농임어축 </c:v>
                </c:pt>
                <c:pt idx="2">
                  <c:v>전문직</c:v>
                </c:pt>
                <c:pt idx="3">
                  <c:v>자영업</c:v>
                </c:pt>
                <c:pt idx="4">
                  <c:v>사무/관리</c:v>
                </c:pt>
                <c:pt idx="5">
                  <c:v>시민단체/언론</c:v>
                </c:pt>
                <c:pt idx="6">
                  <c:v>기타</c:v>
                </c:pt>
              </c:strCache>
            </c:strRef>
          </c:cat>
          <c:val>
            <c:numRef>
              <c:f>Sheet1!$B$2:$H$2</c:f>
              <c:numCache>
                <c:formatCode>General</c:formatCode>
                <c:ptCount val="7"/>
                <c:pt idx="0">
                  <c:v>7</c:v>
                </c:pt>
                <c:pt idx="1">
                  <c:v>4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06553600"/>
        <c:axId val="206091904"/>
      </c:barChart>
      <c:catAx>
        <c:axId val="20655360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500"/>
            </a:pPr>
            <a:endParaRPr lang="ko-KR"/>
          </a:p>
        </c:txPr>
        <c:crossAx val="20609190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0609190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06553600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7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87.00636942675159</c:v>
                </c:pt>
                <c:pt idx="1">
                  <c:v>80.993630573248396</c:v>
                </c:pt>
                <c:pt idx="2">
                  <c:v>78.496815286624198</c:v>
                </c:pt>
                <c:pt idx="3">
                  <c:v>83.617834394904463</c:v>
                </c:pt>
                <c:pt idx="4">
                  <c:v>81.98726114649682</c:v>
                </c:pt>
                <c:pt idx="5">
                  <c:v>78.649681528662413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75.454545454545453</c:v>
                </c:pt>
                <c:pt idx="1">
                  <c:v>74.545454545454547</c:v>
                </c:pt>
                <c:pt idx="2">
                  <c:v>70</c:v>
                </c:pt>
                <c:pt idx="3">
                  <c:v>74.545454545454547</c:v>
                </c:pt>
                <c:pt idx="4">
                  <c:v>73.636363636363626</c:v>
                </c:pt>
                <c:pt idx="5">
                  <c:v>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6781952"/>
        <c:axId val="204479808"/>
      </c:radarChart>
      <c:catAx>
        <c:axId val="206781952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04479808"/>
        <c:crosses val="autoZero"/>
        <c:auto val="1"/>
        <c:lblAlgn val="ctr"/>
        <c:lblOffset val="100"/>
        <c:noMultiLvlLbl val="0"/>
      </c:catAx>
      <c:valAx>
        <c:axId val="204479808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0678195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7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81.838641188959755</c:v>
                </c:pt>
                <c:pt idx="1">
                  <c:v>81.791932059447873</c:v>
                </c:pt>
                <c:pt idx="2">
                  <c:v>81.885350318471353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71.515151515151501</c:v>
                </c:pt>
                <c:pt idx="1">
                  <c:v>73.030303030303017</c:v>
                </c:pt>
                <c:pt idx="2">
                  <c:v>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07954432"/>
        <c:axId val="204479232"/>
      </c:barChart>
      <c:catAx>
        <c:axId val="207954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04479232"/>
        <c:crosses val="autoZero"/>
        <c:auto val="1"/>
        <c:lblAlgn val="ctr"/>
        <c:lblOffset val="100"/>
        <c:tickMarkSkip val="1"/>
        <c:noMultiLvlLbl val="0"/>
      </c:catAx>
      <c:valAx>
        <c:axId val="20447923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07954432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8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공무원</c:v>
                </c:pt>
                <c:pt idx="1">
                  <c:v>기타</c:v>
                </c:pt>
                <c:pt idx="2">
                  <c:v>자영업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19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77439232"/>
        <c:axId val="177471488"/>
      </c:barChart>
      <c:catAx>
        <c:axId val="17743923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17747148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7747148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77439232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8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87.00636942675159</c:v>
                </c:pt>
                <c:pt idx="1">
                  <c:v>80.993630573248396</c:v>
                </c:pt>
                <c:pt idx="2">
                  <c:v>78.496815286624198</c:v>
                </c:pt>
                <c:pt idx="3">
                  <c:v>83.617834394904463</c:v>
                </c:pt>
                <c:pt idx="4">
                  <c:v>81.98726114649682</c:v>
                </c:pt>
                <c:pt idx="5">
                  <c:v>78.649681528662413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78.400000000000006</c:v>
                </c:pt>
                <c:pt idx="1">
                  <c:v>65.599999999999994</c:v>
                </c:pt>
                <c:pt idx="2">
                  <c:v>66.399999999999991</c:v>
                </c:pt>
                <c:pt idx="3">
                  <c:v>69.599999999999994</c:v>
                </c:pt>
                <c:pt idx="4">
                  <c:v>66.399999999999991</c:v>
                </c:pt>
                <c:pt idx="5">
                  <c:v>64.800000000000011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7598080"/>
        <c:axId val="204472320"/>
      </c:radarChart>
      <c:catAx>
        <c:axId val="207598080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04472320"/>
        <c:crosses val="autoZero"/>
        <c:auto val="1"/>
        <c:lblAlgn val="ctr"/>
        <c:lblOffset val="100"/>
        <c:noMultiLvlLbl val="0"/>
      </c:catAx>
      <c:valAx>
        <c:axId val="204472320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0759808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8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81.838641188959755</c:v>
                </c:pt>
                <c:pt idx="1">
                  <c:v>81.791932059447873</c:v>
                </c:pt>
                <c:pt idx="2">
                  <c:v>81.885350318471353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66.666666666666686</c:v>
                </c:pt>
                <c:pt idx="1">
                  <c:v>68.533333333333346</c:v>
                </c:pt>
                <c:pt idx="2">
                  <c:v>64.800000000000011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07811072"/>
        <c:axId val="177473792"/>
      </c:barChart>
      <c:catAx>
        <c:axId val="207811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177473792"/>
        <c:crosses val="autoZero"/>
        <c:auto val="1"/>
        <c:lblAlgn val="ctr"/>
        <c:lblOffset val="100"/>
        <c:tickMarkSkip val="1"/>
        <c:noMultiLvlLbl val="0"/>
      </c:catAx>
      <c:valAx>
        <c:axId val="17747379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07811072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8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사무/관리</c:v>
                </c:pt>
                <c:pt idx="1">
                  <c:v>전문직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24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07598592"/>
        <c:axId val="204474624"/>
      </c:barChart>
      <c:catAx>
        <c:axId val="20759859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0447462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044746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07598592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8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87.00636942675159</c:v>
                </c:pt>
                <c:pt idx="1">
                  <c:v>80.993630573248396</c:v>
                </c:pt>
                <c:pt idx="2">
                  <c:v>78.496815286624198</c:v>
                </c:pt>
                <c:pt idx="3">
                  <c:v>83.617834394904463</c:v>
                </c:pt>
                <c:pt idx="4">
                  <c:v>81.98726114649682</c:v>
                </c:pt>
                <c:pt idx="5">
                  <c:v>78.649681528662413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90.476190476190482</c:v>
                </c:pt>
                <c:pt idx="1">
                  <c:v>81.904761904761898</c:v>
                </c:pt>
                <c:pt idx="2">
                  <c:v>77.142857142857139</c:v>
                </c:pt>
                <c:pt idx="3">
                  <c:v>81.904761904761898</c:v>
                </c:pt>
                <c:pt idx="4">
                  <c:v>84.761904761904759</c:v>
                </c:pt>
                <c:pt idx="5">
                  <c:v>85.714285714285708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8827392"/>
        <c:axId val="204475200"/>
      </c:radarChart>
      <c:catAx>
        <c:axId val="208827392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04475200"/>
        <c:crosses val="autoZero"/>
        <c:auto val="1"/>
        <c:lblAlgn val="ctr"/>
        <c:lblOffset val="100"/>
        <c:noMultiLvlLbl val="0"/>
      </c:catAx>
      <c:valAx>
        <c:axId val="204475200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0882739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8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81.838641188959755</c:v>
                </c:pt>
                <c:pt idx="1">
                  <c:v>81.791932059447873</c:v>
                </c:pt>
                <c:pt idx="2">
                  <c:v>81.885350318471353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83.730158730158735</c:v>
                </c:pt>
                <c:pt idx="1">
                  <c:v>83.650793650793645</c:v>
                </c:pt>
                <c:pt idx="2">
                  <c:v>83.80952380952381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177550336"/>
        <c:axId val="204477504"/>
      </c:barChart>
      <c:catAx>
        <c:axId val="177550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04477504"/>
        <c:crosses val="autoZero"/>
        <c:auto val="1"/>
        <c:lblAlgn val="ctr"/>
        <c:lblOffset val="100"/>
        <c:tickMarkSkip val="1"/>
        <c:noMultiLvlLbl val="0"/>
      </c:catAx>
      <c:valAx>
        <c:axId val="20447750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177550336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8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Sheet1!$B$1:$G$1</c:f>
              <c:strCache>
                <c:ptCount val="6"/>
                <c:pt idx="0">
                  <c:v>사무/관리</c:v>
                </c:pt>
                <c:pt idx="1">
                  <c:v>전문직</c:v>
                </c:pt>
                <c:pt idx="2">
                  <c:v>자영업</c:v>
                </c:pt>
                <c:pt idx="3">
                  <c:v>기타</c:v>
                </c:pt>
                <c:pt idx="4">
                  <c:v>공무원</c:v>
                </c:pt>
                <c:pt idx="5">
                  <c:v>시민단체/언론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7</c:v>
                </c:pt>
                <c:pt idx="1">
                  <c:v>5</c:v>
                </c:pt>
                <c:pt idx="2">
                  <c:v>4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77549824"/>
        <c:axId val="209290368"/>
      </c:barChart>
      <c:catAx>
        <c:axId val="17754982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500"/>
            </a:pPr>
            <a:endParaRPr lang="ko-KR"/>
          </a:p>
        </c:txPr>
        <c:crossAx val="20929036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0929036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77549824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8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87.00636942675159</c:v>
                </c:pt>
                <c:pt idx="1">
                  <c:v>80.993630573248396</c:v>
                </c:pt>
                <c:pt idx="2">
                  <c:v>78.496815286624198</c:v>
                </c:pt>
                <c:pt idx="3">
                  <c:v>83.617834394904463</c:v>
                </c:pt>
                <c:pt idx="4">
                  <c:v>81.98726114649682</c:v>
                </c:pt>
                <c:pt idx="5">
                  <c:v>78.649681528662413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90.666666666666657</c:v>
                </c:pt>
                <c:pt idx="1">
                  <c:v>85.333333333333329</c:v>
                </c:pt>
                <c:pt idx="2">
                  <c:v>82.666666666666671</c:v>
                </c:pt>
                <c:pt idx="3">
                  <c:v>94.666666666666671</c:v>
                </c:pt>
                <c:pt idx="4">
                  <c:v>85.333333333333329</c:v>
                </c:pt>
                <c:pt idx="5">
                  <c:v>93.333333333333343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7718272"/>
        <c:axId val="209293824"/>
      </c:radarChart>
      <c:catAx>
        <c:axId val="177718272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09293824"/>
        <c:crosses val="autoZero"/>
        <c:auto val="1"/>
        <c:lblAlgn val="ctr"/>
        <c:lblOffset val="100"/>
        <c:noMultiLvlLbl val="0"/>
      </c:catAx>
      <c:valAx>
        <c:axId val="209293824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17771827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8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81.838641188959755</c:v>
                </c:pt>
                <c:pt idx="1">
                  <c:v>81.791932059447873</c:v>
                </c:pt>
                <c:pt idx="2">
                  <c:v>81.885350318471353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87</c:v>
                </c:pt>
                <c:pt idx="1">
                  <c:v>88.666666666666671</c:v>
                </c:pt>
                <c:pt idx="2">
                  <c:v>85.333333333333329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177718784"/>
        <c:axId val="209294400"/>
      </c:barChart>
      <c:catAx>
        <c:axId val="177718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09294400"/>
        <c:crosses val="autoZero"/>
        <c:auto val="1"/>
        <c:lblAlgn val="ctr"/>
        <c:lblOffset val="100"/>
        <c:tickMarkSkip val="1"/>
        <c:noMultiLvlLbl val="0"/>
      </c:catAx>
      <c:valAx>
        <c:axId val="20929440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177718784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8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Sheet1!$B$1:$G$1</c:f>
              <c:strCache>
                <c:ptCount val="6"/>
                <c:pt idx="0">
                  <c:v>전문직</c:v>
                </c:pt>
                <c:pt idx="1">
                  <c:v>공무원</c:v>
                </c:pt>
                <c:pt idx="2">
                  <c:v>기타</c:v>
                </c:pt>
                <c:pt idx="3">
                  <c:v>농임어축 </c:v>
                </c:pt>
                <c:pt idx="4">
                  <c:v>사무/관리</c:v>
                </c:pt>
                <c:pt idx="5">
                  <c:v>영업/서비스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5</c:v>
                </c:pt>
                <c:pt idx="1">
                  <c:v>4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34214912"/>
        <c:axId val="209296128"/>
      </c:barChart>
      <c:catAx>
        <c:axId val="3421491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500"/>
            </a:pPr>
            <a:endParaRPr lang="ko-KR"/>
          </a:p>
        </c:txPr>
        <c:crossAx val="20929612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0929612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4214912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9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87.00636942675159</c:v>
                </c:pt>
                <c:pt idx="1">
                  <c:v>80.993630573248396</c:v>
                </c:pt>
                <c:pt idx="2">
                  <c:v>78.496815286624198</c:v>
                </c:pt>
                <c:pt idx="3">
                  <c:v>83.617834394904463</c:v>
                </c:pt>
                <c:pt idx="4">
                  <c:v>81.98726114649682</c:v>
                </c:pt>
                <c:pt idx="5">
                  <c:v>78.649681528662413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89.230769230769226</c:v>
                </c:pt>
                <c:pt idx="1">
                  <c:v>85.384615384615387</c:v>
                </c:pt>
                <c:pt idx="2">
                  <c:v>79.230769230769226</c:v>
                </c:pt>
                <c:pt idx="3">
                  <c:v>86.92307692307692</c:v>
                </c:pt>
                <c:pt idx="4">
                  <c:v>79.230769230769226</c:v>
                </c:pt>
                <c:pt idx="5">
                  <c:v>75.384615384615387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3613696"/>
        <c:axId val="209289216"/>
      </c:radarChart>
      <c:catAx>
        <c:axId val="203613696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09289216"/>
        <c:crosses val="autoZero"/>
        <c:auto val="1"/>
        <c:lblAlgn val="ctr"/>
        <c:lblOffset val="100"/>
        <c:noMultiLvlLbl val="0"/>
      </c:catAx>
      <c:valAx>
        <c:axId val="209289216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0361369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9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81.838641188959755</c:v>
                </c:pt>
                <c:pt idx="1">
                  <c:v>81.791932059447873</c:v>
                </c:pt>
                <c:pt idx="2">
                  <c:v>81.885350318471353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82.820512820512832</c:v>
                </c:pt>
                <c:pt idx="1">
                  <c:v>82.564102564102569</c:v>
                </c:pt>
                <c:pt idx="2">
                  <c:v>83.07692307692308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114099200"/>
        <c:axId val="208931648"/>
      </c:barChart>
      <c:catAx>
        <c:axId val="114099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08931648"/>
        <c:crosses val="autoZero"/>
        <c:auto val="1"/>
        <c:lblAlgn val="ctr"/>
        <c:lblOffset val="100"/>
        <c:tickMarkSkip val="1"/>
        <c:noMultiLvlLbl val="0"/>
      </c:catAx>
      <c:valAx>
        <c:axId val="20893164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114099200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9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전문직</c:v>
                </c:pt>
                <c:pt idx="1">
                  <c:v>공무원</c:v>
                </c:pt>
                <c:pt idx="2">
                  <c:v>사무/관리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13</c:v>
                </c:pt>
                <c:pt idx="1">
                  <c:v>12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09030144"/>
        <c:axId val="208933376"/>
      </c:barChart>
      <c:catAx>
        <c:axId val="20903014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0893337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0893337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09030144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9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87.00636942675159</c:v>
                </c:pt>
                <c:pt idx="1">
                  <c:v>80.993630573248396</c:v>
                </c:pt>
                <c:pt idx="2">
                  <c:v>78.496815286624198</c:v>
                </c:pt>
                <c:pt idx="3">
                  <c:v>83.617834394904463</c:v>
                </c:pt>
                <c:pt idx="4">
                  <c:v>81.98726114649682</c:v>
                </c:pt>
                <c:pt idx="5">
                  <c:v>78.649681528662413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95.294117647058826</c:v>
                </c:pt>
                <c:pt idx="1">
                  <c:v>93.529411764705884</c:v>
                </c:pt>
                <c:pt idx="2">
                  <c:v>92.941176470588246</c:v>
                </c:pt>
                <c:pt idx="3">
                  <c:v>94.705882352941174</c:v>
                </c:pt>
                <c:pt idx="4">
                  <c:v>93.529411764705884</c:v>
                </c:pt>
                <c:pt idx="5">
                  <c:v>91.764705882352928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0143232"/>
        <c:axId val="208935680"/>
      </c:radarChart>
      <c:catAx>
        <c:axId val="210143232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08935680"/>
        <c:crosses val="autoZero"/>
        <c:auto val="1"/>
        <c:lblAlgn val="ctr"/>
        <c:lblOffset val="100"/>
        <c:noMultiLvlLbl val="0"/>
      </c:catAx>
      <c:valAx>
        <c:axId val="208935680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1014323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9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81.838641188959755</c:v>
                </c:pt>
                <c:pt idx="1">
                  <c:v>81.791932059447873</c:v>
                </c:pt>
                <c:pt idx="2">
                  <c:v>81.885350318471353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0"/>
                  <c:y val="0.1131077861758102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0.1119114950211664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7636929230085654E-2"/>
                  <c:y val="0.1034200558726241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93.578431372549019</c:v>
                </c:pt>
                <c:pt idx="1">
                  <c:v>93.62745098039214</c:v>
                </c:pt>
                <c:pt idx="2">
                  <c:v>93.529411764705884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09828352"/>
        <c:axId val="177521792"/>
      </c:barChart>
      <c:catAx>
        <c:axId val="209828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177521792"/>
        <c:crosses val="autoZero"/>
        <c:auto val="1"/>
        <c:lblAlgn val="ctr"/>
        <c:lblOffset val="100"/>
        <c:tickMarkSkip val="1"/>
        <c:noMultiLvlLbl val="0"/>
      </c:catAx>
      <c:valAx>
        <c:axId val="17752179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09828352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9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전문직</c:v>
                </c:pt>
                <c:pt idx="1">
                  <c:v>공무원</c:v>
                </c:pt>
                <c:pt idx="2">
                  <c:v>영업/서비스</c:v>
                </c:pt>
                <c:pt idx="3">
                  <c:v>자영업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16</c:v>
                </c:pt>
                <c:pt idx="1">
                  <c:v>16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09826816"/>
        <c:axId val="177523520"/>
      </c:barChart>
      <c:catAx>
        <c:axId val="20982681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17752352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7752352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09826816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9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87.00636942675159</c:v>
                </c:pt>
                <c:pt idx="1">
                  <c:v>80.993630573248396</c:v>
                </c:pt>
                <c:pt idx="2">
                  <c:v>78.496815286624198</c:v>
                </c:pt>
                <c:pt idx="3">
                  <c:v>83.617834394904463</c:v>
                </c:pt>
                <c:pt idx="4">
                  <c:v>81.98726114649682</c:v>
                </c:pt>
                <c:pt idx="5">
                  <c:v>78.649681528662413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86.666666666666657</c:v>
                </c:pt>
                <c:pt idx="1">
                  <c:v>79.047619047619051</c:v>
                </c:pt>
                <c:pt idx="2">
                  <c:v>83.80952380952381</c:v>
                </c:pt>
                <c:pt idx="3">
                  <c:v>83.80952380952381</c:v>
                </c:pt>
                <c:pt idx="4">
                  <c:v>82.857142857142861</c:v>
                </c:pt>
                <c:pt idx="5">
                  <c:v>81.904761904761898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0557440"/>
        <c:axId val="177525248"/>
      </c:radarChart>
      <c:catAx>
        <c:axId val="210557440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177525248"/>
        <c:crosses val="autoZero"/>
        <c:auto val="1"/>
        <c:lblAlgn val="ctr"/>
        <c:lblOffset val="100"/>
        <c:noMultiLvlLbl val="0"/>
      </c:catAx>
      <c:valAx>
        <c:axId val="177525248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1055744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9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81.838641188959755</c:v>
                </c:pt>
                <c:pt idx="1">
                  <c:v>81.791932059447873</c:v>
                </c:pt>
                <c:pt idx="2">
                  <c:v>81.885350318471353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81.507936507936506</c:v>
                </c:pt>
                <c:pt idx="1">
                  <c:v>83.015873015873012</c:v>
                </c:pt>
                <c:pt idx="2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10307584"/>
        <c:axId val="177527552"/>
      </c:barChart>
      <c:catAx>
        <c:axId val="21030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177527552"/>
        <c:crosses val="autoZero"/>
        <c:auto val="1"/>
        <c:lblAlgn val="ctr"/>
        <c:lblOffset val="100"/>
        <c:tickMarkSkip val="1"/>
        <c:noMultiLvlLbl val="0"/>
      </c:catAx>
      <c:valAx>
        <c:axId val="17752755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10307584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9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공무원</c:v>
                </c:pt>
                <c:pt idx="1">
                  <c:v>사무/관리</c:v>
                </c:pt>
                <c:pt idx="2">
                  <c:v>전문직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19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10306048"/>
        <c:axId val="210395712"/>
      </c:barChart>
      <c:catAx>
        <c:axId val="21030604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1039571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1039571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10306048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9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90.208333333333343</c:v>
                </c:pt>
                <c:pt idx="1">
                  <c:v>81.770833333333343</c:v>
                </c:pt>
                <c:pt idx="2">
                  <c:v>77.5</c:v>
                </c:pt>
                <c:pt idx="3">
                  <c:v>81.145833333333343</c:v>
                </c:pt>
                <c:pt idx="4">
                  <c:v>80.625</c:v>
                </c:pt>
                <c:pt idx="5">
                  <c:v>78.125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91</c:v>
                </c:pt>
                <c:pt idx="1">
                  <c:v>87</c:v>
                </c:pt>
                <c:pt idx="2">
                  <c:v>82</c:v>
                </c:pt>
                <c:pt idx="3">
                  <c:v>88</c:v>
                </c:pt>
                <c:pt idx="4">
                  <c:v>84</c:v>
                </c:pt>
                <c:pt idx="5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0679296"/>
        <c:axId val="200325312"/>
      </c:radarChart>
      <c:catAx>
        <c:axId val="210679296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00325312"/>
        <c:crosses val="autoZero"/>
        <c:auto val="1"/>
        <c:lblAlgn val="ctr"/>
        <c:lblOffset val="100"/>
        <c:noMultiLvlLbl val="0"/>
      </c:catAx>
      <c:valAx>
        <c:axId val="200325312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1067929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10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82.291666666666657</c:v>
                </c:pt>
                <c:pt idx="1">
                  <c:v>81.5625</c:v>
                </c:pt>
                <c:pt idx="2">
                  <c:v>83.020833333333343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87.166666666666671</c:v>
                </c:pt>
                <c:pt idx="1">
                  <c:v>85.333333333333329</c:v>
                </c:pt>
                <c:pt idx="2">
                  <c:v>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12120064"/>
        <c:axId val="210399168"/>
      </c:barChart>
      <c:catAx>
        <c:axId val="212120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10399168"/>
        <c:crosses val="autoZero"/>
        <c:auto val="1"/>
        <c:lblAlgn val="ctr"/>
        <c:lblOffset val="100"/>
        <c:tickMarkSkip val="1"/>
        <c:noMultiLvlLbl val="0"/>
      </c:catAx>
      <c:valAx>
        <c:axId val="21039916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12120064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0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사무/관리</c:v>
                </c:pt>
                <c:pt idx="1">
                  <c:v>공무원</c:v>
                </c:pt>
                <c:pt idx="2">
                  <c:v>영업/서비스</c:v>
                </c:pt>
                <c:pt idx="3">
                  <c:v>자영업</c:v>
                </c:pt>
                <c:pt idx="4">
                  <c:v>전문직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14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12451840"/>
        <c:axId val="210400896"/>
      </c:barChart>
      <c:catAx>
        <c:axId val="21245184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700"/>
            </a:pPr>
            <a:endParaRPr lang="ko-KR"/>
          </a:p>
        </c:txPr>
        <c:crossAx val="21040089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1040089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12451840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0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90.208333333333343</c:v>
                </c:pt>
                <c:pt idx="1">
                  <c:v>81.770833333333343</c:v>
                </c:pt>
                <c:pt idx="2">
                  <c:v>77.5</c:v>
                </c:pt>
                <c:pt idx="3">
                  <c:v>81.145833333333343</c:v>
                </c:pt>
                <c:pt idx="4">
                  <c:v>80.625</c:v>
                </c:pt>
                <c:pt idx="5">
                  <c:v>78.125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84.285714285714292</c:v>
                </c:pt>
                <c:pt idx="1">
                  <c:v>81.428571428571416</c:v>
                </c:pt>
                <c:pt idx="2">
                  <c:v>70</c:v>
                </c:pt>
                <c:pt idx="3">
                  <c:v>74.285714285714292</c:v>
                </c:pt>
                <c:pt idx="4">
                  <c:v>80</c:v>
                </c:pt>
                <c:pt idx="5">
                  <c:v>75.714285714285708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2484096"/>
        <c:axId val="212328448"/>
      </c:radarChart>
      <c:catAx>
        <c:axId val="212484096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12328448"/>
        <c:crosses val="autoZero"/>
        <c:auto val="1"/>
        <c:lblAlgn val="ctr"/>
        <c:lblOffset val="100"/>
        <c:noMultiLvlLbl val="0"/>
      </c:catAx>
      <c:valAx>
        <c:axId val="212328448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1248409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10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82.291666666666657</c:v>
                </c:pt>
                <c:pt idx="1">
                  <c:v>81.5625</c:v>
                </c:pt>
                <c:pt idx="2">
                  <c:v>83.020833333333343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78.80952380952381</c:v>
                </c:pt>
                <c:pt idx="1">
                  <c:v>77.61904761904762</c:v>
                </c:pt>
                <c:pt idx="2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10556928"/>
        <c:axId val="212329024"/>
      </c:barChart>
      <c:catAx>
        <c:axId val="210556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12329024"/>
        <c:crosses val="autoZero"/>
        <c:auto val="1"/>
        <c:lblAlgn val="ctr"/>
        <c:lblOffset val="100"/>
        <c:tickMarkSkip val="1"/>
        <c:noMultiLvlLbl val="0"/>
      </c:catAx>
      <c:valAx>
        <c:axId val="21232902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10556928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0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사무/관리</c:v>
                </c:pt>
                <c:pt idx="1">
                  <c:v>자영업</c:v>
                </c:pt>
                <c:pt idx="2">
                  <c:v>영업/서비스</c:v>
                </c:pt>
                <c:pt idx="3">
                  <c:v>시민단체/언론</c:v>
                </c:pt>
                <c:pt idx="4">
                  <c:v>기타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6</c:v>
                </c:pt>
                <c:pt idx="1">
                  <c:v>5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10733568"/>
        <c:axId val="200320704"/>
      </c:barChart>
      <c:catAx>
        <c:axId val="21073356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500"/>
            </a:pPr>
            <a:endParaRPr lang="ko-KR"/>
          </a:p>
        </c:txPr>
        <c:crossAx val="20032070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0032070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10733568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0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90.208333333333343</c:v>
                </c:pt>
                <c:pt idx="1">
                  <c:v>81.770833333333343</c:v>
                </c:pt>
                <c:pt idx="2">
                  <c:v>77.5</c:v>
                </c:pt>
                <c:pt idx="3">
                  <c:v>81.145833333333343</c:v>
                </c:pt>
                <c:pt idx="4">
                  <c:v>80.625</c:v>
                </c:pt>
                <c:pt idx="5">
                  <c:v>78.125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81.25</c:v>
                </c:pt>
                <c:pt idx="1">
                  <c:v>62.5</c:v>
                </c:pt>
                <c:pt idx="2">
                  <c:v>66.25</c:v>
                </c:pt>
                <c:pt idx="3">
                  <c:v>68.75</c:v>
                </c:pt>
                <c:pt idx="4">
                  <c:v>65</c:v>
                </c:pt>
                <c:pt idx="5">
                  <c:v>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1193344"/>
        <c:axId val="212331328"/>
      </c:radarChart>
      <c:catAx>
        <c:axId val="211193344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12331328"/>
        <c:crosses val="autoZero"/>
        <c:auto val="1"/>
        <c:lblAlgn val="ctr"/>
        <c:lblOffset val="100"/>
        <c:noMultiLvlLbl val="0"/>
      </c:catAx>
      <c:valAx>
        <c:axId val="212331328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1119334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10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82.291666666666657</c:v>
                </c:pt>
                <c:pt idx="1">
                  <c:v>81.5625</c:v>
                </c:pt>
                <c:pt idx="2">
                  <c:v>83.020833333333343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70.9375</c:v>
                </c:pt>
                <c:pt idx="1">
                  <c:v>68.125</c:v>
                </c:pt>
                <c:pt idx="2">
                  <c:v>73.75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11652096"/>
        <c:axId val="212334208"/>
      </c:barChart>
      <c:catAx>
        <c:axId val="211652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12334208"/>
        <c:crosses val="autoZero"/>
        <c:auto val="1"/>
        <c:lblAlgn val="ctr"/>
        <c:lblOffset val="100"/>
        <c:tickMarkSkip val="1"/>
        <c:noMultiLvlLbl val="0"/>
      </c:catAx>
      <c:valAx>
        <c:axId val="21233420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11652096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0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자영업</c:v>
                </c:pt>
                <c:pt idx="1">
                  <c:v>사무/관리</c:v>
                </c:pt>
                <c:pt idx="2">
                  <c:v>전문직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14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12955648"/>
        <c:axId val="212335936"/>
      </c:barChart>
      <c:catAx>
        <c:axId val="21295564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1233593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1233593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12955648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0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90.208333333333343</c:v>
                </c:pt>
                <c:pt idx="1">
                  <c:v>81.770833333333343</c:v>
                </c:pt>
                <c:pt idx="2">
                  <c:v>77.5</c:v>
                </c:pt>
                <c:pt idx="3">
                  <c:v>81.145833333333343</c:v>
                </c:pt>
                <c:pt idx="4">
                  <c:v>80.625</c:v>
                </c:pt>
                <c:pt idx="5">
                  <c:v>78.125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93</c:v>
                </c:pt>
                <c:pt idx="1">
                  <c:v>84</c:v>
                </c:pt>
                <c:pt idx="2">
                  <c:v>83</c:v>
                </c:pt>
                <c:pt idx="3">
                  <c:v>81</c:v>
                </c:pt>
                <c:pt idx="4">
                  <c:v>85</c:v>
                </c:pt>
                <c:pt idx="5">
                  <c:v>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9308032"/>
        <c:axId val="212788928"/>
      </c:radarChart>
      <c:catAx>
        <c:axId val="219308032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12788928"/>
        <c:crosses val="autoZero"/>
        <c:auto val="1"/>
        <c:lblAlgn val="ctr"/>
        <c:lblOffset val="100"/>
        <c:noMultiLvlLbl val="0"/>
      </c:catAx>
      <c:valAx>
        <c:axId val="212788928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1930803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10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82.291666666666657</c:v>
                </c:pt>
                <c:pt idx="1">
                  <c:v>81.5625</c:v>
                </c:pt>
                <c:pt idx="2">
                  <c:v>83.020833333333343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83.833333333333329</c:v>
                </c:pt>
                <c:pt idx="1">
                  <c:v>84.666666666666671</c:v>
                </c:pt>
                <c:pt idx="2">
                  <c:v>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19311104"/>
        <c:axId val="212791232"/>
      </c:barChart>
      <c:catAx>
        <c:axId val="219311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12791232"/>
        <c:crosses val="autoZero"/>
        <c:auto val="1"/>
        <c:lblAlgn val="ctr"/>
        <c:lblOffset val="100"/>
        <c:tickMarkSkip val="1"/>
        <c:noMultiLvlLbl val="0"/>
      </c:catAx>
      <c:valAx>
        <c:axId val="21279123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19311104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Sheet1!$B$1:$G$1</c:f>
              <c:strCache>
                <c:ptCount val="6"/>
                <c:pt idx="0">
                  <c:v>사무/관리</c:v>
                </c:pt>
                <c:pt idx="1">
                  <c:v>시민단체/언론</c:v>
                </c:pt>
                <c:pt idx="2">
                  <c:v>기타</c:v>
                </c:pt>
                <c:pt idx="3">
                  <c:v>자영업</c:v>
                </c:pt>
                <c:pt idx="4">
                  <c:v>영업/서비스</c:v>
                </c:pt>
                <c:pt idx="5">
                  <c:v>전문직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7</c:v>
                </c:pt>
                <c:pt idx="1">
                  <c:v>6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19310080"/>
        <c:axId val="204506240"/>
      </c:barChart>
      <c:catAx>
        <c:axId val="21931008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500"/>
            </a:pPr>
            <a:endParaRPr lang="ko-KR"/>
          </a:p>
        </c:txPr>
        <c:crossAx val="20450624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0450624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19310080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90.208333333333343</c:v>
                </c:pt>
                <c:pt idx="1">
                  <c:v>81.770833333333343</c:v>
                </c:pt>
                <c:pt idx="2">
                  <c:v>77.5</c:v>
                </c:pt>
                <c:pt idx="3">
                  <c:v>81.145833333333343</c:v>
                </c:pt>
                <c:pt idx="4">
                  <c:v>80.625</c:v>
                </c:pt>
                <c:pt idx="5">
                  <c:v>78.125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96</c:v>
                </c:pt>
                <c:pt idx="1">
                  <c:v>88</c:v>
                </c:pt>
                <c:pt idx="2">
                  <c:v>83</c:v>
                </c:pt>
                <c:pt idx="3">
                  <c:v>89</c:v>
                </c:pt>
                <c:pt idx="4">
                  <c:v>88</c:v>
                </c:pt>
                <c:pt idx="5">
                  <c:v>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9059712"/>
        <c:axId val="217767936"/>
      </c:radarChart>
      <c:catAx>
        <c:axId val="219059712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17767936"/>
        <c:crosses val="autoZero"/>
        <c:auto val="1"/>
        <c:lblAlgn val="ctr"/>
        <c:lblOffset val="100"/>
        <c:noMultiLvlLbl val="0"/>
      </c:catAx>
      <c:valAx>
        <c:axId val="217767936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1905971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1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82.291666666666657</c:v>
                </c:pt>
                <c:pt idx="1">
                  <c:v>81.5625</c:v>
                </c:pt>
                <c:pt idx="2">
                  <c:v>83.020833333333343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88.166666666666657</c:v>
                </c:pt>
                <c:pt idx="1">
                  <c:v>88.333333333333343</c:v>
                </c:pt>
                <c:pt idx="2">
                  <c:v>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20210688"/>
        <c:axId val="219851584"/>
      </c:barChart>
      <c:catAx>
        <c:axId val="220210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19851584"/>
        <c:crosses val="autoZero"/>
        <c:auto val="1"/>
        <c:lblAlgn val="ctr"/>
        <c:lblOffset val="100"/>
        <c:tickMarkSkip val="1"/>
        <c:noMultiLvlLbl val="0"/>
      </c:catAx>
      <c:valAx>
        <c:axId val="21985158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20210688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사무/관리</c:v>
                </c:pt>
                <c:pt idx="1">
                  <c:v>자영업</c:v>
                </c:pt>
                <c:pt idx="2">
                  <c:v>영업/서비스</c:v>
                </c:pt>
                <c:pt idx="3">
                  <c:v>전문직</c:v>
                </c:pt>
                <c:pt idx="4">
                  <c:v>기타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8</c:v>
                </c:pt>
                <c:pt idx="1">
                  <c:v>7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20219904"/>
        <c:axId val="217769088"/>
      </c:barChart>
      <c:catAx>
        <c:axId val="22021990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700"/>
            </a:pPr>
            <a:endParaRPr lang="ko-KR"/>
          </a:p>
        </c:txPr>
        <c:crossAx val="21776908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1776908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20219904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90.208333333333343</c:v>
                </c:pt>
                <c:pt idx="1">
                  <c:v>81.770833333333343</c:v>
                </c:pt>
                <c:pt idx="2">
                  <c:v>77.5</c:v>
                </c:pt>
                <c:pt idx="3">
                  <c:v>81.145833333333343</c:v>
                </c:pt>
                <c:pt idx="4">
                  <c:v>80.625</c:v>
                </c:pt>
                <c:pt idx="5">
                  <c:v>78.125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81.538461538461533</c:v>
                </c:pt>
                <c:pt idx="1">
                  <c:v>72.307692307692307</c:v>
                </c:pt>
                <c:pt idx="2">
                  <c:v>64.615384615384613</c:v>
                </c:pt>
                <c:pt idx="3">
                  <c:v>69.230769230769226</c:v>
                </c:pt>
                <c:pt idx="4">
                  <c:v>67.692307692307693</c:v>
                </c:pt>
                <c:pt idx="5">
                  <c:v>67.692307692307693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9422720"/>
        <c:axId val="219853312"/>
      </c:radarChart>
      <c:catAx>
        <c:axId val="219422720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19853312"/>
        <c:crosses val="autoZero"/>
        <c:auto val="1"/>
        <c:lblAlgn val="ctr"/>
        <c:lblOffset val="100"/>
        <c:noMultiLvlLbl val="0"/>
      </c:catAx>
      <c:valAx>
        <c:axId val="219853312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1942272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1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82.291666666666657</c:v>
                </c:pt>
                <c:pt idx="1">
                  <c:v>81.5625</c:v>
                </c:pt>
                <c:pt idx="2">
                  <c:v>83.020833333333343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75.256410256410248</c:v>
                </c:pt>
                <c:pt idx="1">
                  <c:v>70.512820512820511</c:v>
                </c:pt>
                <c:pt idx="2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19425280"/>
        <c:axId val="219852736"/>
      </c:barChart>
      <c:catAx>
        <c:axId val="219425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19852736"/>
        <c:crosses val="autoZero"/>
        <c:auto val="1"/>
        <c:lblAlgn val="ctr"/>
        <c:lblOffset val="100"/>
        <c:tickMarkSkip val="1"/>
        <c:noMultiLvlLbl val="0"/>
      </c:catAx>
      <c:valAx>
        <c:axId val="21985273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19425280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사무/관리</c:v>
                </c:pt>
                <c:pt idx="1">
                  <c:v>자영업</c:v>
                </c:pt>
                <c:pt idx="2">
                  <c:v>영업/서비스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8</c:v>
                </c:pt>
                <c:pt idx="1">
                  <c:v>3</c:v>
                </c:pt>
                <c:pt idx="2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21270528"/>
        <c:axId val="219855040"/>
      </c:barChart>
      <c:catAx>
        <c:axId val="22127052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1985504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1985504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21270528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90.208333333333343</c:v>
                </c:pt>
                <c:pt idx="1">
                  <c:v>81.770833333333343</c:v>
                </c:pt>
                <c:pt idx="2">
                  <c:v>77.5</c:v>
                </c:pt>
                <c:pt idx="3">
                  <c:v>81.145833333333343</c:v>
                </c:pt>
                <c:pt idx="4">
                  <c:v>80.625</c:v>
                </c:pt>
                <c:pt idx="5">
                  <c:v>78.125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88</c:v>
                </c:pt>
                <c:pt idx="1">
                  <c:v>83</c:v>
                </c:pt>
                <c:pt idx="2">
                  <c:v>80</c:v>
                </c:pt>
                <c:pt idx="3">
                  <c:v>81</c:v>
                </c:pt>
                <c:pt idx="4">
                  <c:v>80</c:v>
                </c:pt>
                <c:pt idx="5">
                  <c:v>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1351424"/>
        <c:axId val="220749824"/>
      </c:radarChart>
      <c:catAx>
        <c:axId val="221351424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20749824"/>
        <c:crosses val="autoZero"/>
        <c:auto val="1"/>
        <c:lblAlgn val="ctr"/>
        <c:lblOffset val="100"/>
        <c:noMultiLvlLbl val="0"/>
      </c:catAx>
      <c:valAx>
        <c:axId val="220749824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2135142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1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82.291666666666657</c:v>
                </c:pt>
                <c:pt idx="1">
                  <c:v>81.5625</c:v>
                </c:pt>
                <c:pt idx="2">
                  <c:v>83.020833333333343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80.25</c:v>
                </c:pt>
                <c:pt idx="1">
                  <c:v>81.5</c:v>
                </c:pt>
                <c:pt idx="2">
                  <c:v>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21433344"/>
        <c:axId val="220752128"/>
      </c:barChart>
      <c:catAx>
        <c:axId val="221433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20752128"/>
        <c:crosses val="autoZero"/>
        <c:auto val="1"/>
        <c:lblAlgn val="ctr"/>
        <c:lblOffset val="100"/>
        <c:tickMarkSkip val="1"/>
        <c:noMultiLvlLbl val="0"/>
      </c:catAx>
      <c:valAx>
        <c:axId val="22075212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21433344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공무원</c:v>
                </c:pt>
                <c:pt idx="1">
                  <c:v>사무/관리</c:v>
                </c:pt>
                <c:pt idx="2">
                  <c:v>자영업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11</c:v>
                </c:pt>
                <c:pt idx="1">
                  <c:v>7</c:v>
                </c:pt>
                <c:pt idx="2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21350912"/>
        <c:axId val="212794112"/>
      </c:barChart>
      <c:catAx>
        <c:axId val="22135091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1279411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1279411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21350912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90.208333333333343</c:v>
                </c:pt>
                <c:pt idx="1">
                  <c:v>81.770833333333343</c:v>
                </c:pt>
                <c:pt idx="2">
                  <c:v>77.5</c:v>
                </c:pt>
                <c:pt idx="3">
                  <c:v>81.145833333333343</c:v>
                </c:pt>
                <c:pt idx="4">
                  <c:v>80.625</c:v>
                </c:pt>
                <c:pt idx="5">
                  <c:v>78.125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91.199999999999989</c:v>
                </c:pt>
                <c:pt idx="1">
                  <c:v>79.2</c:v>
                </c:pt>
                <c:pt idx="2">
                  <c:v>75.199999999999989</c:v>
                </c:pt>
                <c:pt idx="3">
                  <c:v>81.599999999999994</c:v>
                </c:pt>
                <c:pt idx="4">
                  <c:v>80</c:v>
                </c:pt>
                <c:pt idx="5">
                  <c:v>75.199999999999989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0673536"/>
        <c:axId val="220423872"/>
      </c:radarChart>
      <c:catAx>
        <c:axId val="220673536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20423872"/>
        <c:crosses val="autoZero"/>
        <c:auto val="1"/>
        <c:lblAlgn val="ctr"/>
        <c:lblOffset val="100"/>
        <c:noMultiLvlLbl val="0"/>
      </c:catAx>
      <c:valAx>
        <c:axId val="220423872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2067353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1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82.291666666666657</c:v>
                </c:pt>
                <c:pt idx="1">
                  <c:v>81.5625</c:v>
                </c:pt>
                <c:pt idx="2">
                  <c:v>83.020833333333343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79.8</c:v>
                </c:pt>
                <c:pt idx="1">
                  <c:v>80.399999999999991</c:v>
                </c:pt>
                <c:pt idx="2">
                  <c:v>79.2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22868992"/>
        <c:axId val="220422144"/>
      </c:barChart>
      <c:catAx>
        <c:axId val="222868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20422144"/>
        <c:crosses val="autoZero"/>
        <c:auto val="1"/>
        <c:lblAlgn val="ctr"/>
        <c:lblOffset val="100"/>
        <c:tickMarkSkip val="1"/>
        <c:noMultiLvlLbl val="0"/>
      </c:catAx>
      <c:valAx>
        <c:axId val="22042214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22868992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사무/관리</c:v>
                </c:pt>
                <c:pt idx="1">
                  <c:v>전문직</c:v>
                </c:pt>
                <c:pt idx="2">
                  <c:v>공무원</c:v>
                </c:pt>
                <c:pt idx="3">
                  <c:v>영업/서비스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11</c:v>
                </c:pt>
                <c:pt idx="1">
                  <c:v>9</c:v>
                </c:pt>
                <c:pt idx="2">
                  <c:v>3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22886400"/>
        <c:axId val="220429056"/>
      </c:barChart>
      <c:catAx>
        <c:axId val="22288640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2042905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2042905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22886400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90.208333333333343</c:v>
                </c:pt>
                <c:pt idx="1">
                  <c:v>81.770833333333343</c:v>
                </c:pt>
                <c:pt idx="2">
                  <c:v>77.5</c:v>
                </c:pt>
                <c:pt idx="3">
                  <c:v>81.145833333333343</c:v>
                </c:pt>
                <c:pt idx="4">
                  <c:v>80.625</c:v>
                </c:pt>
                <c:pt idx="5">
                  <c:v>78.125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94.782608695652172</c:v>
                </c:pt>
                <c:pt idx="1">
                  <c:v>91.304347826086953</c:v>
                </c:pt>
                <c:pt idx="2">
                  <c:v>84.34782608695653</c:v>
                </c:pt>
                <c:pt idx="3">
                  <c:v>92.173913043478265</c:v>
                </c:pt>
                <c:pt idx="4">
                  <c:v>91.304347826086953</c:v>
                </c:pt>
                <c:pt idx="5">
                  <c:v>91.304347826086953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5325952"/>
        <c:axId val="191636608"/>
      </c:radarChart>
      <c:catAx>
        <c:axId val="235325952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191636608"/>
        <c:crosses val="autoZero"/>
        <c:auto val="1"/>
        <c:lblAlgn val="ctr"/>
        <c:lblOffset val="100"/>
        <c:noMultiLvlLbl val="0"/>
      </c:catAx>
      <c:valAx>
        <c:axId val="191636608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3532595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1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82.291666666666657</c:v>
                </c:pt>
                <c:pt idx="1">
                  <c:v>81.5625</c:v>
                </c:pt>
                <c:pt idx="2">
                  <c:v>83.020833333333343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92.826086956521735</c:v>
                </c:pt>
                <c:pt idx="1">
                  <c:v>90.869565217391312</c:v>
                </c:pt>
                <c:pt idx="2">
                  <c:v>94.782608695652172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30083072"/>
        <c:axId val="191642368"/>
      </c:barChart>
      <c:catAx>
        <c:axId val="230083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191642368"/>
        <c:crosses val="autoZero"/>
        <c:auto val="1"/>
        <c:lblAlgn val="ctr"/>
        <c:lblOffset val="100"/>
        <c:tickMarkSkip val="1"/>
        <c:noMultiLvlLbl val="0"/>
      </c:catAx>
      <c:valAx>
        <c:axId val="19164236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0083072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사무/관리</c:v>
                </c:pt>
                <c:pt idx="1">
                  <c:v>자영업</c:v>
                </c:pt>
                <c:pt idx="2">
                  <c:v>전문직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14</c:v>
                </c:pt>
                <c:pt idx="1">
                  <c:v>8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30095872"/>
        <c:axId val="191635456"/>
      </c:barChart>
      <c:catAx>
        <c:axId val="23009587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19163545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9163545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30095872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90.208333333333343</c:v>
                </c:pt>
                <c:pt idx="1">
                  <c:v>81.770833333333343</c:v>
                </c:pt>
                <c:pt idx="2">
                  <c:v>77.5</c:v>
                </c:pt>
                <c:pt idx="3">
                  <c:v>81.145833333333343</c:v>
                </c:pt>
                <c:pt idx="4">
                  <c:v>80.625</c:v>
                </c:pt>
                <c:pt idx="5">
                  <c:v>78.125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93.333333333333343</c:v>
                </c:pt>
                <c:pt idx="1">
                  <c:v>80.952380952380949</c:v>
                </c:pt>
                <c:pt idx="2">
                  <c:v>77.142857142857139</c:v>
                </c:pt>
                <c:pt idx="3">
                  <c:v>76.19047619047619</c:v>
                </c:pt>
                <c:pt idx="4">
                  <c:v>76.19047619047619</c:v>
                </c:pt>
                <c:pt idx="5">
                  <c:v>73.333333333333329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6584448"/>
        <c:axId val="199203584"/>
      </c:radarChart>
      <c:catAx>
        <c:axId val="236584448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199203584"/>
        <c:crosses val="autoZero"/>
        <c:auto val="1"/>
        <c:lblAlgn val="ctr"/>
        <c:lblOffset val="100"/>
        <c:noMultiLvlLbl val="0"/>
      </c:catAx>
      <c:valAx>
        <c:axId val="199203584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3658444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1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82.291666666666657</c:v>
                </c:pt>
                <c:pt idx="1">
                  <c:v>81.5625</c:v>
                </c:pt>
                <c:pt idx="2">
                  <c:v>83.020833333333343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79.285714285714292</c:v>
                </c:pt>
                <c:pt idx="1">
                  <c:v>79.523809523809533</c:v>
                </c:pt>
                <c:pt idx="2">
                  <c:v>79.047619047619051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39165952"/>
        <c:axId val="199197248"/>
      </c:barChart>
      <c:catAx>
        <c:axId val="239165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199197248"/>
        <c:crosses val="autoZero"/>
        <c:auto val="1"/>
        <c:lblAlgn val="ctr"/>
        <c:lblOffset val="100"/>
        <c:tickMarkSkip val="1"/>
        <c:noMultiLvlLbl val="0"/>
      </c:catAx>
      <c:valAx>
        <c:axId val="19919724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9165952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사무/관리</c:v>
                </c:pt>
                <c:pt idx="1">
                  <c:v>자영업</c:v>
                </c:pt>
                <c:pt idx="2">
                  <c:v>전문직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11</c:v>
                </c:pt>
                <c:pt idx="1">
                  <c:v>6</c:v>
                </c:pt>
                <c:pt idx="2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38754816"/>
        <c:axId val="199198976"/>
      </c:barChart>
      <c:catAx>
        <c:axId val="23875481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19919897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9919897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38754816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87.00636942675159</c:v>
                </c:pt>
                <c:pt idx="1">
                  <c:v>80.993630573248396</c:v>
                </c:pt>
                <c:pt idx="2">
                  <c:v>78.496815286624198</c:v>
                </c:pt>
                <c:pt idx="3">
                  <c:v>83.617834394904463</c:v>
                </c:pt>
                <c:pt idx="4">
                  <c:v>81.98726114649682</c:v>
                </c:pt>
                <c:pt idx="5">
                  <c:v>78.649681528662413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85</c:v>
                </c:pt>
                <c:pt idx="1">
                  <c:v>80</c:v>
                </c:pt>
                <c:pt idx="2">
                  <c:v>74.166666666666671</c:v>
                </c:pt>
                <c:pt idx="3">
                  <c:v>83.333333333333343</c:v>
                </c:pt>
                <c:pt idx="4">
                  <c:v>85.833333333333343</c:v>
                </c:pt>
                <c:pt idx="5">
                  <c:v>74.166666666666671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7549056"/>
        <c:axId val="226373568"/>
      </c:radarChart>
      <c:catAx>
        <c:axId val="237549056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26373568"/>
        <c:crosses val="autoZero"/>
        <c:auto val="1"/>
        <c:lblAlgn val="ctr"/>
        <c:lblOffset val="100"/>
        <c:noMultiLvlLbl val="0"/>
      </c:catAx>
      <c:valAx>
        <c:axId val="226373568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3754905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1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81.838641188959755</c:v>
                </c:pt>
                <c:pt idx="1">
                  <c:v>81.791932059447873</c:v>
                </c:pt>
                <c:pt idx="2">
                  <c:v>81.885350318471353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78.958333333333329</c:v>
                </c:pt>
                <c:pt idx="1">
                  <c:v>80.416666666666657</c:v>
                </c:pt>
                <c:pt idx="2">
                  <c:v>77.5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37614592"/>
        <c:axId val="226372992"/>
      </c:barChart>
      <c:catAx>
        <c:axId val="237614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26372992"/>
        <c:crosses val="autoZero"/>
        <c:auto val="1"/>
        <c:lblAlgn val="ctr"/>
        <c:lblOffset val="100"/>
        <c:tickMarkSkip val="1"/>
        <c:noMultiLvlLbl val="0"/>
      </c:catAx>
      <c:valAx>
        <c:axId val="22637299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7614592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공무원</c:v>
                </c:pt>
                <c:pt idx="1">
                  <c:v>사무관리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21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37623808"/>
        <c:axId val="235267776"/>
      </c:barChart>
      <c:catAx>
        <c:axId val="23762380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3526777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3526777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37623808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87.00636942675159</c:v>
                </c:pt>
                <c:pt idx="1">
                  <c:v>80.993630573248396</c:v>
                </c:pt>
                <c:pt idx="2">
                  <c:v>78.496815286624198</c:v>
                </c:pt>
                <c:pt idx="3">
                  <c:v>83.617834394904463</c:v>
                </c:pt>
                <c:pt idx="4">
                  <c:v>81.98726114649682</c:v>
                </c:pt>
                <c:pt idx="5">
                  <c:v>78.649681528662413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95.833333333333343</c:v>
                </c:pt>
                <c:pt idx="1">
                  <c:v>93.333333333333343</c:v>
                </c:pt>
                <c:pt idx="2">
                  <c:v>92.5</c:v>
                </c:pt>
                <c:pt idx="3">
                  <c:v>95</c:v>
                </c:pt>
                <c:pt idx="4">
                  <c:v>93.333333333333343</c:v>
                </c:pt>
                <c:pt idx="5">
                  <c:v>90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7897216"/>
        <c:axId val="235269504"/>
      </c:radarChart>
      <c:catAx>
        <c:axId val="237897216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35269504"/>
        <c:crosses val="autoZero"/>
        <c:auto val="1"/>
        <c:lblAlgn val="ctr"/>
        <c:lblOffset val="100"/>
        <c:noMultiLvlLbl val="0"/>
      </c:catAx>
      <c:valAx>
        <c:axId val="235269504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3789721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1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81.838641188959755</c:v>
                </c:pt>
                <c:pt idx="1">
                  <c:v>81.791932059447873</c:v>
                </c:pt>
                <c:pt idx="2">
                  <c:v>81.885350318471353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94.166666666666686</c:v>
                </c:pt>
                <c:pt idx="1">
                  <c:v>93.333333333333343</c:v>
                </c:pt>
                <c:pt idx="2">
                  <c:v>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38066176"/>
        <c:axId val="235271808"/>
      </c:barChart>
      <c:catAx>
        <c:axId val="238066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35271808"/>
        <c:crosses val="autoZero"/>
        <c:auto val="1"/>
        <c:lblAlgn val="ctr"/>
        <c:lblOffset val="100"/>
        <c:tickMarkSkip val="1"/>
        <c:noMultiLvlLbl val="0"/>
      </c:catAx>
      <c:valAx>
        <c:axId val="23527180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8066176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공무원</c:v>
                </c:pt>
                <c:pt idx="1">
                  <c:v>전문직</c:v>
                </c:pt>
                <c:pt idx="2">
                  <c:v>사무관리</c:v>
                </c:pt>
                <c:pt idx="3">
                  <c:v>자영업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15</c:v>
                </c:pt>
                <c:pt idx="1">
                  <c:v>5</c:v>
                </c:pt>
                <c:pt idx="2">
                  <c:v>3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37897728"/>
        <c:axId val="235273536"/>
      </c:barChart>
      <c:catAx>
        <c:axId val="23789772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3527353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3527353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37897728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87.00636942675159</c:v>
                </c:pt>
                <c:pt idx="1">
                  <c:v>80.993630573248396</c:v>
                </c:pt>
                <c:pt idx="2">
                  <c:v>78.496815286624198</c:v>
                </c:pt>
                <c:pt idx="3">
                  <c:v>83.617834394904463</c:v>
                </c:pt>
                <c:pt idx="4">
                  <c:v>81.98726114649682</c:v>
                </c:pt>
                <c:pt idx="5">
                  <c:v>78.649681528662413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88</c:v>
                </c:pt>
                <c:pt idx="1">
                  <c:v>83</c:v>
                </c:pt>
                <c:pt idx="2">
                  <c:v>80</c:v>
                </c:pt>
                <c:pt idx="3">
                  <c:v>83</c:v>
                </c:pt>
                <c:pt idx="4">
                  <c:v>83</c:v>
                </c:pt>
                <c:pt idx="5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9106560"/>
        <c:axId val="237184128"/>
      </c:radarChart>
      <c:catAx>
        <c:axId val="239106560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37184128"/>
        <c:crosses val="autoZero"/>
        <c:auto val="1"/>
        <c:lblAlgn val="ctr"/>
        <c:lblOffset val="100"/>
        <c:noMultiLvlLbl val="0"/>
      </c:catAx>
      <c:valAx>
        <c:axId val="237184128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3910656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1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81.838641188959755</c:v>
                </c:pt>
                <c:pt idx="1">
                  <c:v>81.791932059447873</c:v>
                </c:pt>
                <c:pt idx="2">
                  <c:v>81.885350318471353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82.416666666666671</c:v>
                </c:pt>
                <c:pt idx="1">
                  <c:v>82.833333333333329</c:v>
                </c:pt>
                <c:pt idx="2">
                  <c:v>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39107072"/>
        <c:axId val="237186432"/>
      </c:barChart>
      <c:catAx>
        <c:axId val="239107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37186432"/>
        <c:crosses val="autoZero"/>
        <c:auto val="1"/>
        <c:lblAlgn val="ctr"/>
        <c:lblOffset val="100"/>
        <c:tickMarkSkip val="1"/>
        <c:noMultiLvlLbl val="0"/>
      </c:catAx>
      <c:valAx>
        <c:axId val="23718643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9107072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공무원</c:v>
                </c:pt>
                <c:pt idx="1">
                  <c:v>시민단체</c:v>
                </c:pt>
                <c:pt idx="2">
                  <c:v>사무관리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17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39861248"/>
        <c:axId val="237188160"/>
      </c:barChart>
      <c:catAx>
        <c:axId val="23986124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371881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3718816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39861248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87.00636942675159</c:v>
                </c:pt>
                <c:pt idx="1">
                  <c:v>80.993630573248396</c:v>
                </c:pt>
                <c:pt idx="2">
                  <c:v>78.496815286624198</c:v>
                </c:pt>
                <c:pt idx="3">
                  <c:v>83.617834394904463</c:v>
                </c:pt>
                <c:pt idx="4">
                  <c:v>81.98726114649682</c:v>
                </c:pt>
                <c:pt idx="5">
                  <c:v>78.649681528662413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과제평균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85</c:v>
                </c:pt>
                <c:pt idx="1">
                  <c:v>80.833333333333343</c:v>
                </c:pt>
                <c:pt idx="2">
                  <c:v>82.5</c:v>
                </c:pt>
                <c:pt idx="3">
                  <c:v>81.666666666666657</c:v>
                </c:pt>
                <c:pt idx="4">
                  <c:v>80</c:v>
                </c:pt>
                <c:pt idx="5">
                  <c:v>78.333333333333329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0047616"/>
        <c:axId val="237189888"/>
      </c:radarChart>
      <c:catAx>
        <c:axId val="240047616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37189888"/>
        <c:crosses val="autoZero"/>
        <c:auto val="1"/>
        <c:lblAlgn val="ctr"/>
        <c:lblOffset val="100"/>
        <c:noMultiLvlLbl val="0"/>
      </c:catAx>
      <c:valAx>
        <c:axId val="237189888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4004761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1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81.838641188959755</c:v>
                </c:pt>
                <c:pt idx="1">
                  <c:v>81.791932059447873</c:v>
                </c:pt>
                <c:pt idx="2">
                  <c:v>81.885350318471353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81.944444444444443</c:v>
                </c:pt>
                <c:pt idx="1">
                  <c:v>81.388888888888886</c:v>
                </c:pt>
                <c:pt idx="2">
                  <c:v>82.5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39674368"/>
        <c:axId val="239600768"/>
      </c:barChart>
      <c:catAx>
        <c:axId val="239674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39600768"/>
        <c:crosses val="autoZero"/>
        <c:auto val="1"/>
        <c:lblAlgn val="ctr"/>
        <c:lblOffset val="100"/>
        <c:tickMarkSkip val="1"/>
        <c:noMultiLvlLbl val="0"/>
      </c:catAx>
      <c:valAx>
        <c:axId val="23960076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9674368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공무원</c:v>
                </c:pt>
                <c:pt idx="1">
                  <c:v>사무관리</c:v>
                </c:pt>
                <c:pt idx="2">
                  <c:v>자영업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20</c:v>
                </c:pt>
                <c:pt idx="1">
                  <c:v>3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39673856"/>
        <c:axId val="239602496"/>
      </c:barChart>
      <c:catAx>
        <c:axId val="23967385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3960249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3960249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39673856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87.00636942675159</c:v>
                </c:pt>
                <c:pt idx="1">
                  <c:v>80.993630573248396</c:v>
                </c:pt>
                <c:pt idx="2">
                  <c:v>78.496815286624198</c:v>
                </c:pt>
                <c:pt idx="3">
                  <c:v>83.617834394904463</c:v>
                </c:pt>
                <c:pt idx="4">
                  <c:v>81.98726114649682</c:v>
                </c:pt>
                <c:pt idx="5">
                  <c:v>78.649681528662413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93.6</c:v>
                </c:pt>
                <c:pt idx="1">
                  <c:v>84</c:v>
                </c:pt>
                <c:pt idx="2">
                  <c:v>81.599999999999994</c:v>
                </c:pt>
                <c:pt idx="3">
                  <c:v>84.800000000000011</c:v>
                </c:pt>
                <c:pt idx="4">
                  <c:v>85.600000000000009</c:v>
                </c:pt>
                <c:pt idx="5">
                  <c:v>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0117760"/>
        <c:axId val="239604224"/>
      </c:radarChart>
      <c:catAx>
        <c:axId val="240117760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39604224"/>
        <c:crosses val="autoZero"/>
        <c:auto val="1"/>
        <c:lblAlgn val="ctr"/>
        <c:lblOffset val="100"/>
        <c:noMultiLvlLbl val="0"/>
      </c:catAx>
      <c:valAx>
        <c:axId val="239604224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4011776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1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81.838641188959755</c:v>
                </c:pt>
                <c:pt idx="1">
                  <c:v>81.791932059447873</c:v>
                </c:pt>
                <c:pt idx="2">
                  <c:v>81.885350318471353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86.8</c:v>
                </c:pt>
                <c:pt idx="1">
                  <c:v>85.600000000000009</c:v>
                </c:pt>
                <c:pt idx="2">
                  <c:v>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39303168"/>
        <c:axId val="239606528"/>
      </c:barChart>
      <c:catAx>
        <c:axId val="239303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39606528"/>
        <c:crosses val="autoZero"/>
        <c:auto val="1"/>
        <c:lblAlgn val="ctr"/>
        <c:lblOffset val="100"/>
        <c:tickMarkSkip val="1"/>
        <c:noMultiLvlLbl val="0"/>
      </c:catAx>
      <c:valAx>
        <c:axId val="23960652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39303168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Sheet1!$B$1:$G$1</c:f>
              <c:strCache>
                <c:ptCount val="6"/>
                <c:pt idx="0">
                  <c:v>공무원</c:v>
                </c:pt>
                <c:pt idx="1">
                  <c:v>자영업</c:v>
                </c:pt>
                <c:pt idx="2">
                  <c:v>농임어축 </c:v>
                </c:pt>
                <c:pt idx="3">
                  <c:v>기타</c:v>
                </c:pt>
                <c:pt idx="4">
                  <c:v>사무/관리</c:v>
                </c:pt>
                <c:pt idx="5">
                  <c:v>시민단체/언론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9</c:v>
                </c:pt>
                <c:pt idx="1">
                  <c:v>5</c:v>
                </c:pt>
                <c:pt idx="2">
                  <c:v>4</c:v>
                </c:pt>
                <c:pt idx="3">
                  <c:v>4</c:v>
                </c:pt>
                <c:pt idx="4">
                  <c:v>2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39301632"/>
        <c:axId val="239436928"/>
      </c:barChart>
      <c:catAx>
        <c:axId val="23930163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500"/>
            </a:pPr>
            <a:endParaRPr lang="ko-KR"/>
          </a:p>
        </c:txPr>
        <c:crossAx val="23943692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3943692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39301632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87.00636942675159</c:v>
                </c:pt>
                <c:pt idx="1">
                  <c:v>80.993630573248396</c:v>
                </c:pt>
                <c:pt idx="2">
                  <c:v>78.496815286624198</c:v>
                </c:pt>
                <c:pt idx="3">
                  <c:v>83.617834394904463</c:v>
                </c:pt>
                <c:pt idx="4">
                  <c:v>81.98726114649682</c:v>
                </c:pt>
                <c:pt idx="5">
                  <c:v>78.649681528662413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87.61904761904762</c:v>
                </c:pt>
                <c:pt idx="1">
                  <c:v>78.095238095238088</c:v>
                </c:pt>
                <c:pt idx="2">
                  <c:v>83.80952380952381</c:v>
                </c:pt>
                <c:pt idx="3">
                  <c:v>87.61904761904762</c:v>
                </c:pt>
                <c:pt idx="4">
                  <c:v>83.80952380952381</c:v>
                </c:pt>
                <c:pt idx="5">
                  <c:v>85.714285714285708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0212480"/>
        <c:axId val="239438656"/>
      </c:radarChart>
      <c:catAx>
        <c:axId val="240212480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39438656"/>
        <c:crosses val="autoZero"/>
        <c:auto val="1"/>
        <c:lblAlgn val="ctr"/>
        <c:lblOffset val="100"/>
        <c:noMultiLvlLbl val="0"/>
      </c:catAx>
      <c:valAx>
        <c:axId val="239438656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4021248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1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81.838641188959755</c:v>
                </c:pt>
                <c:pt idx="1">
                  <c:v>81.791932059447873</c:v>
                </c:pt>
                <c:pt idx="2">
                  <c:v>81.885350318471353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85.555555555555557</c:v>
                </c:pt>
                <c:pt idx="1">
                  <c:v>84.444444444444443</c:v>
                </c:pt>
                <c:pt idx="2">
                  <c:v>86.666666666666657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40212992"/>
        <c:axId val="239440960"/>
      </c:barChart>
      <c:catAx>
        <c:axId val="240212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39440960"/>
        <c:crosses val="autoZero"/>
        <c:auto val="1"/>
        <c:lblAlgn val="ctr"/>
        <c:lblOffset val="100"/>
        <c:tickMarkSkip val="1"/>
        <c:noMultiLvlLbl val="0"/>
      </c:catAx>
      <c:valAx>
        <c:axId val="23944096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0212992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공무원</c:v>
                </c:pt>
                <c:pt idx="1">
                  <c:v>사무/관리</c:v>
                </c:pt>
                <c:pt idx="2">
                  <c:v>기타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19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40801280"/>
        <c:axId val="239442688"/>
      </c:barChart>
      <c:catAx>
        <c:axId val="24080128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3944268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3944268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40801280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87.00636942675159</c:v>
                </c:pt>
                <c:pt idx="1">
                  <c:v>80.993630573248396</c:v>
                </c:pt>
                <c:pt idx="2">
                  <c:v>78.496815286624198</c:v>
                </c:pt>
                <c:pt idx="3">
                  <c:v>83.617834394904463</c:v>
                </c:pt>
                <c:pt idx="4">
                  <c:v>81.98726114649682</c:v>
                </c:pt>
                <c:pt idx="5">
                  <c:v>78.649681528662413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89</c:v>
                </c:pt>
                <c:pt idx="1">
                  <c:v>86</c:v>
                </c:pt>
                <c:pt idx="2">
                  <c:v>83</c:v>
                </c:pt>
                <c:pt idx="3">
                  <c:v>90</c:v>
                </c:pt>
                <c:pt idx="4">
                  <c:v>89</c:v>
                </c:pt>
                <c:pt idx="5">
                  <c:v>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0892416"/>
        <c:axId val="241001024"/>
      </c:radarChart>
      <c:catAx>
        <c:axId val="240892416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41001024"/>
        <c:crosses val="autoZero"/>
        <c:auto val="1"/>
        <c:lblAlgn val="ctr"/>
        <c:lblOffset val="100"/>
        <c:noMultiLvlLbl val="0"/>
      </c:catAx>
      <c:valAx>
        <c:axId val="241001024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4089241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1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81.838641188959755</c:v>
                </c:pt>
                <c:pt idx="1">
                  <c:v>81.791932059447873</c:v>
                </c:pt>
                <c:pt idx="2">
                  <c:v>81.885350318471353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86.749999999999986</c:v>
                </c:pt>
                <c:pt idx="1">
                  <c:v>86.499999999999986</c:v>
                </c:pt>
                <c:pt idx="2">
                  <c:v>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40892928"/>
        <c:axId val="241003328"/>
      </c:barChart>
      <c:catAx>
        <c:axId val="240892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41003328"/>
        <c:crosses val="autoZero"/>
        <c:auto val="1"/>
        <c:lblAlgn val="ctr"/>
        <c:lblOffset val="100"/>
        <c:tickMarkSkip val="1"/>
        <c:noMultiLvlLbl val="0"/>
      </c:catAx>
      <c:valAx>
        <c:axId val="24100332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0892928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사무/관리</c:v>
                </c:pt>
                <c:pt idx="1">
                  <c:v>공무원</c:v>
                </c:pt>
                <c:pt idx="2">
                  <c:v>시민단체/언론</c:v>
                </c:pt>
                <c:pt idx="3">
                  <c:v>전문직</c:v>
                </c:pt>
                <c:pt idx="4">
                  <c:v>농임어축 </c:v>
                </c:pt>
                <c:pt idx="5">
                  <c:v>영업/서비스</c:v>
                </c:pt>
                <c:pt idx="6">
                  <c:v>자영업</c:v>
                </c:pt>
              </c:strCache>
            </c:strRef>
          </c:cat>
          <c:val>
            <c:numRef>
              <c:f>Sheet1!$B$2:$H$2</c:f>
              <c:numCache>
                <c:formatCode>General</c:formatCode>
                <c:ptCount val="7"/>
                <c:pt idx="0">
                  <c:v>6</c:v>
                </c:pt>
                <c:pt idx="1">
                  <c:v>5</c:v>
                </c:pt>
                <c:pt idx="2">
                  <c:v>3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41149440"/>
        <c:axId val="241005056"/>
      </c:barChart>
      <c:catAx>
        <c:axId val="24114944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500"/>
            </a:pPr>
            <a:endParaRPr lang="ko-KR"/>
          </a:p>
        </c:txPr>
        <c:crossAx val="24100505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4100505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41149440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87.00636942675159</c:v>
                </c:pt>
                <c:pt idx="1">
                  <c:v>80.993630573248396</c:v>
                </c:pt>
                <c:pt idx="2">
                  <c:v>78.496815286624198</c:v>
                </c:pt>
                <c:pt idx="3">
                  <c:v>83.617834394904463</c:v>
                </c:pt>
                <c:pt idx="4">
                  <c:v>81.98726114649682</c:v>
                </c:pt>
                <c:pt idx="5">
                  <c:v>78.649681528662413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90</c:v>
                </c:pt>
                <c:pt idx="1">
                  <c:v>88.333333333333343</c:v>
                </c:pt>
                <c:pt idx="2">
                  <c:v>85</c:v>
                </c:pt>
                <c:pt idx="3">
                  <c:v>93.333333333333343</c:v>
                </c:pt>
                <c:pt idx="4">
                  <c:v>87.5</c:v>
                </c:pt>
                <c:pt idx="5">
                  <c:v>85.833333333333343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1307648"/>
        <c:axId val="241007360"/>
      </c:radarChart>
      <c:catAx>
        <c:axId val="241307648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41007360"/>
        <c:crosses val="autoZero"/>
        <c:auto val="1"/>
        <c:lblAlgn val="ctr"/>
        <c:lblOffset val="100"/>
        <c:noMultiLvlLbl val="0"/>
      </c:catAx>
      <c:valAx>
        <c:axId val="241007360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4130764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15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81.838641188959755</c:v>
                </c:pt>
                <c:pt idx="1">
                  <c:v>81.791932059447873</c:v>
                </c:pt>
                <c:pt idx="2">
                  <c:v>81.885350318471353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88.333333333333343</c:v>
                </c:pt>
                <c:pt idx="1">
                  <c:v>88.333333333333343</c:v>
                </c:pt>
                <c:pt idx="2">
                  <c:v>88.333333333333343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41844736"/>
        <c:axId val="241550464"/>
      </c:barChart>
      <c:catAx>
        <c:axId val="241844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41550464"/>
        <c:crosses val="autoZero"/>
        <c:auto val="1"/>
        <c:lblAlgn val="ctr"/>
        <c:lblOffset val="100"/>
        <c:tickMarkSkip val="1"/>
        <c:noMultiLvlLbl val="0"/>
      </c:catAx>
      <c:valAx>
        <c:axId val="24155046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1844736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5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dLbl>
              <c:idx val="0"/>
              <c:layout>
                <c:manualLayout>
                  <c:x val="0"/>
                  <c:y val="7.707889206679159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공무원</c:v>
                </c:pt>
                <c:pt idx="1">
                  <c:v>전문직</c:v>
                </c:pt>
                <c:pt idx="2">
                  <c:v>사무/관리</c:v>
                </c:pt>
                <c:pt idx="3">
                  <c:v>영업/서비스</c:v>
                </c:pt>
                <c:pt idx="4">
                  <c:v>기타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18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41311232"/>
        <c:axId val="241552192"/>
      </c:barChart>
      <c:catAx>
        <c:axId val="24131123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600"/>
            </a:pPr>
            <a:endParaRPr lang="ko-KR"/>
          </a:p>
        </c:txPr>
        <c:crossAx val="2415521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4155219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41311232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5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87.00636942675159</c:v>
                </c:pt>
                <c:pt idx="1">
                  <c:v>80.993630573248396</c:v>
                </c:pt>
                <c:pt idx="2">
                  <c:v>78.496815286624198</c:v>
                </c:pt>
                <c:pt idx="3">
                  <c:v>83.617834394904463</c:v>
                </c:pt>
                <c:pt idx="4">
                  <c:v>81.98726114649682</c:v>
                </c:pt>
                <c:pt idx="5">
                  <c:v>78.649681528662413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91.724137931034477</c:v>
                </c:pt>
                <c:pt idx="1">
                  <c:v>86.896551724137936</c:v>
                </c:pt>
                <c:pt idx="2">
                  <c:v>88.275862068965523</c:v>
                </c:pt>
                <c:pt idx="3">
                  <c:v>92.41379310344827</c:v>
                </c:pt>
                <c:pt idx="4">
                  <c:v>93.103448275862064</c:v>
                </c:pt>
                <c:pt idx="5">
                  <c:v>84.137931034482762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0488960"/>
        <c:axId val="241555072"/>
      </c:radarChart>
      <c:catAx>
        <c:axId val="240488960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41555072"/>
        <c:crosses val="autoZero"/>
        <c:auto val="1"/>
        <c:lblAlgn val="ctr"/>
        <c:lblOffset val="100"/>
        <c:noMultiLvlLbl val="0"/>
      </c:catAx>
      <c:valAx>
        <c:axId val="241555072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4048896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15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81.838641188959755</c:v>
                </c:pt>
                <c:pt idx="1">
                  <c:v>81.791932059447873</c:v>
                </c:pt>
                <c:pt idx="2">
                  <c:v>81.885350318471353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88.850574712643677</c:v>
                </c:pt>
                <c:pt idx="1">
                  <c:v>89.425287356321832</c:v>
                </c:pt>
                <c:pt idx="2">
                  <c:v>88.275862068965523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40574976"/>
        <c:axId val="241556800"/>
      </c:barChart>
      <c:catAx>
        <c:axId val="240574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41556800"/>
        <c:crosses val="autoZero"/>
        <c:auto val="1"/>
        <c:lblAlgn val="ctr"/>
        <c:lblOffset val="100"/>
        <c:tickMarkSkip val="1"/>
        <c:noMultiLvlLbl val="0"/>
      </c:catAx>
      <c:valAx>
        <c:axId val="24155680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0574976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5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dLbl>
              <c:idx val="0"/>
              <c:layout>
                <c:manualLayout>
                  <c:x val="0"/>
                  <c:y val="7.707889206679159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공무원</c:v>
                </c:pt>
                <c:pt idx="1">
                  <c:v>사무/관리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23</c:v>
                </c:pt>
                <c:pt idx="1">
                  <c:v>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40489472"/>
        <c:axId val="241616000"/>
      </c:barChart>
      <c:catAx>
        <c:axId val="24048947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4161600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4161600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40489472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5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87.00636942675159</c:v>
                </c:pt>
                <c:pt idx="1">
                  <c:v>80.993630573248396</c:v>
                </c:pt>
                <c:pt idx="2">
                  <c:v>78.496815286624198</c:v>
                </c:pt>
                <c:pt idx="3">
                  <c:v>83.617834394904463</c:v>
                </c:pt>
                <c:pt idx="4">
                  <c:v>81.98726114649682</c:v>
                </c:pt>
                <c:pt idx="5">
                  <c:v>78.649681528662413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82.58064516129032</c:v>
                </c:pt>
                <c:pt idx="1">
                  <c:v>77.41935483870968</c:v>
                </c:pt>
                <c:pt idx="2">
                  <c:v>74.838709677419345</c:v>
                </c:pt>
                <c:pt idx="3">
                  <c:v>81.935483870967744</c:v>
                </c:pt>
                <c:pt idx="4">
                  <c:v>81.290322580645153</c:v>
                </c:pt>
                <c:pt idx="5">
                  <c:v>77.41935483870968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1975808"/>
        <c:axId val="241617728"/>
      </c:radarChart>
      <c:catAx>
        <c:axId val="241975808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41617728"/>
        <c:crosses val="autoZero"/>
        <c:auto val="1"/>
        <c:lblAlgn val="ctr"/>
        <c:lblOffset val="100"/>
        <c:noMultiLvlLbl val="0"/>
      </c:catAx>
      <c:valAx>
        <c:axId val="241617728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4197580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15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81.838641188959755</c:v>
                </c:pt>
                <c:pt idx="1">
                  <c:v>81.791932059447873</c:v>
                </c:pt>
                <c:pt idx="2">
                  <c:v>81.885350318471353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80.591397849462368</c:v>
                </c:pt>
                <c:pt idx="1">
                  <c:v>79.247311827956992</c:v>
                </c:pt>
                <c:pt idx="2">
                  <c:v>81.935483870967744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41976320"/>
        <c:axId val="241620032"/>
      </c:barChart>
      <c:catAx>
        <c:axId val="241976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41620032"/>
        <c:crosses val="autoZero"/>
        <c:auto val="1"/>
        <c:lblAlgn val="ctr"/>
        <c:lblOffset val="100"/>
        <c:tickMarkSkip val="1"/>
        <c:noMultiLvlLbl val="0"/>
      </c:catAx>
      <c:valAx>
        <c:axId val="24162003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1976320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5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dLbl>
              <c:idx val="0"/>
              <c:layout>
                <c:manualLayout>
                  <c:x val="0"/>
                  <c:y val="7.707889206679159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공무원</c:v>
                </c:pt>
                <c:pt idx="1">
                  <c:v>기타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29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42320896"/>
        <c:axId val="241621760"/>
      </c:barChart>
      <c:catAx>
        <c:axId val="24232089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416217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4162176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42320896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5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87.00636942675159</c:v>
                </c:pt>
                <c:pt idx="1">
                  <c:v>80.993630573248396</c:v>
                </c:pt>
                <c:pt idx="2">
                  <c:v>78.496815286624198</c:v>
                </c:pt>
                <c:pt idx="3">
                  <c:v>83.617834394904463</c:v>
                </c:pt>
                <c:pt idx="4">
                  <c:v>81.98726114649682</c:v>
                </c:pt>
                <c:pt idx="5">
                  <c:v>78.649681528662413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과제평균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82</c:v>
                </c:pt>
                <c:pt idx="1">
                  <c:v>73</c:v>
                </c:pt>
                <c:pt idx="2">
                  <c:v>66</c:v>
                </c:pt>
                <c:pt idx="3">
                  <c:v>74</c:v>
                </c:pt>
                <c:pt idx="4">
                  <c:v>70</c:v>
                </c:pt>
                <c:pt idx="5">
                  <c:v>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2046976"/>
        <c:axId val="242951296"/>
      </c:radarChart>
      <c:catAx>
        <c:axId val="242046976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42951296"/>
        <c:crosses val="autoZero"/>
        <c:auto val="1"/>
        <c:lblAlgn val="ctr"/>
        <c:lblOffset val="100"/>
        <c:noMultiLvlLbl val="0"/>
      </c:catAx>
      <c:valAx>
        <c:axId val="242951296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4204697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16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81.838641188959755</c:v>
                </c:pt>
                <c:pt idx="1">
                  <c:v>81.791932059447873</c:v>
                </c:pt>
                <c:pt idx="2">
                  <c:v>81.885350318471353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70.25</c:v>
                </c:pt>
                <c:pt idx="1">
                  <c:v>71.5</c:v>
                </c:pt>
                <c:pt idx="2">
                  <c:v>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42137600"/>
        <c:axId val="242953024"/>
      </c:barChart>
      <c:catAx>
        <c:axId val="242137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42953024"/>
        <c:crosses val="autoZero"/>
        <c:auto val="1"/>
        <c:lblAlgn val="ctr"/>
        <c:lblOffset val="100"/>
        <c:tickMarkSkip val="1"/>
        <c:noMultiLvlLbl val="0"/>
      </c:catAx>
      <c:valAx>
        <c:axId val="24295302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2137600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6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dLbl>
              <c:idx val="0"/>
              <c:layout>
                <c:manualLayout>
                  <c:x val="0"/>
                  <c:y val="7.707889206679159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사무/관리</c:v>
                </c:pt>
                <c:pt idx="1">
                  <c:v>시민단체/언론</c:v>
                </c:pt>
                <c:pt idx="2">
                  <c:v>자영업</c:v>
                </c:pt>
                <c:pt idx="3">
                  <c:v>전문직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15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42047488"/>
        <c:axId val="242954752"/>
      </c:barChart>
      <c:catAx>
        <c:axId val="24204748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600"/>
            </a:pPr>
            <a:endParaRPr lang="ko-KR"/>
          </a:p>
        </c:txPr>
        <c:crossAx val="24295475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429547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42047488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6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87.00636942675159</c:v>
                </c:pt>
                <c:pt idx="1">
                  <c:v>80.993630573248396</c:v>
                </c:pt>
                <c:pt idx="2">
                  <c:v>78.496815286624198</c:v>
                </c:pt>
                <c:pt idx="3">
                  <c:v>83.617834394904463</c:v>
                </c:pt>
                <c:pt idx="4">
                  <c:v>81.98726114649682</c:v>
                </c:pt>
                <c:pt idx="5">
                  <c:v>78.649681528662413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89.565217391304358</c:v>
                </c:pt>
                <c:pt idx="1">
                  <c:v>84.34782608695653</c:v>
                </c:pt>
                <c:pt idx="2">
                  <c:v>80</c:v>
                </c:pt>
                <c:pt idx="3">
                  <c:v>86.086956521739125</c:v>
                </c:pt>
                <c:pt idx="4">
                  <c:v>85.217391304347828</c:v>
                </c:pt>
                <c:pt idx="5">
                  <c:v>81.739130434782624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3375616"/>
        <c:axId val="242956480"/>
      </c:radarChart>
      <c:catAx>
        <c:axId val="243375616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42956480"/>
        <c:crosses val="autoZero"/>
        <c:auto val="1"/>
        <c:lblAlgn val="ctr"/>
        <c:lblOffset val="100"/>
        <c:noMultiLvlLbl val="0"/>
      </c:catAx>
      <c:valAx>
        <c:axId val="242956480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4337561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16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81.838641188959755</c:v>
                </c:pt>
                <c:pt idx="1">
                  <c:v>81.791932059447873</c:v>
                </c:pt>
                <c:pt idx="2">
                  <c:v>81.885350318471353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83.115942028985501</c:v>
                </c:pt>
                <c:pt idx="1">
                  <c:v>84.49275362318842</c:v>
                </c:pt>
                <c:pt idx="2">
                  <c:v>81.739130434782624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43475968"/>
        <c:axId val="243410048"/>
      </c:barChart>
      <c:catAx>
        <c:axId val="243475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43410048"/>
        <c:crosses val="autoZero"/>
        <c:auto val="1"/>
        <c:lblAlgn val="ctr"/>
        <c:lblOffset val="100"/>
        <c:tickMarkSkip val="1"/>
        <c:noMultiLvlLbl val="0"/>
      </c:catAx>
      <c:valAx>
        <c:axId val="24341004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3475968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6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dLbl>
              <c:idx val="0"/>
              <c:layout>
                <c:manualLayout>
                  <c:x val="0"/>
                  <c:y val="7.707889206679159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공무원</c:v>
                </c:pt>
                <c:pt idx="1">
                  <c:v>자영업</c:v>
                </c:pt>
                <c:pt idx="2">
                  <c:v>기타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20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43663360"/>
        <c:axId val="243411776"/>
      </c:barChart>
      <c:catAx>
        <c:axId val="24366336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4341177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4341177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43663360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6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87.00636942675159</c:v>
                </c:pt>
                <c:pt idx="1">
                  <c:v>80.993630573248396</c:v>
                </c:pt>
                <c:pt idx="2">
                  <c:v>78.496815286624198</c:v>
                </c:pt>
                <c:pt idx="3">
                  <c:v>83.617834394904463</c:v>
                </c:pt>
                <c:pt idx="4">
                  <c:v>81.98726114649682</c:v>
                </c:pt>
                <c:pt idx="5">
                  <c:v>78.649681528662413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85</c:v>
                </c:pt>
                <c:pt idx="1">
                  <c:v>85</c:v>
                </c:pt>
                <c:pt idx="2">
                  <c:v>77.5</c:v>
                </c:pt>
                <c:pt idx="3">
                  <c:v>85</c:v>
                </c:pt>
                <c:pt idx="4">
                  <c:v>83.75</c:v>
                </c:pt>
                <c:pt idx="5">
                  <c:v>76.25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3666432"/>
        <c:axId val="243413504"/>
      </c:radarChart>
      <c:catAx>
        <c:axId val="243666432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43413504"/>
        <c:crosses val="autoZero"/>
        <c:auto val="1"/>
        <c:lblAlgn val="ctr"/>
        <c:lblOffset val="100"/>
        <c:noMultiLvlLbl val="0"/>
      </c:catAx>
      <c:valAx>
        <c:axId val="243413504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4366643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16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81.838641188959755</c:v>
                </c:pt>
                <c:pt idx="1">
                  <c:v>81.791932059447873</c:v>
                </c:pt>
                <c:pt idx="2">
                  <c:v>81.885350318471353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82.916666666666686</c:v>
                </c:pt>
                <c:pt idx="1">
                  <c:v>82.083333333333343</c:v>
                </c:pt>
                <c:pt idx="2">
                  <c:v>83.75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43834368"/>
        <c:axId val="243415808"/>
      </c:barChart>
      <c:catAx>
        <c:axId val="243834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43415808"/>
        <c:crosses val="autoZero"/>
        <c:auto val="1"/>
        <c:lblAlgn val="ctr"/>
        <c:lblOffset val="100"/>
        <c:tickMarkSkip val="1"/>
        <c:noMultiLvlLbl val="0"/>
      </c:catAx>
      <c:valAx>
        <c:axId val="24341580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3834368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6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dLbl>
              <c:idx val="0"/>
              <c:layout>
                <c:manualLayout>
                  <c:x val="0"/>
                  <c:y val="7.707889206679159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공무원</c:v>
                </c:pt>
                <c:pt idx="1">
                  <c:v>사무/관리</c:v>
                </c:pt>
                <c:pt idx="2">
                  <c:v>전문직</c:v>
                </c:pt>
                <c:pt idx="3">
                  <c:v>농임어축 </c:v>
                </c:pt>
                <c:pt idx="4">
                  <c:v>기타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9</c:v>
                </c:pt>
                <c:pt idx="1">
                  <c:v>4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43028480"/>
        <c:axId val="243966528"/>
      </c:barChart>
      <c:catAx>
        <c:axId val="24302848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4396652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4396652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43028480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6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90.162601626016254</c:v>
                </c:pt>
                <c:pt idx="1">
                  <c:v>82.764227642276438</c:v>
                </c:pt>
                <c:pt idx="2">
                  <c:v>80.650406504065032</c:v>
                </c:pt>
                <c:pt idx="3">
                  <c:v>83.008130081300806</c:v>
                </c:pt>
                <c:pt idx="4">
                  <c:v>84.878048780487802</c:v>
                </c:pt>
                <c:pt idx="5">
                  <c:v>79.674796747967477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94.545454545454547</c:v>
                </c:pt>
                <c:pt idx="1">
                  <c:v>85.454545454545453</c:v>
                </c:pt>
                <c:pt idx="2">
                  <c:v>83.636363636363626</c:v>
                </c:pt>
                <c:pt idx="3">
                  <c:v>88.181818181818187</c:v>
                </c:pt>
                <c:pt idx="4">
                  <c:v>84.545454545454547</c:v>
                </c:pt>
                <c:pt idx="5">
                  <c:v>83.636363636363626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3241472"/>
        <c:axId val="243968832"/>
      </c:radarChart>
      <c:catAx>
        <c:axId val="243241472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43968832"/>
        <c:crosses val="autoZero"/>
        <c:auto val="1"/>
        <c:lblAlgn val="ctr"/>
        <c:lblOffset val="100"/>
        <c:noMultiLvlLbl val="0"/>
      </c:catAx>
      <c:valAx>
        <c:axId val="243968832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4324147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16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84.200542005420047</c:v>
                </c:pt>
                <c:pt idx="1">
                  <c:v>83.52303523035232</c:v>
                </c:pt>
                <c:pt idx="2">
                  <c:v>84.878048780487802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87.424242424242422</c:v>
                </c:pt>
                <c:pt idx="1">
                  <c:v>86.666666666666657</c:v>
                </c:pt>
                <c:pt idx="2">
                  <c:v>88.181818181818187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44380160"/>
        <c:axId val="243971136"/>
      </c:barChart>
      <c:catAx>
        <c:axId val="244380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43971136"/>
        <c:crosses val="autoZero"/>
        <c:auto val="1"/>
        <c:lblAlgn val="ctr"/>
        <c:lblOffset val="100"/>
        <c:tickMarkSkip val="1"/>
        <c:noMultiLvlLbl val="0"/>
      </c:catAx>
      <c:valAx>
        <c:axId val="24397113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4380160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7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dLbl>
              <c:idx val="0"/>
              <c:layout>
                <c:manualLayout>
                  <c:x val="0"/>
                  <c:y val="7.707889206679159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Sheet1!$B$1:$G$1</c:f>
              <c:strCache>
                <c:ptCount val="6"/>
                <c:pt idx="0">
                  <c:v>전문직</c:v>
                </c:pt>
                <c:pt idx="1">
                  <c:v>사무/관리</c:v>
                </c:pt>
                <c:pt idx="2">
                  <c:v>시민단체/언론</c:v>
                </c:pt>
                <c:pt idx="3">
                  <c:v>영업/서비스</c:v>
                </c:pt>
                <c:pt idx="4">
                  <c:v>공무원</c:v>
                </c:pt>
                <c:pt idx="5">
                  <c:v>기타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10</c:v>
                </c:pt>
                <c:pt idx="1">
                  <c:v>7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43244544"/>
        <c:axId val="243972864"/>
      </c:barChart>
      <c:catAx>
        <c:axId val="24324454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400"/>
            </a:pPr>
            <a:endParaRPr lang="ko-KR"/>
          </a:p>
        </c:txPr>
        <c:crossAx val="24397286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4397286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43244544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7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90.162601626016254</c:v>
                </c:pt>
                <c:pt idx="1">
                  <c:v>82.764227642276438</c:v>
                </c:pt>
                <c:pt idx="2">
                  <c:v>80.650406504065032</c:v>
                </c:pt>
                <c:pt idx="3">
                  <c:v>83.008130081300806</c:v>
                </c:pt>
                <c:pt idx="4">
                  <c:v>84.878048780487802</c:v>
                </c:pt>
                <c:pt idx="5">
                  <c:v>79.674796747967477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96.84210526315789</c:v>
                </c:pt>
                <c:pt idx="1">
                  <c:v>93.68421052631578</c:v>
                </c:pt>
                <c:pt idx="2">
                  <c:v>88.421052631578959</c:v>
                </c:pt>
                <c:pt idx="3">
                  <c:v>89.473684210526315</c:v>
                </c:pt>
                <c:pt idx="4">
                  <c:v>92.631578947368425</c:v>
                </c:pt>
                <c:pt idx="5">
                  <c:v>90.526315789473685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4183552"/>
        <c:axId val="244466816"/>
      </c:radarChart>
      <c:catAx>
        <c:axId val="244183552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44466816"/>
        <c:crosses val="autoZero"/>
        <c:auto val="1"/>
        <c:lblAlgn val="ctr"/>
        <c:lblOffset val="100"/>
        <c:noMultiLvlLbl val="0"/>
      </c:catAx>
      <c:valAx>
        <c:axId val="244466816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4418355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17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84.200542005420047</c:v>
                </c:pt>
                <c:pt idx="1">
                  <c:v>83.52303523035232</c:v>
                </c:pt>
                <c:pt idx="2">
                  <c:v>84.878048780487802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91.228070175438603</c:v>
                </c:pt>
                <c:pt idx="1">
                  <c:v>91.929824561403507</c:v>
                </c:pt>
                <c:pt idx="2">
                  <c:v>90.526315789473685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44184576"/>
        <c:axId val="244469120"/>
      </c:barChart>
      <c:catAx>
        <c:axId val="244184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44469120"/>
        <c:crosses val="autoZero"/>
        <c:auto val="1"/>
        <c:lblAlgn val="ctr"/>
        <c:lblOffset val="100"/>
        <c:tickMarkSkip val="1"/>
        <c:noMultiLvlLbl val="0"/>
      </c:catAx>
      <c:valAx>
        <c:axId val="24446912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4184576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7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전문직</c:v>
                </c:pt>
                <c:pt idx="1">
                  <c:v>공무원</c:v>
                </c:pt>
                <c:pt idx="2">
                  <c:v>사무/관리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7</c:v>
                </c:pt>
                <c:pt idx="1">
                  <c:v>7</c:v>
                </c:pt>
                <c:pt idx="2">
                  <c:v>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44790272"/>
        <c:axId val="244470848"/>
      </c:barChart>
      <c:catAx>
        <c:axId val="24479027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4447084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4447084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44790272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7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90.162601626016254</c:v>
                </c:pt>
                <c:pt idx="1">
                  <c:v>82.764227642276438</c:v>
                </c:pt>
                <c:pt idx="2">
                  <c:v>80.650406504065032</c:v>
                </c:pt>
                <c:pt idx="3">
                  <c:v>83.008130081300806</c:v>
                </c:pt>
                <c:pt idx="4">
                  <c:v>84.878048780487802</c:v>
                </c:pt>
                <c:pt idx="5">
                  <c:v>79.674796747967477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85</c:v>
                </c:pt>
                <c:pt idx="1">
                  <c:v>84</c:v>
                </c:pt>
                <c:pt idx="2">
                  <c:v>82</c:v>
                </c:pt>
                <c:pt idx="3">
                  <c:v>87</c:v>
                </c:pt>
                <c:pt idx="4">
                  <c:v>86</c:v>
                </c:pt>
                <c:pt idx="5">
                  <c:v>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4728832"/>
        <c:axId val="244473152"/>
      </c:radarChart>
      <c:catAx>
        <c:axId val="244728832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44473152"/>
        <c:crosses val="autoZero"/>
        <c:auto val="1"/>
        <c:lblAlgn val="ctr"/>
        <c:lblOffset val="100"/>
        <c:noMultiLvlLbl val="0"/>
      </c:catAx>
      <c:valAx>
        <c:axId val="244473152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4472883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17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84.200542005420047</c:v>
                </c:pt>
                <c:pt idx="1">
                  <c:v>83.52303523035232</c:v>
                </c:pt>
                <c:pt idx="2">
                  <c:v>84.878048780487802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84.416666666666657</c:v>
                </c:pt>
                <c:pt idx="1">
                  <c:v>83.833333333333329</c:v>
                </c:pt>
                <c:pt idx="2">
                  <c:v>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28418048"/>
        <c:axId val="244565696"/>
      </c:barChart>
      <c:catAx>
        <c:axId val="228418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44565696"/>
        <c:crosses val="autoZero"/>
        <c:auto val="1"/>
        <c:lblAlgn val="ctr"/>
        <c:lblOffset val="100"/>
        <c:tickMarkSkip val="1"/>
        <c:noMultiLvlLbl val="0"/>
      </c:catAx>
      <c:valAx>
        <c:axId val="24456569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28418048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7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공무원</c:v>
                </c:pt>
                <c:pt idx="1">
                  <c:v>전문직</c:v>
                </c:pt>
                <c:pt idx="2">
                  <c:v>사무/관리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8</c:v>
                </c:pt>
                <c:pt idx="1">
                  <c:v>6</c:v>
                </c:pt>
                <c:pt idx="2">
                  <c:v>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44730880"/>
        <c:axId val="244567424"/>
      </c:barChart>
      <c:catAx>
        <c:axId val="24473088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4456742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445674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44730880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7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90.162601626016254</c:v>
                </c:pt>
                <c:pt idx="1">
                  <c:v>82.764227642276438</c:v>
                </c:pt>
                <c:pt idx="2">
                  <c:v>80.650406504065032</c:v>
                </c:pt>
                <c:pt idx="3">
                  <c:v>83.008130081300806</c:v>
                </c:pt>
                <c:pt idx="4">
                  <c:v>84.878048780487802</c:v>
                </c:pt>
                <c:pt idx="5">
                  <c:v>79.674796747967477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92</c:v>
                </c:pt>
                <c:pt idx="1">
                  <c:v>85</c:v>
                </c:pt>
                <c:pt idx="2">
                  <c:v>87</c:v>
                </c:pt>
                <c:pt idx="3">
                  <c:v>85</c:v>
                </c:pt>
                <c:pt idx="4">
                  <c:v>89</c:v>
                </c:pt>
                <c:pt idx="5">
                  <c:v>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8115200"/>
        <c:axId val="244569728"/>
      </c:radarChart>
      <c:catAx>
        <c:axId val="208115200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44569728"/>
        <c:crosses val="autoZero"/>
        <c:auto val="1"/>
        <c:lblAlgn val="ctr"/>
        <c:lblOffset val="100"/>
        <c:noMultiLvlLbl val="0"/>
      </c:catAx>
      <c:valAx>
        <c:axId val="244569728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0811520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17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84.200542005420047</c:v>
                </c:pt>
                <c:pt idx="1">
                  <c:v>83.52303523035232</c:v>
                </c:pt>
                <c:pt idx="2">
                  <c:v>84.878048780487802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87.333333333333343</c:v>
                </c:pt>
                <c:pt idx="1">
                  <c:v>86.666666666666657</c:v>
                </c:pt>
                <c:pt idx="2">
                  <c:v>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08202240"/>
        <c:axId val="245473280"/>
      </c:barChart>
      <c:catAx>
        <c:axId val="208202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45473280"/>
        <c:crosses val="autoZero"/>
        <c:auto val="1"/>
        <c:lblAlgn val="ctr"/>
        <c:lblOffset val="100"/>
        <c:tickMarkSkip val="1"/>
        <c:noMultiLvlLbl val="0"/>
      </c:catAx>
      <c:valAx>
        <c:axId val="24547328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08202240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7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공무원</c:v>
                </c:pt>
                <c:pt idx="1">
                  <c:v>전문직</c:v>
                </c:pt>
                <c:pt idx="2">
                  <c:v>기타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8</c:v>
                </c:pt>
                <c:pt idx="1">
                  <c:v>5</c:v>
                </c:pt>
                <c:pt idx="2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08271872"/>
        <c:axId val="245475008"/>
      </c:barChart>
      <c:catAx>
        <c:axId val="20827187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4547500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4547500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08271872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8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90.162601626016254</c:v>
                </c:pt>
                <c:pt idx="1">
                  <c:v>82.764227642276438</c:v>
                </c:pt>
                <c:pt idx="2">
                  <c:v>80.650406504065032</c:v>
                </c:pt>
                <c:pt idx="3">
                  <c:v>83.008130081300806</c:v>
                </c:pt>
                <c:pt idx="4">
                  <c:v>84.878048780487802</c:v>
                </c:pt>
                <c:pt idx="5">
                  <c:v>79.674796747967477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87.5</c:v>
                </c:pt>
                <c:pt idx="1">
                  <c:v>80</c:v>
                </c:pt>
                <c:pt idx="2">
                  <c:v>78.75</c:v>
                </c:pt>
                <c:pt idx="3">
                  <c:v>77.5</c:v>
                </c:pt>
                <c:pt idx="4">
                  <c:v>81.25</c:v>
                </c:pt>
                <c:pt idx="5">
                  <c:v>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2641408"/>
        <c:axId val="245477888"/>
      </c:radarChart>
      <c:catAx>
        <c:axId val="242641408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45477888"/>
        <c:crosses val="autoZero"/>
        <c:auto val="1"/>
        <c:lblAlgn val="ctr"/>
        <c:lblOffset val="100"/>
        <c:noMultiLvlLbl val="0"/>
      </c:catAx>
      <c:valAx>
        <c:axId val="245477888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4264140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18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84.200542005420047</c:v>
                </c:pt>
                <c:pt idx="1">
                  <c:v>83.52303523035232</c:v>
                </c:pt>
                <c:pt idx="2">
                  <c:v>84.878048780487802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80.625</c:v>
                </c:pt>
                <c:pt idx="1">
                  <c:v>80</c:v>
                </c:pt>
                <c:pt idx="2">
                  <c:v>81.25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42641920"/>
        <c:axId val="245479616"/>
      </c:barChart>
      <c:catAx>
        <c:axId val="242641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45479616"/>
        <c:crosses val="autoZero"/>
        <c:auto val="1"/>
        <c:lblAlgn val="ctr"/>
        <c:lblOffset val="100"/>
        <c:tickMarkSkip val="1"/>
        <c:noMultiLvlLbl val="0"/>
      </c:catAx>
      <c:valAx>
        <c:axId val="24547961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2641920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8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Sheet1!$B$1:$G$1</c:f>
              <c:strCache>
                <c:ptCount val="6"/>
                <c:pt idx="0">
                  <c:v>공무원</c:v>
                </c:pt>
                <c:pt idx="1">
                  <c:v>전문직</c:v>
                </c:pt>
                <c:pt idx="2">
                  <c:v>농임어축 </c:v>
                </c:pt>
                <c:pt idx="3">
                  <c:v>사무/관리</c:v>
                </c:pt>
                <c:pt idx="4">
                  <c:v>시민단체/언론</c:v>
                </c:pt>
                <c:pt idx="5">
                  <c:v>기타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10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42806272"/>
        <c:axId val="235618304"/>
      </c:barChart>
      <c:catAx>
        <c:axId val="24280627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500"/>
            </a:pPr>
            <a:endParaRPr lang="ko-KR"/>
          </a:p>
        </c:txPr>
        <c:crossAx val="23561830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3561830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42806272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8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90.162601626016254</c:v>
                </c:pt>
                <c:pt idx="1">
                  <c:v>82.764227642276438</c:v>
                </c:pt>
                <c:pt idx="2">
                  <c:v>80.650406504065032</c:v>
                </c:pt>
                <c:pt idx="3">
                  <c:v>83.008130081300806</c:v>
                </c:pt>
                <c:pt idx="4">
                  <c:v>84.878048780487802</c:v>
                </c:pt>
                <c:pt idx="5">
                  <c:v>79.674796747967477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94.285714285714292</c:v>
                </c:pt>
                <c:pt idx="1">
                  <c:v>82.857142857142861</c:v>
                </c:pt>
                <c:pt idx="2">
                  <c:v>80</c:v>
                </c:pt>
                <c:pt idx="3">
                  <c:v>86.666666666666657</c:v>
                </c:pt>
                <c:pt idx="4">
                  <c:v>83.80952380952381</c:v>
                </c:pt>
                <c:pt idx="5">
                  <c:v>78.095238095238088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5223936"/>
        <c:axId val="235620608"/>
      </c:radarChart>
      <c:catAx>
        <c:axId val="245223936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35620608"/>
        <c:crosses val="autoZero"/>
        <c:auto val="1"/>
        <c:lblAlgn val="ctr"/>
        <c:lblOffset val="100"/>
        <c:noMultiLvlLbl val="0"/>
      </c:catAx>
      <c:valAx>
        <c:axId val="235620608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4522393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18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84.200542005420047</c:v>
                </c:pt>
                <c:pt idx="1">
                  <c:v>83.52303523035232</c:v>
                </c:pt>
                <c:pt idx="2">
                  <c:v>84.878048780487802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85.476190476190482</c:v>
                </c:pt>
                <c:pt idx="1">
                  <c:v>84.285714285714292</c:v>
                </c:pt>
                <c:pt idx="2">
                  <c:v>86.666666666666657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47407104"/>
        <c:axId val="235623488"/>
      </c:barChart>
      <c:catAx>
        <c:axId val="247407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35623488"/>
        <c:crosses val="autoZero"/>
        <c:auto val="1"/>
        <c:lblAlgn val="ctr"/>
        <c:lblOffset val="100"/>
        <c:tickMarkSkip val="1"/>
        <c:noMultiLvlLbl val="0"/>
      </c:catAx>
      <c:valAx>
        <c:axId val="23562348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7407104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8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전문직</c:v>
                </c:pt>
                <c:pt idx="1">
                  <c:v>사무/관리</c:v>
                </c:pt>
                <c:pt idx="2">
                  <c:v>기타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13</c:v>
                </c:pt>
                <c:pt idx="1">
                  <c:v>7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45224448"/>
        <c:axId val="235625216"/>
      </c:barChart>
      <c:catAx>
        <c:axId val="24522444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3562521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3562521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45224448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8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90.162601626016254</c:v>
                </c:pt>
                <c:pt idx="1">
                  <c:v>82.764227642276438</c:v>
                </c:pt>
                <c:pt idx="2">
                  <c:v>80.650406504065032</c:v>
                </c:pt>
                <c:pt idx="3">
                  <c:v>83.008130081300806</c:v>
                </c:pt>
                <c:pt idx="4">
                  <c:v>84.878048780487802</c:v>
                </c:pt>
                <c:pt idx="5">
                  <c:v>79.674796747967477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95.238095238095241</c:v>
                </c:pt>
                <c:pt idx="1">
                  <c:v>84.761904761904759</c:v>
                </c:pt>
                <c:pt idx="2">
                  <c:v>80.952380952380949</c:v>
                </c:pt>
                <c:pt idx="3">
                  <c:v>86.666666666666657</c:v>
                </c:pt>
                <c:pt idx="4">
                  <c:v>86.666666666666657</c:v>
                </c:pt>
                <c:pt idx="5">
                  <c:v>81.904761904761898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8478720"/>
        <c:axId val="245146752"/>
      </c:radarChart>
      <c:catAx>
        <c:axId val="208478720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45146752"/>
        <c:crosses val="autoZero"/>
        <c:auto val="1"/>
        <c:lblAlgn val="ctr"/>
        <c:lblOffset val="100"/>
        <c:noMultiLvlLbl val="0"/>
      </c:catAx>
      <c:valAx>
        <c:axId val="245146752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0847872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18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84.200542005420047</c:v>
                </c:pt>
                <c:pt idx="1">
                  <c:v>83.52303523035232</c:v>
                </c:pt>
                <c:pt idx="2">
                  <c:v>84.878048780487802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84.920634920634924</c:v>
                </c:pt>
                <c:pt idx="1">
                  <c:v>86.031746031746025</c:v>
                </c:pt>
                <c:pt idx="2">
                  <c:v>83.80952380952381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08564736"/>
        <c:axId val="245149056"/>
      </c:barChart>
      <c:catAx>
        <c:axId val="208564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45149056"/>
        <c:crosses val="autoZero"/>
        <c:auto val="1"/>
        <c:lblAlgn val="ctr"/>
        <c:lblOffset val="100"/>
        <c:tickMarkSkip val="1"/>
        <c:noMultiLvlLbl val="0"/>
      </c:catAx>
      <c:valAx>
        <c:axId val="24514905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08564736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8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Sheet1!$B$1:$G$1</c:f>
              <c:strCache>
                <c:ptCount val="6"/>
                <c:pt idx="0">
                  <c:v>사무/관리</c:v>
                </c:pt>
                <c:pt idx="1">
                  <c:v>자영업</c:v>
                </c:pt>
                <c:pt idx="2">
                  <c:v>전문직</c:v>
                </c:pt>
                <c:pt idx="3">
                  <c:v>농임어축 </c:v>
                </c:pt>
                <c:pt idx="4">
                  <c:v>영업/서비스</c:v>
                </c:pt>
                <c:pt idx="5">
                  <c:v>기타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11</c:v>
                </c:pt>
                <c:pt idx="1">
                  <c:v>5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47931904"/>
        <c:axId val="245150784"/>
      </c:barChart>
      <c:catAx>
        <c:axId val="24793190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500"/>
            </a:pPr>
            <a:endParaRPr lang="ko-KR"/>
          </a:p>
        </c:txPr>
        <c:crossAx val="24515078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4515078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47931904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8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90.162601626016254</c:v>
                </c:pt>
                <c:pt idx="1">
                  <c:v>82.764227642276438</c:v>
                </c:pt>
                <c:pt idx="2">
                  <c:v>80.650406504065032</c:v>
                </c:pt>
                <c:pt idx="3">
                  <c:v>83.008130081300806</c:v>
                </c:pt>
                <c:pt idx="4">
                  <c:v>84.878048780487802</c:v>
                </c:pt>
                <c:pt idx="5">
                  <c:v>79.674796747967477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88.888888888888886</c:v>
                </c:pt>
                <c:pt idx="1">
                  <c:v>74.814814814814824</c:v>
                </c:pt>
                <c:pt idx="2">
                  <c:v>76.296296296296305</c:v>
                </c:pt>
                <c:pt idx="3">
                  <c:v>72.592592592592595</c:v>
                </c:pt>
                <c:pt idx="4">
                  <c:v>80</c:v>
                </c:pt>
                <c:pt idx="5">
                  <c:v>82.222222222222214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7165952"/>
        <c:axId val="208461824"/>
      </c:radarChart>
      <c:catAx>
        <c:axId val="247165952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08461824"/>
        <c:crosses val="autoZero"/>
        <c:auto val="1"/>
        <c:lblAlgn val="ctr"/>
        <c:lblOffset val="100"/>
        <c:noMultiLvlLbl val="0"/>
      </c:catAx>
      <c:valAx>
        <c:axId val="208461824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4716595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19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84.200542005420047</c:v>
                </c:pt>
                <c:pt idx="1">
                  <c:v>83.52303523035232</c:v>
                </c:pt>
                <c:pt idx="2">
                  <c:v>84.878048780487802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81.419753086419746</c:v>
                </c:pt>
                <c:pt idx="1">
                  <c:v>79.135802469135797</c:v>
                </c:pt>
                <c:pt idx="2">
                  <c:v>83.703703703703695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47166464"/>
        <c:axId val="208464128"/>
      </c:barChart>
      <c:catAx>
        <c:axId val="247166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08464128"/>
        <c:crosses val="autoZero"/>
        <c:auto val="1"/>
        <c:lblAlgn val="ctr"/>
        <c:lblOffset val="100"/>
        <c:tickMarkSkip val="1"/>
        <c:noMultiLvlLbl val="0"/>
      </c:catAx>
      <c:valAx>
        <c:axId val="20846412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7166464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9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기타</c:v>
                </c:pt>
                <c:pt idx="1">
                  <c:v>영업/서비스</c:v>
                </c:pt>
                <c:pt idx="2">
                  <c:v>사무/관리</c:v>
                </c:pt>
                <c:pt idx="3">
                  <c:v>시민단체/언론</c:v>
                </c:pt>
                <c:pt idx="4">
                  <c:v>자영업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22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48347136"/>
        <c:axId val="208465856"/>
      </c:barChart>
      <c:catAx>
        <c:axId val="24834713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500"/>
            </a:pPr>
            <a:endParaRPr lang="ko-KR"/>
          </a:p>
        </c:txPr>
        <c:crossAx val="20846585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0846585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48347136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9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90.162601626016254</c:v>
                </c:pt>
                <c:pt idx="1">
                  <c:v>82.764227642276438</c:v>
                </c:pt>
                <c:pt idx="2">
                  <c:v>80.650406504065032</c:v>
                </c:pt>
                <c:pt idx="3">
                  <c:v>83.008130081300806</c:v>
                </c:pt>
                <c:pt idx="4">
                  <c:v>84.878048780487802</c:v>
                </c:pt>
                <c:pt idx="5">
                  <c:v>79.674796747967477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85.26315789473685</c:v>
                </c:pt>
                <c:pt idx="1">
                  <c:v>86.31578947368422</c:v>
                </c:pt>
                <c:pt idx="2">
                  <c:v>78.94736842105263</c:v>
                </c:pt>
                <c:pt idx="3">
                  <c:v>88.421052631578959</c:v>
                </c:pt>
                <c:pt idx="4">
                  <c:v>90.526315789473685</c:v>
                </c:pt>
                <c:pt idx="5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8100352"/>
        <c:axId val="208467584"/>
      </c:radarChart>
      <c:catAx>
        <c:axId val="248100352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08467584"/>
        <c:crosses val="autoZero"/>
        <c:auto val="1"/>
        <c:lblAlgn val="ctr"/>
        <c:lblOffset val="100"/>
        <c:noMultiLvlLbl val="0"/>
      </c:catAx>
      <c:valAx>
        <c:axId val="208467584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4810035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19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84.200542005420047</c:v>
                </c:pt>
                <c:pt idx="1">
                  <c:v>83.52303523035232</c:v>
                </c:pt>
                <c:pt idx="2">
                  <c:v>84.878048780487802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86.140350877192986</c:v>
                </c:pt>
                <c:pt idx="1">
                  <c:v>84.912280701754398</c:v>
                </c:pt>
                <c:pt idx="2">
                  <c:v>87.368421052631575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48130048"/>
        <c:axId val="248184832"/>
      </c:barChart>
      <c:catAx>
        <c:axId val="248130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48184832"/>
        <c:crosses val="autoZero"/>
        <c:auto val="1"/>
        <c:lblAlgn val="ctr"/>
        <c:lblOffset val="100"/>
        <c:tickMarkSkip val="1"/>
        <c:noMultiLvlLbl val="0"/>
      </c:catAx>
      <c:valAx>
        <c:axId val="24818483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8130048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9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공무원</c:v>
                </c:pt>
                <c:pt idx="1">
                  <c:v>사무/관리</c:v>
                </c:pt>
                <c:pt idx="2">
                  <c:v>전문직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15</c:v>
                </c:pt>
                <c:pt idx="1">
                  <c:v>3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48756736"/>
        <c:axId val="248186560"/>
      </c:barChart>
      <c:catAx>
        <c:axId val="24875673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481865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4818656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48756736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9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90.162601626016254</c:v>
                </c:pt>
                <c:pt idx="1">
                  <c:v>82.764227642276438</c:v>
                </c:pt>
                <c:pt idx="2">
                  <c:v>80.650406504065032</c:v>
                </c:pt>
                <c:pt idx="3">
                  <c:v>83.008130081300806</c:v>
                </c:pt>
                <c:pt idx="4">
                  <c:v>84.878048780487802</c:v>
                </c:pt>
                <c:pt idx="5">
                  <c:v>79.674796747967477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90.526315789473685</c:v>
                </c:pt>
                <c:pt idx="1">
                  <c:v>82.10526315789474</c:v>
                </c:pt>
                <c:pt idx="2">
                  <c:v>81.05263157894737</c:v>
                </c:pt>
                <c:pt idx="3">
                  <c:v>75.78947368421052</c:v>
                </c:pt>
                <c:pt idx="4">
                  <c:v>83.15789473684211</c:v>
                </c:pt>
                <c:pt idx="5">
                  <c:v>72.631578947368425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7662080"/>
        <c:axId val="248188288"/>
      </c:radarChart>
      <c:catAx>
        <c:axId val="247662080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48188288"/>
        <c:crosses val="autoZero"/>
        <c:auto val="1"/>
        <c:lblAlgn val="ctr"/>
        <c:lblOffset val="100"/>
        <c:noMultiLvlLbl val="0"/>
      </c:catAx>
      <c:valAx>
        <c:axId val="248188288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4766208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19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84.200542005420047</c:v>
                </c:pt>
                <c:pt idx="1">
                  <c:v>83.52303523035232</c:v>
                </c:pt>
                <c:pt idx="2">
                  <c:v>84.878048780487802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80.438596491228083</c:v>
                </c:pt>
                <c:pt idx="1">
                  <c:v>80.877192982456151</c:v>
                </c:pt>
                <c:pt idx="2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47757312"/>
        <c:axId val="248190592"/>
      </c:barChart>
      <c:catAx>
        <c:axId val="247757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48190592"/>
        <c:crosses val="autoZero"/>
        <c:auto val="1"/>
        <c:lblAlgn val="ctr"/>
        <c:lblOffset val="100"/>
        <c:tickMarkSkip val="1"/>
        <c:noMultiLvlLbl val="0"/>
      </c:catAx>
      <c:valAx>
        <c:axId val="24819059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7757312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9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영업/서비스</c:v>
                </c:pt>
                <c:pt idx="1">
                  <c:v>전문직</c:v>
                </c:pt>
                <c:pt idx="2">
                  <c:v>사무/관리</c:v>
                </c:pt>
                <c:pt idx="3">
                  <c:v>기타</c:v>
                </c:pt>
                <c:pt idx="4">
                  <c:v>농임어축 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8</c:v>
                </c:pt>
                <c:pt idx="1">
                  <c:v>5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47872000"/>
        <c:axId val="248192320"/>
      </c:barChart>
      <c:catAx>
        <c:axId val="24787200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4819232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4819232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47872000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19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92.048558421851283</c:v>
                </c:pt>
                <c:pt idx="1">
                  <c:v>84.37025796661608</c:v>
                </c:pt>
                <c:pt idx="2">
                  <c:v>82.003034901365709</c:v>
                </c:pt>
                <c:pt idx="3">
                  <c:v>85.402124430955993</c:v>
                </c:pt>
                <c:pt idx="4">
                  <c:v>85.978755690440067</c:v>
                </c:pt>
                <c:pt idx="5">
                  <c:v>81.305007587253414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93.333333333333343</c:v>
                </c:pt>
                <c:pt idx="1">
                  <c:v>89.166666666666657</c:v>
                </c:pt>
                <c:pt idx="2">
                  <c:v>80</c:v>
                </c:pt>
                <c:pt idx="3">
                  <c:v>87.5</c:v>
                </c:pt>
                <c:pt idx="4">
                  <c:v>84.166666666666657</c:v>
                </c:pt>
                <c:pt idx="5">
                  <c:v>77.5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1009024"/>
        <c:axId val="208763072"/>
      </c:radarChart>
      <c:catAx>
        <c:axId val="251009024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08763072"/>
        <c:crosses val="autoZero"/>
        <c:auto val="1"/>
        <c:lblAlgn val="ctr"/>
        <c:lblOffset val="100"/>
        <c:noMultiLvlLbl val="0"/>
      </c:catAx>
      <c:valAx>
        <c:axId val="208763072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5100902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19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85.050581689428455</c:v>
                </c:pt>
                <c:pt idx="1">
                  <c:v>85.184623166413743</c:v>
                </c:pt>
                <c:pt idx="2">
                  <c:v>84.916540212443095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86.805555555555557</c:v>
                </c:pt>
                <c:pt idx="1">
                  <c:v>85.277777777777771</c:v>
                </c:pt>
                <c:pt idx="2">
                  <c:v>88.333333333333343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52254720"/>
        <c:axId val="235637568"/>
      </c:barChart>
      <c:catAx>
        <c:axId val="252254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35637568"/>
        <c:crosses val="autoZero"/>
        <c:auto val="1"/>
        <c:lblAlgn val="ctr"/>
        <c:lblOffset val="100"/>
        <c:tickMarkSkip val="1"/>
        <c:noMultiLvlLbl val="0"/>
      </c:catAx>
      <c:valAx>
        <c:axId val="23563756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2254720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0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전문직</c:v>
                </c:pt>
                <c:pt idx="1">
                  <c:v>사무/관리</c:v>
                </c:pt>
                <c:pt idx="2">
                  <c:v>공무원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11</c:v>
                </c:pt>
                <c:pt idx="1">
                  <c:v>9</c:v>
                </c:pt>
                <c:pt idx="2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52614656"/>
        <c:axId val="208759616"/>
      </c:barChart>
      <c:catAx>
        <c:axId val="25261465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0875961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0875961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52614656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0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92.048558421851283</c:v>
                </c:pt>
                <c:pt idx="1">
                  <c:v>84.37025796661608</c:v>
                </c:pt>
                <c:pt idx="2">
                  <c:v>82.003034901365709</c:v>
                </c:pt>
                <c:pt idx="3">
                  <c:v>85.402124430955993</c:v>
                </c:pt>
                <c:pt idx="4">
                  <c:v>85.978755690440067</c:v>
                </c:pt>
                <c:pt idx="5">
                  <c:v>81.305007587253414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78.75</c:v>
                </c:pt>
                <c:pt idx="1">
                  <c:v>68.75</c:v>
                </c:pt>
                <c:pt idx="2">
                  <c:v>70</c:v>
                </c:pt>
                <c:pt idx="3">
                  <c:v>73.75</c:v>
                </c:pt>
                <c:pt idx="4">
                  <c:v>75</c:v>
                </c:pt>
                <c:pt idx="5">
                  <c:v>67.5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9881088"/>
        <c:axId val="235639872"/>
      </c:radarChart>
      <c:catAx>
        <c:axId val="249881088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35639872"/>
        <c:crosses val="autoZero"/>
        <c:auto val="1"/>
        <c:lblAlgn val="ctr"/>
        <c:lblOffset val="100"/>
        <c:noMultiLvlLbl val="0"/>
      </c:catAx>
      <c:valAx>
        <c:axId val="235639872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4988108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20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85.050581689428455</c:v>
                </c:pt>
                <c:pt idx="1">
                  <c:v>85.184623166413743</c:v>
                </c:pt>
                <c:pt idx="2">
                  <c:v>84.916540212443095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71.770833333333343</c:v>
                </c:pt>
                <c:pt idx="1">
                  <c:v>72.291666666666671</c:v>
                </c:pt>
                <c:pt idx="2">
                  <c:v>71.25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51049472"/>
        <c:axId val="248530624"/>
      </c:barChart>
      <c:catAx>
        <c:axId val="251049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48530624"/>
        <c:crosses val="autoZero"/>
        <c:auto val="1"/>
        <c:lblAlgn val="ctr"/>
        <c:lblOffset val="100"/>
        <c:tickMarkSkip val="1"/>
        <c:noMultiLvlLbl val="0"/>
      </c:catAx>
      <c:valAx>
        <c:axId val="24853062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1049472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0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전문직</c:v>
                </c:pt>
                <c:pt idx="1">
                  <c:v>공무원</c:v>
                </c:pt>
                <c:pt idx="2">
                  <c:v>사무/관리</c:v>
                </c:pt>
                <c:pt idx="3">
                  <c:v>기타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6</c:v>
                </c:pt>
                <c:pt idx="1">
                  <c:v>6</c:v>
                </c:pt>
                <c:pt idx="2">
                  <c:v>3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51054592"/>
        <c:axId val="249319936"/>
      </c:barChart>
      <c:catAx>
        <c:axId val="25105459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4931993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4931993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51054592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0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92.048558421851283</c:v>
                </c:pt>
                <c:pt idx="1">
                  <c:v>84.37025796661608</c:v>
                </c:pt>
                <c:pt idx="2">
                  <c:v>82.003034901365709</c:v>
                </c:pt>
                <c:pt idx="3">
                  <c:v>85.402124430955993</c:v>
                </c:pt>
                <c:pt idx="4">
                  <c:v>85.978755690440067</c:v>
                </c:pt>
                <c:pt idx="5">
                  <c:v>81.305007587253414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93.75</c:v>
                </c:pt>
                <c:pt idx="1">
                  <c:v>87.5</c:v>
                </c:pt>
                <c:pt idx="2">
                  <c:v>90</c:v>
                </c:pt>
                <c:pt idx="3">
                  <c:v>86.25</c:v>
                </c:pt>
                <c:pt idx="4">
                  <c:v>88.75</c:v>
                </c:pt>
                <c:pt idx="5">
                  <c:v>86.25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1143680"/>
        <c:axId val="249322240"/>
      </c:radarChart>
      <c:catAx>
        <c:axId val="251143680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49322240"/>
        <c:crosses val="autoZero"/>
        <c:auto val="1"/>
        <c:lblAlgn val="ctr"/>
        <c:lblOffset val="100"/>
        <c:noMultiLvlLbl val="0"/>
      </c:catAx>
      <c:valAx>
        <c:axId val="249322240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5114368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20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85.050581689428455</c:v>
                </c:pt>
                <c:pt idx="1">
                  <c:v>85.184623166413743</c:v>
                </c:pt>
                <c:pt idx="2">
                  <c:v>84.916540212443095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88.125</c:v>
                </c:pt>
                <c:pt idx="1">
                  <c:v>88.75</c:v>
                </c:pt>
                <c:pt idx="2">
                  <c:v>87.5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51361792"/>
        <c:axId val="250506624"/>
      </c:barChart>
      <c:catAx>
        <c:axId val="251361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50506624"/>
        <c:crosses val="autoZero"/>
        <c:auto val="1"/>
        <c:lblAlgn val="ctr"/>
        <c:lblOffset val="100"/>
        <c:tickMarkSkip val="1"/>
        <c:noMultiLvlLbl val="0"/>
      </c:catAx>
      <c:valAx>
        <c:axId val="25050662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1361792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0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농임어축 </c:v>
                </c:pt>
                <c:pt idx="1">
                  <c:v>사무/관리</c:v>
                </c:pt>
                <c:pt idx="2">
                  <c:v>공무원</c:v>
                </c:pt>
                <c:pt idx="3">
                  <c:v>시민단체/언론</c:v>
                </c:pt>
                <c:pt idx="4">
                  <c:v>영업/서비스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8</c:v>
                </c:pt>
                <c:pt idx="1">
                  <c:v>5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51783680"/>
        <c:axId val="250508352"/>
      </c:barChart>
      <c:catAx>
        <c:axId val="25178368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500"/>
            </a:pPr>
            <a:endParaRPr lang="ko-KR"/>
          </a:p>
        </c:txPr>
        <c:crossAx val="25050835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505083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51783680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0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92.048558421851283</c:v>
                </c:pt>
                <c:pt idx="1">
                  <c:v>84.37025796661608</c:v>
                </c:pt>
                <c:pt idx="2">
                  <c:v>82.003034901365709</c:v>
                </c:pt>
                <c:pt idx="3">
                  <c:v>85.402124430955993</c:v>
                </c:pt>
                <c:pt idx="4">
                  <c:v>85.978755690440067</c:v>
                </c:pt>
                <c:pt idx="5">
                  <c:v>81.305007587253414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93.333333333333343</c:v>
                </c:pt>
                <c:pt idx="1">
                  <c:v>88.888888888888886</c:v>
                </c:pt>
                <c:pt idx="2">
                  <c:v>89.629629629629633</c:v>
                </c:pt>
                <c:pt idx="3">
                  <c:v>93.333333333333343</c:v>
                </c:pt>
                <c:pt idx="4">
                  <c:v>93.333333333333343</c:v>
                </c:pt>
                <c:pt idx="5">
                  <c:v>94.074074074074062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368576"/>
        <c:axId val="251569280"/>
      </c:radarChart>
      <c:catAx>
        <c:axId val="121368576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51569280"/>
        <c:crosses val="autoZero"/>
        <c:auto val="1"/>
        <c:lblAlgn val="ctr"/>
        <c:lblOffset val="100"/>
        <c:noMultiLvlLbl val="0"/>
      </c:catAx>
      <c:valAx>
        <c:axId val="251569280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12136857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20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85.050581689428455</c:v>
                </c:pt>
                <c:pt idx="1">
                  <c:v>85.184623166413743</c:v>
                </c:pt>
                <c:pt idx="2">
                  <c:v>84.916540212443095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92.345679012345684</c:v>
                </c:pt>
                <c:pt idx="1">
                  <c:v>92.098765432098759</c:v>
                </c:pt>
                <c:pt idx="2">
                  <c:v>92.592592592592595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121369600"/>
        <c:axId val="251571584"/>
      </c:barChart>
      <c:catAx>
        <c:axId val="12136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51571584"/>
        <c:crosses val="autoZero"/>
        <c:auto val="1"/>
        <c:lblAlgn val="ctr"/>
        <c:lblOffset val="100"/>
        <c:tickMarkSkip val="1"/>
        <c:noMultiLvlLbl val="0"/>
      </c:catAx>
      <c:valAx>
        <c:axId val="25157158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121369600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0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전문직</c:v>
                </c:pt>
                <c:pt idx="1">
                  <c:v>사무/관리</c:v>
                </c:pt>
                <c:pt idx="2">
                  <c:v>농임어축 </c:v>
                </c:pt>
                <c:pt idx="3">
                  <c:v>자영업</c:v>
                </c:pt>
                <c:pt idx="4">
                  <c:v>공무원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9</c:v>
                </c:pt>
                <c:pt idx="1">
                  <c:v>7</c:v>
                </c:pt>
                <c:pt idx="2">
                  <c:v>4</c:v>
                </c:pt>
                <c:pt idx="3">
                  <c:v>4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21372160"/>
        <c:axId val="251573312"/>
      </c:barChart>
      <c:catAx>
        <c:axId val="12137216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700"/>
            </a:pPr>
            <a:endParaRPr lang="ko-KR"/>
          </a:p>
        </c:txPr>
        <c:crossAx val="25157331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5157331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21372160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92.048558421851283</c:v>
                </c:pt>
                <c:pt idx="1">
                  <c:v>84.37025796661608</c:v>
                </c:pt>
                <c:pt idx="2">
                  <c:v>82.003034901365709</c:v>
                </c:pt>
                <c:pt idx="3">
                  <c:v>85.402124430955993</c:v>
                </c:pt>
                <c:pt idx="4">
                  <c:v>85.978755690440067</c:v>
                </c:pt>
                <c:pt idx="5">
                  <c:v>81.305007587253414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94.166666666666657</c:v>
                </c:pt>
                <c:pt idx="1">
                  <c:v>85.833333333333343</c:v>
                </c:pt>
                <c:pt idx="2">
                  <c:v>85.833333333333343</c:v>
                </c:pt>
                <c:pt idx="3">
                  <c:v>88.333333333333343</c:v>
                </c:pt>
                <c:pt idx="4">
                  <c:v>82.5</c:v>
                </c:pt>
                <c:pt idx="5">
                  <c:v>81.666666666666657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878016"/>
        <c:axId val="251575040"/>
      </c:radarChart>
      <c:catAx>
        <c:axId val="121878016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51575040"/>
        <c:crosses val="autoZero"/>
        <c:auto val="1"/>
        <c:lblAlgn val="ctr"/>
        <c:lblOffset val="100"/>
        <c:noMultiLvlLbl val="0"/>
      </c:catAx>
      <c:valAx>
        <c:axId val="251575040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12187801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2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85.050581689428455</c:v>
                </c:pt>
                <c:pt idx="1">
                  <c:v>85.184623166413743</c:v>
                </c:pt>
                <c:pt idx="2">
                  <c:v>84.916540212443095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86.944444444444443</c:v>
                </c:pt>
                <c:pt idx="1">
                  <c:v>86.388888888888886</c:v>
                </c:pt>
                <c:pt idx="2">
                  <c:v>87.5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121899520"/>
        <c:axId val="251575616"/>
      </c:barChart>
      <c:catAx>
        <c:axId val="121899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51575616"/>
        <c:crosses val="autoZero"/>
        <c:auto val="1"/>
        <c:lblAlgn val="ctr"/>
        <c:lblOffset val="100"/>
        <c:tickMarkSkip val="1"/>
        <c:noMultiLvlLbl val="0"/>
      </c:catAx>
      <c:valAx>
        <c:axId val="25157561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121899520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사무/관리</c:v>
                </c:pt>
                <c:pt idx="1">
                  <c:v>공무원</c:v>
                </c:pt>
                <c:pt idx="2">
                  <c:v>농임어축 </c:v>
                </c:pt>
                <c:pt idx="3">
                  <c:v>전문직</c:v>
                </c:pt>
                <c:pt idx="4">
                  <c:v>영업/서비스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8</c:v>
                </c:pt>
                <c:pt idx="1">
                  <c:v>7</c:v>
                </c:pt>
                <c:pt idx="2">
                  <c:v>4</c:v>
                </c:pt>
                <c:pt idx="3">
                  <c:v>3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53303296"/>
        <c:axId val="208776000"/>
      </c:barChart>
      <c:catAx>
        <c:axId val="25330329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700"/>
            </a:pPr>
            <a:endParaRPr lang="ko-KR"/>
          </a:p>
        </c:txPr>
        <c:crossAx val="20877600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0877600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53303296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92.048558421851283</c:v>
                </c:pt>
                <c:pt idx="1">
                  <c:v>84.37025796661608</c:v>
                </c:pt>
                <c:pt idx="2">
                  <c:v>82.003034901365709</c:v>
                </c:pt>
                <c:pt idx="3">
                  <c:v>85.402124430955993</c:v>
                </c:pt>
                <c:pt idx="4">
                  <c:v>85.978755690440067</c:v>
                </c:pt>
                <c:pt idx="5">
                  <c:v>81.305007587253414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91</c:v>
                </c:pt>
                <c:pt idx="1">
                  <c:v>77</c:v>
                </c:pt>
                <c:pt idx="2">
                  <c:v>74</c:v>
                </c:pt>
                <c:pt idx="3">
                  <c:v>70</c:v>
                </c:pt>
                <c:pt idx="4">
                  <c:v>73</c:v>
                </c:pt>
                <c:pt idx="5">
                  <c:v>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394688"/>
        <c:axId val="208778880"/>
      </c:radarChart>
      <c:catAx>
        <c:axId val="121394688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08778880"/>
        <c:crosses val="autoZero"/>
        <c:auto val="1"/>
        <c:lblAlgn val="ctr"/>
        <c:lblOffset val="100"/>
        <c:noMultiLvlLbl val="0"/>
      </c:catAx>
      <c:valAx>
        <c:axId val="208778880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12139468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2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85.050581689428455</c:v>
                </c:pt>
                <c:pt idx="1">
                  <c:v>85.184623166413743</c:v>
                </c:pt>
                <c:pt idx="2">
                  <c:v>84.916540212443095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72.916666666666657</c:v>
                </c:pt>
                <c:pt idx="1">
                  <c:v>74.833333333333329</c:v>
                </c:pt>
                <c:pt idx="2">
                  <c:v>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121498624"/>
        <c:axId val="208780608"/>
      </c:barChart>
      <c:catAx>
        <c:axId val="121498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08780608"/>
        <c:crosses val="autoZero"/>
        <c:auto val="1"/>
        <c:lblAlgn val="ctr"/>
        <c:lblOffset val="100"/>
        <c:tickMarkSkip val="1"/>
        <c:noMultiLvlLbl val="0"/>
      </c:catAx>
      <c:valAx>
        <c:axId val="20878060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121498624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전문직</c:v>
                </c:pt>
                <c:pt idx="1">
                  <c:v>사무/관리</c:v>
                </c:pt>
                <c:pt idx="2">
                  <c:v>농임어축 </c:v>
                </c:pt>
                <c:pt idx="3">
                  <c:v>영업/서비스</c:v>
                </c:pt>
                <c:pt idx="4">
                  <c:v>자영업</c:v>
                </c:pt>
                <c:pt idx="5">
                  <c:v>공무원</c:v>
                </c:pt>
                <c:pt idx="6">
                  <c:v>기타</c:v>
                </c:pt>
              </c:strCache>
            </c:strRef>
          </c:cat>
          <c:val>
            <c:numRef>
              <c:f>Sheet1!$B$2:$H$2</c:f>
              <c:numCache>
                <c:formatCode>General</c:formatCode>
                <c:ptCount val="7"/>
                <c:pt idx="0">
                  <c:v>6</c:v>
                </c:pt>
                <c:pt idx="1">
                  <c:v>5</c:v>
                </c:pt>
                <c:pt idx="2">
                  <c:v>4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21395200"/>
        <c:axId val="251528320"/>
      </c:barChart>
      <c:catAx>
        <c:axId val="12139520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400"/>
            </a:pPr>
            <a:endParaRPr lang="ko-KR"/>
          </a:p>
        </c:txPr>
        <c:crossAx val="25152832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5152832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21395200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92.048558421851283</c:v>
                </c:pt>
                <c:pt idx="1">
                  <c:v>84.37025796661608</c:v>
                </c:pt>
                <c:pt idx="2">
                  <c:v>82.003034901365709</c:v>
                </c:pt>
                <c:pt idx="3">
                  <c:v>85.402124430955993</c:v>
                </c:pt>
                <c:pt idx="4">
                  <c:v>85.978755690440067</c:v>
                </c:pt>
                <c:pt idx="5">
                  <c:v>81.305007587253414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85.882352941176464</c:v>
                </c:pt>
                <c:pt idx="1">
                  <c:v>81.17647058823529</c:v>
                </c:pt>
                <c:pt idx="2">
                  <c:v>72.941176470588232</c:v>
                </c:pt>
                <c:pt idx="3">
                  <c:v>76.470588235294116</c:v>
                </c:pt>
                <c:pt idx="4">
                  <c:v>77.647058823529406</c:v>
                </c:pt>
                <c:pt idx="5">
                  <c:v>62.352941176470587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3569024"/>
        <c:axId val="251530048"/>
      </c:radarChart>
      <c:catAx>
        <c:axId val="253569024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51530048"/>
        <c:crosses val="autoZero"/>
        <c:auto val="1"/>
        <c:lblAlgn val="ctr"/>
        <c:lblOffset val="100"/>
        <c:noMultiLvlLbl val="0"/>
      </c:catAx>
      <c:valAx>
        <c:axId val="251530048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5356902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2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85.050581689428455</c:v>
                </c:pt>
                <c:pt idx="1">
                  <c:v>85.184623166413743</c:v>
                </c:pt>
                <c:pt idx="2">
                  <c:v>84.916540212443095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76.862745098039213</c:v>
                </c:pt>
                <c:pt idx="1">
                  <c:v>76.078431372549005</c:v>
                </c:pt>
                <c:pt idx="2">
                  <c:v>77.647058823529406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53569536"/>
        <c:axId val="251532352"/>
      </c:barChart>
      <c:catAx>
        <c:axId val="253569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51532352"/>
        <c:crosses val="autoZero"/>
        <c:auto val="1"/>
        <c:lblAlgn val="ctr"/>
        <c:lblOffset val="100"/>
        <c:tickMarkSkip val="1"/>
        <c:noMultiLvlLbl val="0"/>
      </c:catAx>
      <c:valAx>
        <c:axId val="25153235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3569536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농임어축 </c:v>
                </c:pt>
                <c:pt idx="1">
                  <c:v>사무/관리</c:v>
                </c:pt>
                <c:pt idx="2">
                  <c:v>자영업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12</c:v>
                </c:pt>
                <c:pt idx="1">
                  <c:v>3</c:v>
                </c:pt>
                <c:pt idx="2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53660672"/>
        <c:axId val="251534080"/>
      </c:barChart>
      <c:catAx>
        <c:axId val="25366067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5153408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5153408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53660672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92.048558421851283</c:v>
                </c:pt>
                <c:pt idx="1">
                  <c:v>84.37025796661608</c:v>
                </c:pt>
                <c:pt idx="2">
                  <c:v>82.003034901365709</c:v>
                </c:pt>
                <c:pt idx="3">
                  <c:v>85.402124430955993</c:v>
                </c:pt>
                <c:pt idx="4">
                  <c:v>85.978755690440067</c:v>
                </c:pt>
                <c:pt idx="5">
                  <c:v>81.305007587253414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91</c:v>
                </c:pt>
                <c:pt idx="1">
                  <c:v>72</c:v>
                </c:pt>
                <c:pt idx="2">
                  <c:v>64</c:v>
                </c:pt>
                <c:pt idx="3">
                  <c:v>79</c:v>
                </c:pt>
                <c:pt idx="4">
                  <c:v>79</c:v>
                </c:pt>
                <c:pt idx="5">
                  <c:v>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4102016"/>
        <c:axId val="253977728"/>
      </c:radarChart>
      <c:catAx>
        <c:axId val="254102016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53977728"/>
        <c:crosses val="autoZero"/>
        <c:auto val="1"/>
        <c:lblAlgn val="ctr"/>
        <c:lblOffset val="100"/>
        <c:noMultiLvlLbl val="0"/>
      </c:catAx>
      <c:valAx>
        <c:axId val="253977728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5410201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2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85.050581689428455</c:v>
                </c:pt>
                <c:pt idx="1">
                  <c:v>85.184623166413743</c:v>
                </c:pt>
                <c:pt idx="2">
                  <c:v>84.916540212443095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72.916666666666657</c:v>
                </c:pt>
                <c:pt idx="1">
                  <c:v>74.833333333333329</c:v>
                </c:pt>
                <c:pt idx="2">
                  <c:v>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54102528"/>
        <c:axId val="253979456"/>
      </c:barChart>
      <c:catAx>
        <c:axId val="254102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53979456"/>
        <c:crosses val="autoZero"/>
        <c:auto val="1"/>
        <c:lblAlgn val="ctr"/>
        <c:lblOffset val="100"/>
        <c:tickMarkSkip val="1"/>
        <c:noMultiLvlLbl val="0"/>
      </c:catAx>
      <c:valAx>
        <c:axId val="25397945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4102528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1"/>
                <c:pt idx="0">
                  <c:v>농임어축 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20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63314944"/>
        <c:axId val="253981184"/>
      </c:barChart>
      <c:catAx>
        <c:axId val="26331494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5398118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5398118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63314944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92.048558421851283</c:v>
                </c:pt>
                <c:pt idx="1">
                  <c:v>84.37025796661608</c:v>
                </c:pt>
                <c:pt idx="2">
                  <c:v>82.003034901365709</c:v>
                </c:pt>
                <c:pt idx="3">
                  <c:v>85.402124430955993</c:v>
                </c:pt>
                <c:pt idx="4">
                  <c:v>85.978755690440067</c:v>
                </c:pt>
                <c:pt idx="5">
                  <c:v>81.305007587253414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89</c:v>
                </c:pt>
                <c:pt idx="1">
                  <c:v>75</c:v>
                </c:pt>
                <c:pt idx="2">
                  <c:v>72</c:v>
                </c:pt>
                <c:pt idx="3">
                  <c:v>79</c:v>
                </c:pt>
                <c:pt idx="4">
                  <c:v>77</c:v>
                </c:pt>
                <c:pt idx="5">
                  <c:v>73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3362560"/>
        <c:axId val="253983488"/>
      </c:radarChart>
      <c:catAx>
        <c:axId val="263362560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53983488"/>
        <c:crosses val="autoZero"/>
        <c:auto val="1"/>
        <c:lblAlgn val="ctr"/>
        <c:lblOffset val="100"/>
        <c:noMultiLvlLbl val="0"/>
      </c:catAx>
      <c:valAx>
        <c:axId val="253983488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6336256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2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85.050581689428455</c:v>
                </c:pt>
                <c:pt idx="1">
                  <c:v>85.184623166413743</c:v>
                </c:pt>
                <c:pt idx="2">
                  <c:v>84.916540212443095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77.75</c:v>
                </c:pt>
                <c:pt idx="1">
                  <c:v>77.5</c:v>
                </c:pt>
                <c:pt idx="2">
                  <c:v>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54315008"/>
        <c:axId val="121627776"/>
      </c:barChart>
      <c:catAx>
        <c:axId val="254315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121627776"/>
        <c:crosses val="autoZero"/>
        <c:auto val="1"/>
        <c:lblAlgn val="ctr"/>
        <c:lblOffset val="100"/>
        <c:tickMarkSkip val="1"/>
        <c:noMultiLvlLbl val="0"/>
      </c:catAx>
      <c:valAx>
        <c:axId val="12162777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4315008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공무원</c:v>
                </c:pt>
                <c:pt idx="1">
                  <c:v>농임어축</c:v>
                </c:pt>
                <c:pt idx="2">
                  <c:v>전문직</c:v>
                </c:pt>
                <c:pt idx="3">
                  <c:v>기타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8</c:v>
                </c:pt>
                <c:pt idx="1">
                  <c:v>6</c:v>
                </c:pt>
                <c:pt idx="2">
                  <c:v>5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54314496"/>
        <c:axId val="121629504"/>
      </c:barChart>
      <c:catAx>
        <c:axId val="25431449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12162950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2162950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54314496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92.048558421851283</c:v>
                </c:pt>
                <c:pt idx="1">
                  <c:v>84.37025796661608</c:v>
                </c:pt>
                <c:pt idx="2">
                  <c:v>82.003034901365709</c:v>
                </c:pt>
                <c:pt idx="3">
                  <c:v>85.402124430955993</c:v>
                </c:pt>
                <c:pt idx="4">
                  <c:v>85.978755690440067</c:v>
                </c:pt>
                <c:pt idx="5">
                  <c:v>81.305007587253414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98</c:v>
                </c:pt>
                <c:pt idx="1">
                  <c:v>81</c:v>
                </c:pt>
                <c:pt idx="2">
                  <c:v>87</c:v>
                </c:pt>
                <c:pt idx="3">
                  <c:v>89</c:v>
                </c:pt>
                <c:pt idx="4">
                  <c:v>90</c:v>
                </c:pt>
                <c:pt idx="5">
                  <c:v>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3389184"/>
        <c:axId val="121631808"/>
      </c:radarChart>
      <c:catAx>
        <c:axId val="263389184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121631808"/>
        <c:crosses val="autoZero"/>
        <c:auto val="1"/>
        <c:lblAlgn val="ctr"/>
        <c:lblOffset val="100"/>
        <c:noMultiLvlLbl val="0"/>
      </c:catAx>
      <c:valAx>
        <c:axId val="121631808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6338918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2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85.050581689428455</c:v>
                </c:pt>
                <c:pt idx="1">
                  <c:v>85.184623166413743</c:v>
                </c:pt>
                <c:pt idx="2">
                  <c:v>84.916540212443095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89.083333333333329</c:v>
                </c:pt>
                <c:pt idx="1">
                  <c:v>88.166666666666657</c:v>
                </c:pt>
                <c:pt idx="2">
                  <c:v>90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63467520"/>
        <c:axId val="121634112"/>
      </c:barChart>
      <c:catAx>
        <c:axId val="263467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121634112"/>
        <c:crosses val="autoZero"/>
        <c:auto val="1"/>
        <c:lblAlgn val="ctr"/>
        <c:lblOffset val="100"/>
        <c:tickMarkSkip val="1"/>
        <c:noMultiLvlLbl val="0"/>
      </c:catAx>
      <c:valAx>
        <c:axId val="12163411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3467520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농임어축 </c:v>
                </c:pt>
                <c:pt idx="1">
                  <c:v>사무/관리</c:v>
                </c:pt>
                <c:pt idx="2">
                  <c:v>자영업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17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63392768"/>
        <c:axId val="263701632"/>
      </c:barChart>
      <c:catAx>
        <c:axId val="26339276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6370163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6370163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63392768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92.048558421851283</c:v>
                </c:pt>
                <c:pt idx="1">
                  <c:v>84.37025796661608</c:v>
                </c:pt>
                <c:pt idx="2">
                  <c:v>82.003034901365709</c:v>
                </c:pt>
                <c:pt idx="3">
                  <c:v>85.402124430955993</c:v>
                </c:pt>
                <c:pt idx="4">
                  <c:v>85.978755690440067</c:v>
                </c:pt>
                <c:pt idx="5">
                  <c:v>81.305007587253414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100</c:v>
                </c:pt>
                <c:pt idx="1">
                  <c:v>95.333333333333329</c:v>
                </c:pt>
                <c:pt idx="2">
                  <c:v>92</c:v>
                </c:pt>
                <c:pt idx="3">
                  <c:v>94.666666666666671</c:v>
                </c:pt>
                <c:pt idx="4">
                  <c:v>92.666666666666671</c:v>
                </c:pt>
                <c:pt idx="5">
                  <c:v>93.333333333333343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3811072"/>
        <c:axId val="263703936"/>
      </c:radarChart>
      <c:catAx>
        <c:axId val="263811072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63703936"/>
        <c:crosses val="autoZero"/>
        <c:auto val="1"/>
        <c:lblAlgn val="ctr"/>
        <c:lblOffset val="100"/>
        <c:noMultiLvlLbl val="0"/>
      </c:catAx>
      <c:valAx>
        <c:axId val="263703936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6381107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2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85.050581689428455</c:v>
                </c:pt>
                <c:pt idx="1">
                  <c:v>85.184623166413743</c:v>
                </c:pt>
                <c:pt idx="2">
                  <c:v>84.916540212443095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95.666666666666657</c:v>
                </c:pt>
                <c:pt idx="1">
                  <c:v>94.666666666666671</c:v>
                </c:pt>
                <c:pt idx="2">
                  <c:v>96.666666666666657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63913984"/>
        <c:axId val="263705664"/>
      </c:barChart>
      <c:catAx>
        <c:axId val="263913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63705664"/>
        <c:crosses val="autoZero"/>
        <c:auto val="1"/>
        <c:lblAlgn val="ctr"/>
        <c:lblOffset val="100"/>
        <c:tickMarkSkip val="1"/>
        <c:noMultiLvlLbl val="0"/>
      </c:catAx>
      <c:valAx>
        <c:axId val="26370566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3913984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Sheet1!$B$1:$G$1</c:f>
              <c:strCache>
                <c:ptCount val="6"/>
                <c:pt idx="0">
                  <c:v>자영업</c:v>
                </c:pt>
                <c:pt idx="1">
                  <c:v>전문직</c:v>
                </c:pt>
                <c:pt idx="2">
                  <c:v>공무원</c:v>
                </c:pt>
                <c:pt idx="3">
                  <c:v>사무/관리</c:v>
                </c:pt>
                <c:pt idx="4">
                  <c:v>영업/서비스</c:v>
                </c:pt>
                <c:pt idx="5">
                  <c:v>농임어축 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10</c:v>
                </c:pt>
                <c:pt idx="1">
                  <c:v>7</c:v>
                </c:pt>
                <c:pt idx="2">
                  <c:v>7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64156160"/>
        <c:axId val="263707392"/>
      </c:barChart>
      <c:catAx>
        <c:axId val="26415616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500"/>
            </a:pPr>
            <a:endParaRPr lang="ko-KR"/>
          </a:p>
        </c:txPr>
        <c:crossAx val="2637073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6370739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64156160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92.048558421851283</c:v>
                </c:pt>
                <c:pt idx="1">
                  <c:v>84.37025796661608</c:v>
                </c:pt>
                <c:pt idx="2">
                  <c:v>82.003034901365709</c:v>
                </c:pt>
                <c:pt idx="3">
                  <c:v>85.402124430955993</c:v>
                </c:pt>
                <c:pt idx="4">
                  <c:v>85.978755690440067</c:v>
                </c:pt>
                <c:pt idx="5">
                  <c:v>81.305007587253414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95.172413793103459</c:v>
                </c:pt>
                <c:pt idx="1">
                  <c:v>90.344827586206904</c:v>
                </c:pt>
                <c:pt idx="2">
                  <c:v>86.896551724137936</c:v>
                </c:pt>
                <c:pt idx="3">
                  <c:v>86.896551724137936</c:v>
                </c:pt>
                <c:pt idx="4">
                  <c:v>89.655172413793096</c:v>
                </c:pt>
                <c:pt idx="5">
                  <c:v>89.655172413793096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4393216"/>
        <c:axId val="264364608"/>
      </c:radarChart>
      <c:catAx>
        <c:axId val="264393216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64364608"/>
        <c:crosses val="autoZero"/>
        <c:auto val="1"/>
        <c:lblAlgn val="ctr"/>
        <c:lblOffset val="100"/>
        <c:noMultiLvlLbl val="0"/>
      </c:catAx>
      <c:valAx>
        <c:axId val="264364608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6439321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2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85.050581689428455</c:v>
                </c:pt>
                <c:pt idx="1">
                  <c:v>85.184623166413743</c:v>
                </c:pt>
                <c:pt idx="2">
                  <c:v>84.916540212443095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90.057471264367805</c:v>
                </c:pt>
                <c:pt idx="1">
                  <c:v>89.770114942528721</c:v>
                </c:pt>
                <c:pt idx="2">
                  <c:v>90.344827586206904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64393728"/>
        <c:axId val="264366912"/>
      </c:barChart>
      <c:catAx>
        <c:axId val="264393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64366912"/>
        <c:crosses val="autoZero"/>
        <c:auto val="1"/>
        <c:lblAlgn val="ctr"/>
        <c:lblOffset val="100"/>
        <c:tickMarkSkip val="1"/>
        <c:noMultiLvlLbl val="0"/>
      </c:catAx>
      <c:valAx>
        <c:axId val="26436691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4393728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Sheet1!$B$1:$G$1</c:f>
              <c:strCache>
                <c:ptCount val="6"/>
                <c:pt idx="0">
                  <c:v>사무/관리</c:v>
                </c:pt>
                <c:pt idx="1">
                  <c:v>전문직</c:v>
                </c:pt>
                <c:pt idx="2">
                  <c:v>공무원</c:v>
                </c:pt>
                <c:pt idx="3">
                  <c:v>자영업</c:v>
                </c:pt>
                <c:pt idx="4">
                  <c:v>농임어축 </c:v>
                </c:pt>
                <c:pt idx="5">
                  <c:v>영업/서비스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15</c:v>
                </c:pt>
                <c:pt idx="1">
                  <c:v>6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65083392"/>
        <c:axId val="264368640"/>
      </c:barChart>
      <c:catAx>
        <c:axId val="26508339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500"/>
            </a:pPr>
            <a:endParaRPr lang="ko-KR"/>
          </a:p>
        </c:txPr>
        <c:crossAx val="26436864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6436864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65083392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92.048558421851283</c:v>
                </c:pt>
                <c:pt idx="1">
                  <c:v>84.37025796661608</c:v>
                </c:pt>
                <c:pt idx="2">
                  <c:v>82.003034901365709</c:v>
                </c:pt>
                <c:pt idx="3">
                  <c:v>85.402124430955993</c:v>
                </c:pt>
                <c:pt idx="4">
                  <c:v>85.978755690440067</c:v>
                </c:pt>
                <c:pt idx="5">
                  <c:v>81.305007587253414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89</c:v>
                </c:pt>
                <c:pt idx="1">
                  <c:v>79</c:v>
                </c:pt>
                <c:pt idx="2">
                  <c:v>78</c:v>
                </c:pt>
                <c:pt idx="3">
                  <c:v>83</c:v>
                </c:pt>
                <c:pt idx="4">
                  <c:v>81</c:v>
                </c:pt>
                <c:pt idx="5">
                  <c:v>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4730112"/>
        <c:axId val="264370944"/>
      </c:radarChart>
      <c:catAx>
        <c:axId val="264730112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64370944"/>
        <c:crosses val="autoZero"/>
        <c:auto val="1"/>
        <c:lblAlgn val="ctr"/>
        <c:lblOffset val="100"/>
        <c:noMultiLvlLbl val="0"/>
      </c:catAx>
      <c:valAx>
        <c:axId val="264370944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6473011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2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85.050581689428455</c:v>
                </c:pt>
                <c:pt idx="1">
                  <c:v>85.184623166413743</c:v>
                </c:pt>
                <c:pt idx="2">
                  <c:v>84.916540212443095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80.083333333333343</c:v>
                </c:pt>
                <c:pt idx="1">
                  <c:v>81.166666666666686</c:v>
                </c:pt>
                <c:pt idx="2">
                  <c:v>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64893952"/>
        <c:axId val="264225344"/>
      </c:barChart>
      <c:catAx>
        <c:axId val="264893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64225344"/>
        <c:crosses val="autoZero"/>
        <c:auto val="1"/>
        <c:lblAlgn val="ctr"/>
        <c:lblOffset val="100"/>
        <c:tickMarkSkip val="1"/>
        <c:noMultiLvlLbl val="0"/>
      </c:catAx>
      <c:valAx>
        <c:axId val="26422534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4893952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농임어축 </c:v>
                </c:pt>
                <c:pt idx="1">
                  <c:v>영업/서비스</c:v>
                </c:pt>
                <c:pt idx="2">
                  <c:v>자영업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18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64903168"/>
        <c:axId val="264227072"/>
      </c:barChart>
      <c:catAx>
        <c:axId val="26490316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6422707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6422707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64903168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87.744680851063833</c:v>
                </c:pt>
                <c:pt idx="1">
                  <c:v>78.212765957446805</c:v>
                </c:pt>
                <c:pt idx="2">
                  <c:v>72</c:v>
                </c:pt>
                <c:pt idx="3">
                  <c:v>77.617021276595736</c:v>
                </c:pt>
                <c:pt idx="4">
                  <c:v>77.787234042553195</c:v>
                </c:pt>
                <c:pt idx="5">
                  <c:v>73.787234042553195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85.26315789473685</c:v>
                </c:pt>
                <c:pt idx="1">
                  <c:v>85.26315789473685</c:v>
                </c:pt>
                <c:pt idx="2">
                  <c:v>82.10526315789474</c:v>
                </c:pt>
                <c:pt idx="3">
                  <c:v>90.526315789473685</c:v>
                </c:pt>
                <c:pt idx="4">
                  <c:v>88.421052631578959</c:v>
                </c:pt>
                <c:pt idx="5">
                  <c:v>85.26315789473685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4447488"/>
        <c:axId val="264228800"/>
      </c:radarChart>
      <c:catAx>
        <c:axId val="264447488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64228800"/>
        <c:crosses val="autoZero"/>
        <c:auto val="1"/>
        <c:lblAlgn val="ctr"/>
        <c:lblOffset val="100"/>
        <c:noMultiLvlLbl val="0"/>
      </c:catAx>
      <c:valAx>
        <c:axId val="264228800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6444748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2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78.035460992907815</c:v>
                </c:pt>
                <c:pt idx="1">
                  <c:v>77.858156028368782</c:v>
                </c:pt>
                <c:pt idx="2">
                  <c:v>78.212765957446805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86.754385964912302</c:v>
                </c:pt>
                <c:pt idx="1">
                  <c:v>86.140350877193001</c:v>
                </c:pt>
                <c:pt idx="2">
                  <c:v>87.368421052631575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64538624"/>
        <c:axId val="264231104"/>
      </c:barChart>
      <c:catAx>
        <c:axId val="264538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64231104"/>
        <c:crosses val="autoZero"/>
        <c:auto val="1"/>
        <c:lblAlgn val="ctr"/>
        <c:lblOffset val="100"/>
        <c:tickMarkSkip val="1"/>
        <c:noMultiLvlLbl val="0"/>
      </c:catAx>
      <c:valAx>
        <c:axId val="26423110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4538624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1"/>
                <c:pt idx="0">
                  <c:v>사무/관리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19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65902592"/>
        <c:axId val="264650752"/>
      </c:barChart>
      <c:catAx>
        <c:axId val="26590259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6465075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646507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65902592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87.744680851063833</c:v>
                </c:pt>
                <c:pt idx="1">
                  <c:v>78.212765957446805</c:v>
                </c:pt>
                <c:pt idx="2">
                  <c:v>72</c:v>
                </c:pt>
                <c:pt idx="3">
                  <c:v>77.617021276595736</c:v>
                </c:pt>
                <c:pt idx="4">
                  <c:v>77.787234042553195</c:v>
                </c:pt>
                <c:pt idx="5">
                  <c:v>73.787234042553195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89.090909090909079</c:v>
                </c:pt>
                <c:pt idx="1">
                  <c:v>80</c:v>
                </c:pt>
                <c:pt idx="2">
                  <c:v>70.909090909090907</c:v>
                </c:pt>
                <c:pt idx="3">
                  <c:v>85.454545454545453</c:v>
                </c:pt>
                <c:pt idx="4">
                  <c:v>80</c:v>
                </c:pt>
                <c:pt idx="5">
                  <c:v>75.454545454545453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5988608"/>
        <c:axId val="264653056"/>
      </c:radarChart>
      <c:catAx>
        <c:axId val="265988608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64653056"/>
        <c:crosses val="autoZero"/>
        <c:auto val="1"/>
        <c:lblAlgn val="ctr"/>
        <c:lblOffset val="100"/>
        <c:noMultiLvlLbl val="0"/>
      </c:catAx>
      <c:valAx>
        <c:axId val="264653056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6598860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2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78.035460992907815</c:v>
                </c:pt>
                <c:pt idx="1">
                  <c:v>77.858156028368782</c:v>
                </c:pt>
                <c:pt idx="2">
                  <c:v>78.212765957446805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80.98484848484847</c:v>
                </c:pt>
                <c:pt idx="1">
                  <c:v>80.151515151515142</c:v>
                </c:pt>
                <c:pt idx="2">
                  <c:v>81.818181818181813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65989120"/>
        <c:axId val="264655360"/>
      </c:barChart>
      <c:catAx>
        <c:axId val="265989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64655360"/>
        <c:crosses val="autoZero"/>
        <c:auto val="1"/>
        <c:lblAlgn val="ctr"/>
        <c:lblOffset val="100"/>
        <c:tickMarkSkip val="1"/>
        <c:noMultiLvlLbl val="0"/>
      </c:catAx>
      <c:valAx>
        <c:axId val="26465536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5989120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사무/관리</c:v>
                </c:pt>
                <c:pt idx="1">
                  <c:v>전문직</c:v>
                </c:pt>
                <c:pt idx="2">
                  <c:v>자영업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16</c:v>
                </c:pt>
                <c:pt idx="1">
                  <c:v>3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66288640"/>
        <c:axId val="264657088"/>
      </c:barChart>
      <c:catAx>
        <c:axId val="26628864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6465708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6465708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66288640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87.744680851063833</c:v>
                </c:pt>
                <c:pt idx="1">
                  <c:v>78.212765957446805</c:v>
                </c:pt>
                <c:pt idx="2">
                  <c:v>72</c:v>
                </c:pt>
                <c:pt idx="3">
                  <c:v>77.617021276595736</c:v>
                </c:pt>
                <c:pt idx="4">
                  <c:v>77.787234042553195</c:v>
                </c:pt>
                <c:pt idx="5">
                  <c:v>73.787234042553195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89.473684210526315</c:v>
                </c:pt>
                <c:pt idx="1">
                  <c:v>75.78947368421052</c:v>
                </c:pt>
                <c:pt idx="2">
                  <c:v>73.68421052631578</c:v>
                </c:pt>
                <c:pt idx="3">
                  <c:v>77.89473684210526</c:v>
                </c:pt>
                <c:pt idx="4">
                  <c:v>77.89473684210526</c:v>
                </c:pt>
                <c:pt idx="5">
                  <c:v>72.631578947368425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5650176"/>
        <c:axId val="264331264"/>
      </c:radarChart>
      <c:catAx>
        <c:axId val="265650176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64331264"/>
        <c:crosses val="autoZero"/>
        <c:auto val="1"/>
        <c:lblAlgn val="ctr"/>
        <c:lblOffset val="100"/>
        <c:noMultiLvlLbl val="0"/>
      </c:catAx>
      <c:valAx>
        <c:axId val="264331264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6565017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2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78.035460992907815</c:v>
                </c:pt>
                <c:pt idx="1">
                  <c:v>77.858156028368782</c:v>
                </c:pt>
                <c:pt idx="2">
                  <c:v>78.212765957446805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77.368421052631575</c:v>
                </c:pt>
                <c:pt idx="1">
                  <c:v>77.89473684210526</c:v>
                </c:pt>
                <c:pt idx="2">
                  <c:v>76.84210526315789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65822720"/>
        <c:axId val="264333568"/>
      </c:barChart>
      <c:catAx>
        <c:axId val="265822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64333568"/>
        <c:crosses val="autoZero"/>
        <c:auto val="1"/>
        <c:lblAlgn val="ctr"/>
        <c:lblOffset val="100"/>
        <c:tickMarkSkip val="1"/>
        <c:noMultiLvlLbl val="0"/>
      </c:catAx>
      <c:valAx>
        <c:axId val="26433356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5822720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사무/관리</c:v>
                </c:pt>
                <c:pt idx="1">
                  <c:v>공무원</c:v>
                </c:pt>
                <c:pt idx="2">
                  <c:v>농임어축 </c:v>
                </c:pt>
                <c:pt idx="3">
                  <c:v>영업/서비스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10</c:v>
                </c:pt>
                <c:pt idx="1">
                  <c:v>7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65653760"/>
        <c:axId val="264335296"/>
      </c:barChart>
      <c:catAx>
        <c:axId val="26565376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6433529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6433529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65653760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78.035460992907815</c:v>
                </c:pt>
                <c:pt idx="1">
                  <c:v>77.858156028368782</c:v>
                </c:pt>
                <c:pt idx="2">
                  <c:v>78.212765957446805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66.833333333333329</c:v>
                </c:pt>
                <c:pt idx="1">
                  <c:v>67.666666666666657</c:v>
                </c:pt>
                <c:pt idx="2">
                  <c:v>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66777088"/>
        <c:axId val="264338176"/>
      </c:barChart>
      <c:catAx>
        <c:axId val="266777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64338176"/>
        <c:crosses val="autoZero"/>
        <c:auto val="1"/>
        <c:lblAlgn val="ctr"/>
        <c:lblOffset val="100"/>
        <c:tickMarkSkip val="1"/>
        <c:noMultiLvlLbl val="0"/>
      </c:catAx>
      <c:valAx>
        <c:axId val="26433817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6777088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전문직</c:v>
                </c:pt>
                <c:pt idx="1">
                  <c:v>사무/관리</c:v>
                </c:pt>
                <c:pt idx="2">
                  <c:v>기타</c:v>
                </c:pt>
                <c:pt idx="3">
                  <c:v>자영업</c:v>
                </c:pt>
                <c:pt idx="4">
                  <c:v>영업/서비스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10</c:v>
                </c:pt>
                <c:pt idx="1">
                  <c:v>4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66777600"/>
        <c:axId val="264643136"/>
      </c:barChart>
      <c:catAx>
        <c:axId val="26677760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700"/>
            </a:pPr>
            <a:endParaRPr lang="ko-KR"/>
          </a:p>
        </c:txPr>
        <c:crossAx val="26464313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6464313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66777600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87.744680851063833</c:v>
                </c:pt>
                <c:pt idx="1">
                  <c:v>78.212765957446805</c:v>
                </c:pt>
                <c:pt idx="2">
                  <c:v>72</c:v>
                </c:pt>
                <c:pt idx="3">
                  <c:v>77.617021276595736</c:v>
                </c:pt>
                <c:pt idx="4">
                  <c:v>77.787234042553195</c:v>
                </c:pt>
                <c:pt idx="5">
                  <c:v>73.787234042553195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81</c:v>
                </c:pt>
                <c:pt idx="1">
                  <c:v>67</c:v>
                </c:pt>
                <c:pt idx="2">
                  <c:v>62</c:v>
                </c:pt>
                <c:pt idx="3">
                  <c:v>73</c:v>
                </c:pt>
                <c:pt idx="4">
                  <c:v>65</c:v>
                </c:pt>
                <c:pt idx="5">
                  <c:v>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6925568"/>
        <c:axId val="264644864"/>
      </c:radarChart>
      <c:catAx>
        <c:axId val="266925568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64644864"/>
        <c:crosses val="autoZero"/>
        <c:auto val="1"/>
        <c:lblAlgn val="ctr"/>
        <c:lblOffset val="100"/>
        <c:noMultiLvlLbl val="0"/>
      </c:catAx>
      <c:valAx>
        <c:axId val="264644864"/>
        <c:scaling>
          <c:orientation val="minMax"/>
          <c:max val="100"/>
          <c:min val="5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6692556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2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87.744680851063833</c:v>
                </c:pt>
                <c:pt idx="1">
                  <c:v>78.212765957446805</c:v>
                </c:pt>
                <c:pt idx="2">
                  <c:v>72</c:v>
                </c:pt>
                <c:pt idx="3">
                  <c:v>77.617021276595736</c:v>
                </c:pt>
                <c:pt idx="4">
                  <c:v>77.787234042553195</c:v>
                </c:pt>
                <c:pt idx="5">
                  <c:v>73.787234042553195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90.434782608695642</c:v>
                </c:pt>
                <c:pt idx="1">
                  <c:v>78.260869565217391</c:v>
                </c:pt>
                <c:pt idx="2">
                  <c:v>73.913043478260875</c:v>
                </c:pt>
                <c:pt idx="3">
                  <c:v>79.130434782608688</c:v>
                </c:pt>
                <c:pt idx="4">
                  <c:v>78.260869565217391</c:v>
                </c:pt>
                <c:pt idx="5">
                  <c:v>77.391304347826079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6491392"/>
        <c:axId val="264647744"/>
      </c:radarChart>
      <c:catAx>
        <c:axId val="266491392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64647744"/>
        <c:crosses val="autoZero"/>
        <c:auto val="1"/>
        <c:lblAlgn val="ctr"/>
        <c:lblOffset val="100"/>
        <c:noMultiLvlLbl val="0"/>
      </c:catAx>
      <c:valAx>
        <c:axId val="264647744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6649139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2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78.035460992907815</c:v>
                </c:pt>
                <c:pt idx="1">
                  <c:v>77.858156028368782</c:v>
                </c:pt>
                <c:pt idx="2">
                  <c:v>78.212765957446805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78.913043478260875</c:v>
                </c:pt>
                <c:pt idx="1">
                  <c:v>79.565217391304344</c:v>
                </c:pt>
                <c:pt idx="2">
                  <c:v>78.260869565217391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66573312"/>
        <c:axId val="264650048"/>
      </c:barChart>
      <c:catAx>
        <c:axId val="266573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64650048"/>
        <c:crosses val="autoZero"/>
        <c:auto val="1"/>
        <c:lblAlgn val="ctr"/>
        <c:lblOffset val="100"/>
        <c:tickMarkSkip val="1"/>
        <c:noMultiLvlLbl val="0"/>
      </c:catAx>
      <c:valAx>
        <c:axId val="26465004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6573312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5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사무/관리</c:v>
                </c:pt>
                <c:pt idx="1">
                  <c:v>전문직</c:v>
                </c:pt>
                <c:pt idx="2">
                  <c:v>자영업</c:v>
                </c:pt>
                <c:pt idx="3">
                  <c:v>영업/서비스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15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66586624"/>
        <c:axId val="267437184"/>
      </c:barChart>
      <c:catAx>
        <c:axId val="26658662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6743718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6743718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66586624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5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87.744680851063833</c:v>
                </c:pt>
                <c:pt idx="1">
                  <c:v>78.212765957446805</c:v>
                </c:pt>
                <c:pt idx="2">
                  <c:v>72</c:v>
                </c:pt>
                <c:pt idx="3">
                  <c:v>77.617021276595736</c:v>
                </c:pt>
                <c:pt idx="4">
                  <c:v>77.787234042553195</c:v>
                </c:pt>
                <c:pt idx="5">
                  <c:v>73.787234042553195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92</c:v>
                </c:pt>
                <c:pt idx="1">
                  <c:v>82</c:v>
                </c:pt>
                <c:pt idx="2">
                  <c:v>74</c:v>
                </c:pt>
                <c:pt idx="3">
                  <c:v>82</c:v>
                </c:pt>
                <c:pt idx="4">
                  <c:v>81</c:v>
                </c:pt>
                <c:pt idx="5">
                  <c:v>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7580928"/>
        <c:axId val="267439488"/>
      </c:radarChart>
      <c:catAx>
        <c:axId val="267580928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67439488"/>
        <c:crosses val="autoZero"/>
        <c:auto val="1"/>
        <c:lblAlgn val="ctr"/>
        <c:lblOffset val="100"/>
        <c:noMultiLvlLbl val="0"/>
      </c:catAx>
      <c:valAx>
        <c:axId val="267439488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6758092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25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78.035460992907815</c:v>
                </c:pt>
                <c:pt idx="1">
                  <c:v>77.858156028368782</c:v>
                </c:pt>
                <c:pt idx="2">
                  <c:v>78.212765957446805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81.75</c:v>
                </c:pt>
                <c:pt idx="1">
                  <c:v>81.5</c:v>
                </c:pt>
                <c:pt idx="2">
                  <c:v>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67228160"/>
        <c:axId val="267441216"/>
      </c:barChart>
      <c:catAx>
        <c:axId val="267228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67441216"/>
        <c:crosses val="autoZero"/>
        <c:auto val="1"/>
        <c:lblAlgn val="ctr"/>
        <c:lblOffset val="100"/>
        <c:tickMarkSkip val="1"/>
        <c:noMultiLvlLbl val="0"/>
      </c:catAx>
      <c:valAx>
        <c:axId val="26744121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7228160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5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사무/관리</c:v>
                </c:pt>
                <c:pt idx="1">
                  <c:v>전문직</c:v>
                </c:pt>
                <c:pt idx="2">
                  <c:v>시민단체/언론</c:v>
                </c:pt>
                <c:pt idx="3">
                  <c:v>기타</c:v>
                </c:pt>
                <c:pt idx="4">
                  <c:v>영업/서비스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8</c:v>
                </c:pt>
                <c:pt idx="1">
                  <c:v>4</c:v>
                </c:pt>
                <c:pt idx="2">
                  <c:v>4</c:v>
                </c:pt>
                <c:pt idx="3">
                  <c:v>3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67610624"/>
        <c:axId val="267442944"/>
      </c:barChart>
      <c:catAx>
        <c:axId val="26761062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600"/>
            </a:pPr>
            <a:endParaRPr lang="ko-KR"/>
          </a:p>
        </c:txPr>
        <c:crossAx val="26744294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6744294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67610624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5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87.744680851063833</c:v>
                </c:pt>
                <c:pt idx="1">
                  <c:v>78.212765957446805</c:v>
                </c:pt>
                <c:pt idx="2">
                  <c:v>72</c:v>
                </c:pt>
                <c:pt idx="3">
                  <c:v>77.617021276595736</c:v>
                </c:pt>
                <c:pt idx="4">
                  <c:v>77.787234042553195</c:v>
                </c:pt>
                <c:pt idx="5">
                  <c:v>73.787234042553195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90</c:v>
                </c:pt>
                <c:pt idx="1">
                  <c:v>82.5</c:v>
                </c:pt>
                <c:pt idx="2">
                  <c:v>78.75</c:v>
                </c:pt>
                <c:pt idx="3">
                  <c:v>82.5</c:v>
                </c:pt>
                <c:pt idx="4">
                  <c:v>83.75</c:v>
                </c:pt>
                <c:pt idx="5">
                  <c:v>72.5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8228096"/>
        <c:axId val="267895936"/>
      </c:radarChart>
      <c:catAx>
        <c:axId val="268228096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67895936"/>
        <c:crosses val="autoZero"/>
        <c:auto val="1"/>
        <c:lblAlgn val="ctr"/>
        <c:lblOffset val="100"/>
        <c:noMultiLvlLbl val="0"/>
      </c:catAx>
      <c:valAx>
        <c:axId val="267895936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6822809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25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78.035460992907815</c:v>
                </c:pt>
                <c:pt idx="1">
                  <c:v>77.858156028368782</c:v>
                </c:pt>
                <c:pt idx="2">
                  <c:v>78.212765957446805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80.833333333333314</c:v>
                </c:pt>
                <c:pt idx="1">
                  <c:v>81.666666666666657</c:v>
                </c:pt>
                <c:pt idx="2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67987456"/>
        <c:axId val="267898240"/>
      </c:barChart>
      <c:catAx>
        <c:axId val="267987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67898240"/>
        <c:crosses val="autoZero"/>
        <c:auto val="1"/>
        <c:lblAlgn val="ctr"/>
        <c:lblOffset val="100"/>
        <c:tickMarkSkip val="1"/>
        <c:noMultiLvlLbl val="0"/>
      </c:catAx>
      <c:valAx>
        <c:axId val="26789824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7987456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5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Sheet1!$B$1:$G$1</c:f>
              <c:strCache>
                <c:ptCount val="6"/>
                <c:pt idx="0">
                  <c:v>사무/관리</c:v>
                </c:pt>
                <c:pt idx="1">
                  <c:v>전문직</c:v>
                </c:pt>
                <c:pt idx="2">
                  <c:v>시민단체/언론</c:v>
                </c:pt>
                <c:pt idx="3">
                  <c:v>영업/서비스</c:v>
                </c:pt>
                <c:pt idx="4">
                  <c:v>자영업</c:v>
                </c:pt>
                <c:pt idx="5">
                  <c:v>기타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8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67987968"/>
        <c:axId val="267899968"/>
      </c:barChart>
      <c:catAx>
        <c:axId val="26798796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400"/>
            </a:pPr>
            <a:endParaRPr lang="ko-KR"/>
          </a:p>
        </c:txPr>
        <c:crossAx val="26789996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6789996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67987968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5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87.744680851063833</c:v>
                </c:pt>
                <c:pt idx="1">
                  <c:v>78.212765957446805</c:v>
                </c:pt>
                <c:pt idx="2">
                  <c:v>72</c:v>
                </c:pt>
                <c:pt idx="3">
                  <c:v>77.617021276595736</c:v>
                </c:pt>
                <c:pt idx="4">
                  <c:v>77.787234042553195</c:v>
                </c:pt>
                <c:pt idx="5">
                  <c:v>73.787234042553195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91.428571428571416</c:v>
                </c:pt>
                <c:pt idx="1">
                  <c:v>85.714285714285708</c:v>
                </c:pt>
                <c:pt idx="2">
                  <c:v>82.857142857142861</c:v>
                </c:pt>
                <c:pt idx="3">
                  <c:v>87.142857142857139</c:v>
                </c:pt>
                <c:pt idx="4">
                  <c:v>85.714285714285708</c:v>
                </c:pt>
                <c:pt idx="5">
                  <c:v>84.285714285714292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8242432"/>
        <c:axId val="267901696"/>
      </c:radarChart>
      <c:catAx>
        <c:axId val="268242432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67901696"/>
        <c:crosses val="autoZero"/>
        <c:auto val="1"/>
        <c:lblAlgn val="ctr"/>
        <c:lblOffset val="100"/>
        <c:noMultiLvlLbl val="0"/>
      </c:catAx>
      <c:valAx>
        <c:axId val="267901696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6824243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25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78.035460992907815</c:v>
                </c:pt>
                <c:pt idx="1">
                  <c:v>77.858156028368782</c:v>
                </c:pt>
                <c:pt idx="2">
                  <c:v>78.212765957446805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85.952380952380949</c:v>
                </c:pt>
                <c:pt idx="1">
                  <c:v>86.19047619047619</c:v>
                </c:pt>
                <c:pt idx="2">
                  <c:v>85.714285714285708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68275200"/>
        <c:axId val="267902272"/>
      </c:barChart>
      <c:catAx>
        <c:axId val="268275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67902272"/>
        <c:crosses val="autoZero"/>
        <c:auto val="1"/>
        <c:lblAlgn val="ctr"/>
        <c:lblOffset val="100"/>
        <c:tickMarkSkip val="1"/>
        <c:noMultiLvlLbl val="0"/>
      </c:catAx>
      <c:valAx>
        <c:axId val="26790227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8275200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6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사무/관리</c:v>
                </c:pt>
                <c:pt idx="1">
                  <c:v>전문직</c:v>
                </c:pt>
                <c:pt idx="2">
                  <c:v>시민단체/언론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12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68456448"/>
        <c:axId val="266054464"/>
      </c:barChart>
      <c:catAx>
        <c:axId val="26845644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6605446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6605446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68456448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6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87.744680851063833</c:v>
                </c:pt>
                <c:pt idx="1">
                  <c:v>78.212765957446805</c:v>
                </c:pt>
                <c:pt idx="2">
                  <c:v>72</c:v>
                </c:pt>
                <c:pt idx="3">
                  <c:v>77.617021276595736</c:v>
                </c:pt>
                <c:pt idx="4">
                  <c:v>77.787234042553195</c:v>
                </c:pt>
                <c:pt idx="5">
                  <c:v>73.787234042553195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81.538461538461533</c:v>
                </c:pt>
                <c:pt idx="1">
                  <c:v>75.384615384615387</c:v>
                </c:pt>
                <c:pt idx="2">
                  <c:v>73.846153846153854</c:v>
                </c:pt>
                <c:pt idx="3">
                  <c:v>73.846153846153854</c:v>
                </c:pt>
                <c:pt idx="4">
                  <c:v>78.461538461538453</c:v>
                </c:pt>
                <c:pt idx="5">
                  <c:v>76.92307692307692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8459520"/>
        <c:axId val="266056192"/>
      </c:radarChart>
      <c:catAx>
        <c:axId val="268459520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66056192"/>
        <c:crosses val="autoZero"/>
        <c:auto val="1"/>
        <c:lblAlgn val="ctr"/>
        <c:lblOffset val="100"/>
        <c:noMultiLvlLbl val="0"/>
      </c:catAx>
      <c:valAx>
        <c:axId val="266056192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6845952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26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78.035460992907815</c:v>
                </c:pt>
                <c:pt idx="1">
                  <c:v>77.858156028368782</c:v>
                </c:pt>
                <c:pt idx="2">
                  <c:v>78.212765957446805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77.564102564102569</c:v>
                </c:pt>
                <c:pt idx="1">
                  <c:v>76.666666666666671</c:v>
                </c:pt>
                <c:pt idx="2">
                  <c:v>78.461538461538453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69367296"/>
        <c:axId val="266058496"/>
      </c:barChart>
      <c:catAx>
        <c:axId val="269367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66058496"/>
        <c:crosses val="autoZero"/>
        <c:auto val="1"/>
        <c:lblAlgn val="ctr"/>
        <c:lblOffset val="100"/>
        <c:tickMarkSkip val="1"/>
        <c:noMultiLvlLbl val="0"/>
      </c:catAx>
      <c:valAx>
        <c:axId val="26605849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9367296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6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1"/>
                <c:pt idx="0">
                  <c:v>기타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13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69603328"/>
        <c:axId val="267403840"/>
      </c:barChart>
      <c:catAx>
        <c:axId val="26960332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6740384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6740384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69603328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6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87.744680851063833</c:v>
                </c:pt>
                <c:pt idx="1">
                  <c:v>78.212765957446805</c:v>
                </c:pt>
                <c:pt idx="2">
                  <c:v>72</c:v>
                </c:pt>
                <c:pt idx="3">
                  <c:v>77.617021276595736</c:v>
                </c:pt>
                <c:pt idx="4">
                  <c:v>77.787234042553195</c:v>
                </c:pt>
                <c:pt idx="5">
                  <c:v>73.787234042553195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78.75</c:v>
                </c:pt>
                <c:pt idx="1">
                  <c:v>75</c:v>
                </c:pt>
                <c:pt idx="2">
                  <c:v>62.5</c:v>
                </c:pt>
                <c:pt idx="3">
                  <c:v>70</c:v>
                </c:pt>
                <c:pt idx="4">
                  <c:v>71.25</c:v>
                </c:pt>
                <c:pt idx="5">
                  <c:v>73.75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8861440"/>
        <c:axId val="267405568"/>
      </c:radarChart>
      <c:catAx>
        <c:axId val="268861440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67405568"/>
        <c:crosses val="autoZero"/>
        <c:auto val="1"/>
        <c:lblAlgn val="ctr"/>
        <c:lblOffset val="100"/>
        <c:noMultiLvlLbl val="0"/>
      </c:catAx>
      <c:valAx>
        <c:axId val="267405568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6886144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26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78.035460992907815</c:v>
                </c:pt>
                <c:pt idx="1">
                  <c:v>77.858156028368782</c:v>
                </c:pt>
                <c:pt idx="2">
                  <c:v>78.212765957446805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74.0625</c:v>
                </c:pt>
                <c:pt idx="1">
                  <c:v>71.875</c:v>
                </c:pt>
                <c:pt idx="2">
                  <c:v>76.25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68947968"/>
        <c:axId val="267407872"/>
      </c:barChart>
      <c:catAx>
        <c:axId val="268947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67407872"/>
        <c:crosses val="autoZero"/>
        <c:auto val="1"/>
        <c:lblAlgn val="ctr"/>
        <c:lblOffset val="100"/>
        <c:tickMarkSkip val="1"/>
        <c:noMultiLvlLbl val="0"/>
      </c:catAx>
      <c:valAx>
        <c:axId val="26740787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8947968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6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2"/>
                <c:pt idx="0">
                  <c:v>기타</c:v>
                </c:pt>
                <c:pt idx="1">
                  <c:v>영업/서비스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15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68861952"/>
        <c:axId val="267409600"/>
      </c:barChart>
      <c:catAx>
        <c:axId val="26886195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6740960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6740960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68861952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6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87.744680851063833</c:v>
                </c:pt>
                <c:pt idx="1">
                  <c:v>78.212765957446805</c:v>
                </c:pt>
                <c:pt idx="2">
                  <c:v>72</c:v>
                </c:pt>
                <c:pt idx="3">
                  <c:v>77.617021276595736</c:v>
                </c:pt>
                <c:pt idx="4">
                  <c:v>77.787234042553195</c:v>
                </c:pt>
                <c:pt idx="5">
                  <c:v>73.787234042553195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88.235294117647072</c:v>
                </c:pt>
                <c:pt idx="1">
                  <c:v>75.294117647058826</c:v>
                </c:pt>
                <c:pt idx="2">
                  <c:v>68.235294117647058</c:v>
                </c:pt>
                <c:pt idx="3">
                  <c:v>72.941176470588232</c:v>
                </c:pt>
                <c:pt idx="4">
                  <c:v>76.470588235294116</c:v>
                </c:pt>
                <c:pt idx="5">
                  <c:v>74.117647058823536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9681152"/>
        <c:axId val="267730944"/>
      </c:radarChart>
      <c:catAx>
        <c:axId val="269681152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67730944"/>
        <c:crosses val="autoZero"/>
        <c:auto val="1"/>
        <c:lblAlgn val="ctr"/>
        <c:lblOffset val="100"/>
        <c:noMultiLvlLbl val="0"/>
      </c:catAx>
      <c:valAx>
        <c:axId val="267730944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6968115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26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78.035460992907815</c:v>
                </c:pt>
                <c:pt idx="1">
                  <c:v>77.858156028368782</c:v>
                </c:pt>
                <c:pt idx="2">
                  <c:v>78.212765957446805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77.941176470588246</c:v>
                </c:pt>
                <c:pt idx="1">
                  <c:v>75.882352941176478</c:v>
                </c:pt>
                <c:pt idx="2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69681664"/>
        <c:axId val="267733248"/>
      </c:barChart>
      <c:catAx>
        <c:axId val="269681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67733248"/>
        <c:crosses val="autoZero"/>
        <c:auto val="1"/>
        <c:lblAlgn val="ctr"/>
        <c:lblOffset val="100"/>
        <c:tickMarkSkip val="1"/>
        <c:noMultiLvlLbl val="0"/>
      </c:catAx>
      <c:valAx>
        <c:axId val="26773324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9681664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6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영업/서비스</c:v>
                </c:pt>
                <c:pt idx="1">
                  <c:v>전문직</c:v>
                </c:pt>
                <c:pt idx="2">
                  <c:v>자영업</c:v>
                </c:pt>
                <c:pt idx="3">
                  <c:v>사무/관리</c:v>
                </c:pt>
                <c:pt idx="4">
                  <c:v>기타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6</c:v>
                </c:pt>
                <c:pt idx="1">
                  <c:v>6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70308864"/>
        <c:axId val="267734976"/>
      </c:barChart>
      <c:catAx>
        <c:axId val="27030886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6773497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6773497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70308864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7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94.148471615720524</c:v>
                </c:pt>
                <c:pt idx="1">
                  <c:v>86.637554585152841</c:v>
                </c:pt>
                <c:pt idx="2">
                  <c:v>81.484716157205241</c:v>
                </c:pt>
                <c:pt idx="3">
                  <c:v>86.637554585152841</c:v>
                </c:pt>
                <c:pt idx="4">
                  <c:v>87.336244541484717</c:v>
                </c:pt>
                <c:pt idx="5">
                  <c:v>81.746724890829682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99.047619047619051</c:v>
                </c:pt>
                <c:pt idx="1">
                  <c:v>95.238095238095241</c:v>
                </c:pt>
                <c:pt idx="2">
                  <c:v>91.428571428571416</c:v>
                </c:pt>
                <c:pt idx="3">
                  <c:v>96.19047619047619</c:v>
                </c:pt>
                <c:pt idx="4">
                  <c:v>96.19047619047619</c:v>
                </c:pt>
                <c:pt idx="5">
                  <c:v>92.38095238095238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0144512"/>
        <c:axId val="267737280"/>
      </c:radarChart>
      <c:catAx>
        <c:axId val="270144512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67737280"/>
        <c:crosses val="autoZero"/>
        <c:auto val="1"/>
        <c:lblAlgn val="ctr"/>
        <c:lblOffset val="100"/>
        <c:noMultiLvlLbl val="0"/>
      </c:catAx>
      <c:valAx>
        <c:axId val="267737280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7014451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27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86.528384279475944</c:v>
                </c:pt>
                <c:pt idx="1">
                  <c:v>86.33187772925767</c:v>
                </c:pt>
                <c:pt idx="2">
                  <c:v>86.724890829694331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95.158730158730151</c:v>
                </c:pt>
                <c:pt idx="1">
                  <c:v>95.079365079365076</c:v>
                </c:pt>
                <c:pt idx="2">
                  <c:v>95.238095238095241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70145024"/>
        <c:axId val="269025856"/>
      </c:barChart>
      <c:catAx>
        <c:axId val="270145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69025856"/>
        <c:crosses val="autoZero"/>
        <c:auto val="1"/>
        <c:lblAlgn val="ctr"/>
        <c:lblOffset val="100"/>
        <c:tickMarkSkip val="1"/>
        <c:noMultiLvlLbl val="0"/>
      </c:catAx>
      <c:valAx>
        <c:axId val="26902585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70145024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7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공무원</c:v>
                </c:pt>
                <c:pt idx="1">
                  <c:v>시민단체/언론</c:v>
                </c:pt>
                <c:pt idx="2">
                  <c:v>전문직</c:v>
                </c:pt>
                <c:pt idx="3">
                  <c:v>사무/관리</c:v>
                </c:pt>
                <c:pt idx="4">
                  <c:v>기타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9</c:v>
                </c:pt>
                <c:pt idx="1">
                  <c:v>5</c:v>
                </c:pt>
                <c:pt idx="2">
                  <c:v>4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70706176"/>
        <c:axId val="269027584"/>
      </c:barChart>
      <c:catAx>
        <c:axId val="27070617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600"/>
            </a:pPr>
            <a:endParaRPr lang="ko-KR"/>
          </a:p>
        </c:txPr>
        <c:crossAx val="26902758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6902758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70706176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7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94.148471615720524</c:v>
                </c:pt>
                <c:pt idx="1">
                  <c:v>86.637554585152841</c:v>
                </c:pt>
                <c:pt idx="2">
                  <c:v>81.484716157205241</c:v>
                </c:pt>
                <c:pt idx="3">
                  <c:v>86.637554585152841</c:v>
                </c:pt>
                <c:pt idx="4">
                  <c:v>87.336244541484717</c:v>
                </c:pt>
                <c:pt idx="5">
                  <c:v>81.746724890829682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94.399999999999991</c:v>
                </c:pt>
                <c:pt idx="1">
                  <c:v>86.4</c:v>
                </c:pt>
                <c:pt idx="2">
                  <c:v>85.600000000000009</c:v>
                </c:pt>
                <c:pt idx="3">
                  <c:v>92</c:v>
                </c:pt>
                <c:pt idx="4">
                  <c:v>91.199999999999989</c:v>
                </c:pt>
                <c:pt idx="5">
                  <c:v>81.599999999999994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0448128"/>
        <c:axId val="269029888"/>
      </c:radarChart>
      <c:catAx>
        <c:axId val="270448128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69029888"/>
        <c:crosses val="autoZero"/>
        <c:auto val="1"/>
        <c:lblAlgn val="ctr"/>
        <c:lblOffset val="100"/>
        <c:noMultiLvlLbl val="0"/>
      </c:catAx>
      <c:valAx>
        <c:axId val="269029888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7044812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27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86.528384279475944</c:v>
                </c:pt>
                <c:pt idx="1">
                  <c:v>86.33187772925767</c:v>
                </c:pt>
                <c:pt idx="2">
                  <c:v>86.724890829694331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89.066666666666663</c:v>
                </c:pt>
                <c:pt idx="1">
                  <c:v>88.533333333333331</c:v>
                </c:pt>
                <c:pt idx="2">
                  <c:v>89.600000000000009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70547456"/>
        <c:axId val="269031616"/>
      </c:barChart>
      <c:catAx>
        <c:axId val="270547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69031616"/>
        <c:crosses val="autoZero"/>
        <c:auto val="1"/>
        <c:lblAlgn val="ctr"/>
        <c:lblOffset val="100"/>
        <c:tickMarkSkip val="1"/>
        <c:noMultiLvlLbl val="0"/>
      </c:catAx>
      <c:valAx>
        <c:axId val="26903161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70547456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7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전문직</c:v>
                </c:pt>
                <c:pt idx="1">
                  <c:v>사무/관리</c:v>
                </c:pt>
                <c:pt idx="2">
                  <c:v>시민단체/언론</c:v>
                </c:pt>
                <c:pt idx="3">
                  <c:v>영업/서비스</c:v>
                </c:pt>
                <c:pt idx="4">
                  <c:v>자영업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15</c:v>
                </c:pt>
                <c:pt idx="1">
                  <c:v>4</c:v>
                </c:pt>
                <c:pt idx="2">
                  <c:v>4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70662144"/>
        <c:axId val="270909440"/>
      </c:barChart>
      <c:catAx>
        <c:axId val="27066214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500"/>
            </a:pPr>
            <a:endParaRPr lang="ko-KR"/>
          </a:p>
        </c:txPr>
        <c:crossAx val="27090944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7090944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70662144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7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94.148471615720524</c:v>
                </c:pt>
                <c:pt idx="1">
                  <c:v>86.637554585152841</c:v>
                </c:pt>
                <c:pt idx="2">
                  <c:v>81.484716157205241</c:v>
                </c:pt>
                <c:pt idx="3">
                  <c:v>86.637554585152841</c:v>
                </c:pt>
                <c:pt idx="4">
                  <c:v>87.336244541484717</c:v>
                </c:pt>
                <c:pt idx="5">
                  <c:v>81.746724890829682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91.666666666666657</c:v>
                </c:pt>
                <c:pt idx="1">
                  <c:v>87.5</c:v>
                </c:pt>
                <c:pt idx="2">
                  <c:v>84.166666666666657</c:v>
                </c:pt>
                <c:pt idx="3">
                  <c:v>89.166666666666657</c:v>
                </c:pt>
                <c:pt idx="4">
                  <c:v>86.666666666666657</c:v>
                </c:pt>
                <c:pt idx="5">
                  <c:v>87.5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1140864"/>
        <c:axId val="270911744"/>
      </c:radarChart>
      <c:catAx>
        <c:axId val="271140864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70911744"/>
        <c:crosses val="autoZero"/>
        <c:auto val="1"/>
        <c:lblAlgn val="ctr"/>
        <c:lblOffset val="100"/>
        <c:noMultiLvlLbl val="0"/>
      </c:catAx>
      <c:valAx>
        <c:axId val="270911744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7114086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27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86.528384279475944</c:v>
                </c:pt>
                <c:pt idx="1">
                  <c:v>86.33187772925767</c:v>
                </c:pt>
                <c:pt idx="2">
                  <c:v>86.724890829694331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88.055555555555557</c:v>
                </c:pt>
                <c:pt idx="1">
                  <c:v>87.777777777777771</c:v>
                </c:pt>
                <c:pt idx="2">
                  <c:v>88.333333333333343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71235584"/>
        <c:axId val="270914048"/>
      </c:barChart>
      <c:catAx>
        <c:axId val="271235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70914048"/>
        <c:crosses val="autoZero"/>
        <c:auto val="1"/>
        <c:lblAlgn val="ctr"/>
        <c:lblOffset val="100"/>
        <c:tickMarkSkip val="1"/>
        <c:noMultiLvlLbl val="0"/>
      </c:catAx>
      <c:valAx>
        <c:axId val="27091404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71235584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7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사무/관리</c:v>
                </c:pt>
                <c:pt idx="1">
                  <c:v>자영업</c:v>
                </c:pt>
                <c:pt idx="2">
                  <c:v>전문직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22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71739904"/>
        <c:axId val="270915776"/>
      </c:barChart>
      <c:catAx>
        <c:axId val="27173990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7091577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7091577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71739904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7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94.148471615720524</c:v>
                </c:pt>
                <c:pt idx="1">
                  <c:v>86.637554585152841</c:v>
                </c:pt>
                <c:pt idx="2">
                  <c:v>81.484716157205241</c:v>
                </c:pt>
                <c:pt idx="3">
                  <c:v>86.637554585152841</c:v>
                </c:pt>
                <c:pt idx="4">
                  <c:v>87.336244541484717</c:v>
                </c:pt>
                <c:pt idx="5">
                  <c:v>81.746724890829682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96.521739130434781</c:v>
                </c:pt>
                <c:pt idx="1">
                  <c:v>89.565217391304358</c:v>
                </c:pt>
                <c:pt idx="2">
                  <c:v>83.478260869565219</c:v>
                </c:pt>
                <c:pt idx="3">
                  <c:v>90.434782608695642</c:v>
                </c:pt>
                <c:pt idx="4">
                  <c:v>86.956521739130437</c:v>
                </c:pt>
                <c:pt idx="5">
                  <c:v>79.130434782608688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9836288"/>
        <c:axId val="271425536"/>
      </c:radarChart>
      <c:catAx>
        <c:axId val="269836288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71425536"/>
        <c:crosses val="autoZero"/>
        <c:auto val="1"/>
        <c:lblAlgn val="ctr"/>
        <c:lblOffset val="100"/>
        <c:noMultiLvlLbl val="0"/>
      </c:catAx>
      <c:valAx>
        <c:axId val="271425536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6983628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28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86.528384279475944</c:v>
                </c:pt>
                <c:pt idx="1">
                  <c:v>86.33187772925767</c:v>
                </c:pt>
                <c:pt idx="2">
                  <c:v>86.724890829694331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88.623188405797109</c:v>
                </c:pt>
                <c:pt idx="1">
                  <c:v>87.681159420289859</c:v>
                </c:pt>
                <c:pt idx="2">
                  <c:v>89.565217391304358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69838848"/>
        <c:axId val="271427840"/>
      </c:barChart>
      <c:catAx>
        <c:axId val="269838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71427840"/>
        <c:crosses val="autoZero"/>
        <c:auto val="1"/>
        <c:lblAlgn val="ctr"/>
        <c:lblOffset val="100"/>
        <c:tickMarkSkip val="1"/>
        <c:noMultiLvlLbl val="0"/>
      </c:catAx>
      <c:valAx>
        <c:axId val="27142784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69838848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8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전문직</c:v>
                </c:pt>
                <c:pt idx="1">
                  <c:v>사무/관리</c:v>
                </c:pt>
                <c:pt idx="2">
                  <c:v>시민단체/언론</c:v>
                </c:pt>
                <c:pt idx="3">
                  <c:v>자영업</c:v>
                </c:pt>
                <c:pt idx="4">
                  <c:v>공무원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8</c:v>
                </c:pt>
                <c:pt idx="1">
                  <c:v>6</c:v>
                </c:pt>
                <c:pt idx="2">
                  <c:v>4</c:v>
                </c:pt>
                <c:pt idx="3">
                  <c:v>3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71561216"/>
        <c:axId val="271429568"/>
      </c:barChart>
      <c:catAx>
        <c:axId val="27156121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600"/>
            </a:pPr>
            <a:endParaRPr lang="ko-KR"/>
          </a:p>
        </c:txPr>
        <c:crossAx val="27142956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7142956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71561216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8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94.148471615720524</c:v>
                </c:pt>
                <c:pt idx="1">
                  <c:v>86.637554585152841</c:v>
                </c:pt>
                <c:pt idx="2">
                  <c:v>81.484716157205241</c:v>
                </c:pt>
                <c:pt idx="3">
                  <c:v>86.637554585152841</c:v>
                </c:pt>
                <c:pt idx="4">
                  <c:v>87.336244541484717</c:v>
                </c:pt>
                <c:pt idx="5">
                  <c:v>81.746724890829682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95.833333333333343</c:v>
                </c:pt>
                <c:pt idx="1">
                  <c:v>90.833333333333343</c:v>
                </c:pt>
                <c:pt idx="2">
                  <c:v>90</c:v>
                </c:pt>
                <c:pt idx="3">
                  <c:v>89.166666666666657</c:v>
                </c:pt>
                <c:pt idx="4">
                  <c:v>90.833333333333343</c:v>
                </c:pt>
                <c:pt idx="5">
                  <c:v>89.166666666666657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1863808"/>
        <c:axId val="271431872"/>
      </c:radarChart>
      <c:catAx>
        <c:axId val="271863808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71431872"/>
        <c:crosses val="autoZero"/>
        <c:auto val="1"/>
        <c:lblAlgn val="ctr"/>
        <c:lblOffset val="100"/>
        <c:noMultiLvlLbl val="0"/>
      </c:catAx>
      <c:valAx>
        <c:axId val="271431872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7186380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28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86.528384279475944</c:v>
                </c:pt>
                <c:pt idx="1">
                  <c:v>86.33187772925767</c:v>
                </c:pt>
                <c:pt idx="2">
                  <c:v>86.724890829694331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90.902777777777786</c:v>
                </c:pt>
                <c:pt idx="1">
                  <c:v>90.972222222222229</c:v>
                </c:pt>
                <c:pt idx="2">
                  <c:v>90.833333333333343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72491008"/>
        <c:axId val="270000704"/>
      </c:barChart>
      <c:catAx>
        <c:axId val="272491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70000704"/>
        <c:crosses val="autoZero"/>
        <c:auto val="1"/>
        <c:lblAlgn val="ctr"/>
        <c:lblOffset val="100"/>
        <c:tickMarkSkip val="1"/>
        <c:noMultiLvlLbl val="0"/>
      </c:catAx>
      <c:valAx>
        <c:axId val="27000070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72491008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8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Sheet1!$B$1:$G$1</c:f>
              <c:strCache>
                <c:ptCount val="6"/>
                <c:pt idx="0">
                  <c:v>전문직</c:v>
                </c:pt>
                <c:pt idx="1">
                  <c:v>공무원</c:v>
                </c:pt>
                <c:pt idx="2">
                  <c:v>농임어축 </c:v>
                </c:pt>
                <c:pt idx="3">
                  <c:v>영업/서비스</c:v>
                </c:pt>
                <c:pt idx="4">
                  <c:v>기타</c:v>
                </c:pt>
                <c:pt idx="5">
                  <c:v>사무/관리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5</c:v>
                </c:pt>
                <c:pt idx="1">
                  <c:v>5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71867392"/>
        <c:axId val="270002432"/>
      </c:barChart>
      <c:catAx>
        <c:axId val="27186739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500"/>
            </a:pPr>
            <a:endParaRPr lang="ko-KR"/>
          </a:p>
        </c:txPr>
        <c:crossAx val="27000243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7000243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71867392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8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94.148471615720524</c:v>
                </c:pt>
                <c:pt idx="1">
                  <c:v>86.637554585152841</c:v>
                </c:pt>
                <c:pt idx="2">
                  <c:v>81.484716157205241</c:v>
                </c:pt>
                <c:pt idx="3">
                  <c:v>86.637554585152841</c:v>
                </c:pt>
                <c:pt idx="4">
                  <c:v>87.336244541484717</c:v>
                </c:pt>
                <c:pt idx="5">
                  <c:v>81.746724890829682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100</c:v>
                </c:pt>
                <c:pt idx="1">
                  <c:v>75</c:v>
                </c:pt>
                <c:pt idx="2">
                  <c:v>62.5</c:v>
                </c:pt>
                <c:pt idx="3">
                  <c:v>68.75</c:v>
                </c:pt>
                <c:pt idx="4">
                  <c:v>75</c:v>
                </c:pt>
                <c:pt idx="5">
                  <c:v>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1913472"/>
        <c:axId val="270004160"/>
      </c:radarChart>
      <c:catAx>
        <c:axId val="271913472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70004160"/>
        <c:crosses val="autoZero"/>
        <c:auto val="1"/>
        <c:lblAlgn val="ctr"/>
        <c:lblOffset val="100"/>
        <c:noMultiLvlLbl val="0"/>
      </c:catAx>
      <c:valAx>
        <c:axId val="270004160"/>
        <c:scaling>
          <c:orientation val="minMax"/>
          <c:max val="100"/>
          <c:min val="5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7191347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28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86.528384279475944</c:v>
                </c:pt>
                <c:pt idx="1">
                  <c:v>86.33187772925767</c:v>
                </c:pt>
                <c:pt idx="2">
                  <c:v>86.724890829694331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72.395833333333343</c:v>
                </c:pt>
                <c:pt idx="1">
                  <c:v>73.541666666666671</c:v>
                </c:pt>
                <c:pt idx="2">
                  <c:v>71.25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71999488"/>
        <c:axId val="270006464"/>
      </c:barChart>
      <c:catAx>
        <c:axId val="271999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70006464"/>
        <c:crosses val="autoZero"/>
        <c:auto val="1"/>
        <c:lblAlgn val="ctr"/>
        <c:lblOffset val="100"/>
        <c:tickMarkSkip val="1"/>
        <c:noMultiLvlLbl val="0"/>
      </c:catAx>
      <c:valAx>
        <c:axId val="27000646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71999488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8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농임어축 </c:v>
                </c:pt>
                <c:pt idx="1">
                  <c:v>공무원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15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71913984"/>
        <c:axId val="272113664"/>
      </c:barChart>
      <c:catAx>
        <c:axId val="27191398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7211366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7211366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71913984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8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94.148471615720524</c:v>
                </c:pt>
                <c:pt idx="1">
                  <c:v>86.637554585152841</c:v>
                </c:pt>
                <c:pt idx="2">
                  <c:v>81.484716157205241</c:v>
                </c:pt>
                <c:pt idx="3">
                  <c:v>86.637554585152841</c:v>
                </c:pt>
                <c:pt idx="4">
                  <c:v>87.336244541484717</c:v>
                </c:pt>
                <c:pt idx="5">
                  <c:v>81.746724890829682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93</c:v>
                </c:pt>
                <c:pt idx="1">
                  <c:v>80</c:v>
                </c:pt>
                <c:pt idx="2">
                  <c:v>65</c:v>
                </c:pt>
                <c:pt idx="3">
                  <c:v>72</c:v>
                </c:pt>
                <c:pt idx="4">
                  <c:v>81</c:v>
                </c:pt>
                <c:pt idx="5">
                  <c:v>73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2406016"/>
        <c:axId val="272115968"/>
      </c:radarChart>
      <c:catAx>
        <c:axId val="272406016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72115968"/>
        <c:crosses val="autoZero"/>
        <c:auto val="1"/>
        <c:lblAlgn val="ctr"/>
        <c:lblOffset val="100"/>
        <c:noMultiLvlLbl val="0"/>
      </c:catAx>
      <c:valAx>
        <c:axId val="272115968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7240601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28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86.528384279475944</c:v>
                </c:pt>
                <c:pt idx="1">
                  <c:v>86.33187772925767</c:v>
                </c:pt>
                <c:pt idx="2">
                  <c:v>86.724890829694331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80.166666666666671</c:v>
                </c:pt>
                <c:pt idx="1">
                  <c:v>77.333333333333329</c:v>
                </c:pt>
                <c:pt idx="2">
                  <c:v>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73345024"/>
        <c:axId val="272117696"/>
      </c:barChart>
      <c:catAx>
        <c:axId val="273345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72117696"/>
        <c:crosses val="autoZero"/>
        <c:auto val="1"/>
        <c:lblAlgn val="ctr"/>
        <c:lblOffset val="100"/>
        <c:tickMarkSkip val="1"/>
        <c:noMultiLvlLbl val="0"/>
      </c:catAx>
      <c:valAx>
        <c:axId val="27211769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73345024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9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Sheet1!$B$1:$G$1</c:f>
              <c:strCache>
                <c:ptCount val="6"/>
                <c:pt idx="0">
                  <c:v>공무원</c:v>
                </c:pt>
                <c:pt idx="1">
                  <c:v>영업/서비스</c:v>
                </c:pt>
                <c:pt idx="2">
                  <c:v>자영업</c:v>
                </c:pt>
                <c:pt idx="3">
                  <c:v>전문직</c:v>
                </c:pt>
                <c:pt idx="4">
                  <c:v>사무/관리</c:v>
                </c:pt>
                <c:pt idx="5">
                  <c:v>기타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12</c:v>
                </c:pt>
                <c:pt idx="1">
                  <c:v>4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72408064"/>
        <c:axId val="272119424"/>
      </c:barChart>
      <c:catAx>
        <c:axId val="27240806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600"/>
            </a:pPr>
            <a:endParaRPr lang="ko-KR"/>
          </a:p>
        </c:txPr>
        <c:crossAx val="27211942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721194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72408064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9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88.778877887788781</c:v>
                </c:pt>
                <c:pt idx="1">
                  <c:v>85.21452145214522</c:v>
                </c:pt>
                <c:pt idx="2">
                  <c:v>82.508250825082513</c:v>
                </c:pt>
                <c:pt idx="3">
                  <c:v>86.666666666666657</c:v>
                </c:pt>
                <c:pt idx="4">
                  <c:v>84.356435643564367</c:v>
                </c:pt>
                <c:pt idx="5">
                  <c:v>81.914191419141929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96.92307692307692</c:v>
                </c:pt>
                <c:pt idx="1">
                  <c:v>84.615384615384613</c:v>
                </c:pt>
                <c:pt idx="2">
                  <c:v>83.846153846153854</c:v>
                </c:pt>
                <c:pt idx="3">
                  <c:v>89.230769230769226</c:v>
                </c:pt>
                <c:pt idx="4">
                  <c:v>91.538461538461533</c:v>
                </c:pt>
                <c:pt idx="5">
                  <c:v>84.615384615384613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2787456"/>
        <c:axId val="272121152"/>
      </c:radarChart>
      <c:catAx>
        <c:axId val="272787456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72121152"/>
        <c:crosses val="autoZero"/>
        <c:auto val="1"/>
        <c:lblAlgn val="ctr"/>
        <c:lblOffset val="100"/>
        <c:noMultiLvlLbl val="0"/>
      </c:catAx>
      <c:valAx>
        <c:axId val="272121152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7278745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29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84.961496149614931</c:v>
                </c:pt>
                <c:pt idx="1">
                  <c:v>84.906490649064935</c:v>
                </c:pt>
                <c:pt idx="2">
                  <c:v>85.016501650165011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89.230769230769226</c:v>
                </c:pt>
                <c:pt idx="1">
                  <c:v>88.461538461538467</c:v>
                </c:pt>
                <c:pt idx="2">
                  <c:v>90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72878080"/>
        <c:axId val="252880576"/>
      </c:barChart>
      <c:catAx>
        <c:axId val="272878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52880576"/>
        <c:crosses val="autoZero"/>
        <c:auto val="1"/>
        <c:lblAlgn val="ctr"/>
        <c:lblOffset val="100"/>
        <c:tickMarkSkip val="1"/>
        <c:noMultiLvlLbl val="0"/>
      </c:catAx>
      <c:valAx>
        <c:axId val="25288057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72878080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9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전문직</c:v>
                </c:pt>
                <c:pt idx="1">
                  <c:v>공무원</c:v>
                </c:pt>
                <c:pt idx="2">
                  <c:v>사무/관리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21</c:v>
                </c:pt>
                <c:pt idx="1">
                  <c:v>3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72787968"/>
        <c:axId val="252882304"/>
      </c:barChart>
      <c:catAx>
        <c:axId val="27278796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5288230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5288230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72787968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9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88.778877887788781</c:v>
                </c:pt>
                <c:pt idx="1">
                  <c:v>85.21452145214522</c:v>
                </c:pt>
                <c:pt idx="2">
                  <c:v>82.508250825082513</c:v>
                </c:pt>
                <c:pt idx="3">
                  <c:v>86.666666666666657</c:v>
                </c:pt>
                <c:pt idx="4">
                  <c:v>84.356435643564367</c:v>
                </c:pt>
                <c:pt idx="5">
                  <c:v>81.914191419141929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75.238095238095241</c:v>
                </c:pt>
                <c:pt idx="1">
                  <c:v>73.333333333333329</c:v>
                </c:pt>
                <c:pt idx="2">
                  <c:v>69.523809523809518</c:v>
                </c:pt>
                <c:pt idx="3">
                  <c:v>75.238095238095241</c:v>
                </c:pt>
                <c:pt idx="4">
                  <c:v>72.38095238095238</c:v>
                </c:pt>
                <c:pt idx="5">
                  <c:v>65.714285714285708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3762816"/>
        <c:axId val="252884608"/>
      </c:radarChart>
      <c:catAx>
        <c:axId val="273762816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52884608"/>
        <c:crosses val="autoZero"/>
        <c:auto val="1"/>
        <c:lblAlgn val="ctr"/>
        <c:lblOffset val="100"/>
        <c:noMultiLvlLbl val="0"/>
      </c:catAx>
      <c:valAx>
        <c:axId val="252884608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7376281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29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84.961496149614931</c:v>
                </c:pt>
                <c:pt idx="1">
                  <c:v>84.906490649064935</c:v>
                </c:pt>
                <c:pt idx="2">
                  <c:v>85.016501650165011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72.142857142857139</c:v>
                </c:pt>
                <c:pt idx="1">
                  <c:v>71.904761904761912</c:v>
                </c:pt>
                <c:pt idx="2">
                  <c:v>72.38095238095238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73763328"/>
        <c:axId val="272564224"/>
      </c:barChart>
      <c:catAx>
        <c:axId val="273763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72564224"/>
        <c:crosses val="autoZero"/>
        <c:auto val="1"/>
        <c:lblAlgn val="ctr"/>
        <c:lblOffset val="100"/>
        <c:tickMarkSkip val="1"/>
        <c:noMultiLvlLbl val="0"/>
      </c:catAx>
      <c:valAx>
        <c:axId val="27256422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73763328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9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공무원</c:v>
                </c:pt>
                <c:pt idx="1">
                  <c:v>사무/관리</c:v>
                </c:pt>
                <c:pt idx="2">
                  <c:v>영업/서비스</c:v>
                </c:pt>
                <c:pt idx="3">
                  <c:v>전문직</c:v>
                </c:pt>
                <c:pt idx="4">
                  <c:v>기타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12</c:v>
                </c:pt>
                <c:pt idx="1">
                  <c:v>5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73870336"/>
        <c:axId val="272565952"/>
      </c:barChart>
      <c:catAx>
        <c:axId val="27387033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500"/>
            </a:pPr>
            <a:endParaRPr lang="ko-KR"/>
          </a:p>
        </c:txPr>
        <c:crossAx val="27256595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725659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73870336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9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88.778877887788781</c:v>
                </c:pt>
                <c:pt idx="1">
                  <c:v>85.21452145214522</c:v>
                </c:pt>
                <c:pt idx="2">
                  <c:v>82.508250825082513</c:v>
                </c:pt>
                <c:pt idx="3">
                  <c:v>86.666666666666657</c:v>
                </c:pt>
                <c:pt idx="4">
                  <c:v>84.356435643564367</c:v>
                </c:pt>
                <c:pt idx="5">
                  <c:v>81.914191419141929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98</c:v>
                </c:pt>
                <c:pt idx="1">
                  <c:v>92</c:v>
                </c:pt>
                <c:pt idx="2">
                  <c:v>95</c:v>
                </c:pt>
                <c:pt idx="3">
                  <c:v>95</c:v>
                </c:pt>
                <c:pt idx="4">
                  <c:v>98</c:v>
                </c:pt>
                <c:pt idx="5">
                  <c:v>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3432576"/>
        <c:axId val="272568256"/>
      </c:radarChart>
      <c:catAx>
        <c:axId val="273432576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72568256"/>
        <c:crosses val="autoZero"/>
        <c:auto val="1"/>
        <c:lblAlgn val="ctr"/>
        <c:lblOffset val="100"/>
        <c:noMultiLvlLbl val="0"/>
      </c:catAx>
      <c:valAx>
        <c:axId val="272568256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7343257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29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84.961496149614931</c:v>
                </c:pt>
                <c:pt idx="1">
                  <c:v>84.906490649064935</c:v>
                </c:pt>
                <c:pt idx="2">
                  <c:v>85.016501650165011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96</c:v>
                </c:pt>
                <c:pt idx="1">
                  <c:v>96</c:v>
                </c:pt>
                <c:pt idx="2">
                  <c:v>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73527296"/>
        <c:axId val="272570560"/>
      </c:barChart>
      <c:catAx>
        <c:axId val="273527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72570560"/>
        <c:crosses val="autoZero"/>
        <c:auto val="1"/>
        <c:lblAlgn val="ctr"/>
        <c:lblOffset val="100"/>
        <c:tickMarkSkip val="1"/>
        <c:noMultiLvlLbl val="0"/>
      </c:catAx>
      <c:valAx>
        <c:axId val="272570560"/>
        <c:scaling>
          <c:orientation val="minMax"/>
          <c:max val="110"/>
          <c:min val="7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73527296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29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공무원</c:v>
                </c:pt>
                <c:pt idx="1">
                  <c:v>사무/관리</c:v>
                </c:pt>
                <c:pt idx="2">
                  <c:v>농임어축 </c:v>
                </c:pt>
                <c:pt idx="3">
                  <c:v>자영업</c:v>
                </c:pt>
                <c:pt idx="4">
                  <c:v>기타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10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73436160"/>
        <c:axId val="274178048"/>
      </c:barChart>
      <c:catAx>
        <c:axId val="27343616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700"/>
            </a:pPr>
            <a:endParaRPr lang="ko-KR"/>
          </a:p>
        </c:txPr>
        <c:crossAx val="27417804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7417804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73436160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0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88.778877887788781</c:v>
                </c:pt>
                <c:pt idx="1">
                  <c:v>85.21452145214522</c:v>
                </c:pt>
                <c:pt idx="2">
                  <c:v>82.508250825082513</c:v>
                </c:pt>
                <c:pt idx="3">
                  <c:v>86.666666666666657</c:v>
                </c:pt>
                <c:pt idx="4">
                  <c:v>84.356435643564367</c:v>
                </c:pt>
                <c:pt idx="5">
                  <c:v>81.914191419141929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75.384615384615387</c:v>
                </c:pt>
                <c:pt idx="1">
                  <c:v>78.461538461538453</c:v>
                </c:pt>
                <c:pt idx="2">
                  <c:v>72.307692307692307</c:v>
                </c:pt>
                <c:pt idx="3">
                  <c:v>81.538461538461533</c:v>
                </c:pt>
                <c:pt idx="4">
                  <c:v>75.384615384615387</c:v>
                </c:pt>
                <c:pt idx="5">
                  <c:v>72.307692307692307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4533888"/>
        <c:axId val="274179776"/>
      </c:radarChart>
      <c:catAx>
        <c:axId val="274533888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74179776"/>
        <c:crosses val="autoZero"/>
        <c:auto val="1"/>
        <c:lblAlgn val="ctr"/>
        <c:lblOffset val="100"/>
        <c:noMultiLvlLbl val="0"/>
      </c:catAx>
      <c:valAx>
        <c:axId val="274179776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7453388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30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84.961496149614931</c:v>
                </c:pt>
                <c:pt idx="1">
                  <c:v>84.906490649064935</c:v>
                </c:pt>
                <c:pt idx="2">
                  <c:v>85.016501650165011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74.871794871794876</c:v>
                </c:pt>
                <c:pt idx="1">
                  <c:v>75.897435897435898</c:v>
                </c:pt>
                <c:pt idx="2">
                  <c:v>73.846153846153854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74672640"/>
        <c:axId val="274182080"/>
      </c:barChart>
      <c:catAx>
        <c:axId val="274672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74182080"/>
        <c:crosses val="autoZero"/>
        <c:auto val="1"/>
        <c:lblAlgn val="ctr"/>
        <c:lblOffset val="100"/>
        <c:tickMarkSkip val="1"/>
        <c:noMultiLvlLbl val="0"/>
      </c:catAx>
      <c:valAx>
        <c:axId val="27418208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74672640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0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공무원</c:v>
                </c:pt>
                <c:pt idx="1">
                  <c:v>사무/관리</c:v>
                </c:pt>
                <c:pt idx="2">
                  <c:v>전문직</c:v>
                </c:pt>
                <c:pt idx="3">
                  <c:v>영업/서비스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7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74673152"/>
        <c:axId val="274183808"/>
      </c:barChart>
      <c:catAx>
        <c:axId val="27467315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7418380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7418380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74673152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03.xml><?xml version="1.0" encoding="utf-8"?>
<c:chartSpace xmlns:r="http://schemas.openxmlformats.org/officeDocument/2006/relationships" xmlns:a="http://schemas.openxmlformats.org/drawingml/2006/main" xmlns:c="http://schemas.openxmlformats.org/drawingml/2006/chart"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roundedCorners val="0"/>
  <c:chart>
    <c:autoTitleDeleted val="1"/>
    <c:plotArea>
      <c:layout>
        <c:manualLayout>
          <c:layoutTarget val="inner"/>
          <c:xMode val="edge"/>
          <c:yMode val="edge"/>
          <c:x val="0.2562483549118042"/>
          <c:y val="0.054259356111288071"/>
          <c:w val="0.58562314510345459"/>
          <c:h val="0.85956484079360962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88.778877887788781</c:v>
                </c:pt>
                <c:pt idx="1">
                  <c:v>85.21452145214522</c:v>
                </c:pt>
                <c:pt idx="2">
                  <c:v>82.508250825082513</c:v>
                </c:pt>
                <c:pt idx="3">
                  <c:v>86.666666666666657</c:v>
                </c:pt>
                <c:pt idx="4">
                  <c:v>84.356435643564367</c:v>
                </c:pt>
                <c:pt idx="5">
                  <c:v>81.914191419141929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94.117647058823536</c:v>
                </c:pt>
                <c:pt idx="1">
                  <c:v>90.588235294117652</c:v>
                </c:pt>
                <c:pt idx="2">
                  <c:v>87.058823529411754</c:v>
                </c:pt>
                <c:pt idx="3">
                  <c:v>88.235294117647072</c:v>
                </c:pt>
                <c:pt idx="4">
                  <c:v>87.058823529411754</c:v>
                </c:pt>
                <c:pt idx="5">
                  <c:v>85.882352941176464</c:v>
                </c:pt>
              </c:numCache>
            </c:numRef>
          </c:val>
        </c:ser>
        <c:dLbls>
          <c:delete val="0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74935296"/>
        <c:axId val="274776064"/>
      </c:radarChart>
      <c:catAx>
        <c:axId val="274935296"/>
        <c:scaling>
          <c:orientation val="minMax"/>
        </c:scaling>
        <c:axPos val="b"/>
        <c:crossAx val="274776064"/>
        <c:delete val="0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50" b="1" i="0"/>
            </a:pPr>
            <a:endParaRPr lang="ko-KR"/>
          </a:p>
        </c:txPr>
        <c:crosses val="autoZero"/>
        <c:auto val="1"/>
        <c:lblAlgn val="ctr"/>
        <c:lblOffset val="100"/>
        <c:tickLblSkip val="1"/>
        <c:tickMarkSkip val="1"/>
      </c:catAx>
      <c:valAx>
        <c:axId val="274776064"/>
        <c:scaling>
          <c:orientation val="minMax"/>
          <c:max val="100"/>
          <c:min val="60"/>
        </c:scaling>
        <c:axPos val="l"/>
        <c:crossAx val="274935296"/>
        <c:delete val="0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 b="0" i="0"/>
            </a:pPr>
            <a:endParaRPr lang="ko-KR"/>
          </a:p>
        </c:txPr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2828598022"/>
          <c:y val="0.74908250570297241"/>
          <c:w val="0.19511841237545013"/>
          <c:h val="0.22033405303955078"/>
        </c:manualLayout>
      </c:layout>
      <c:overlay val="0"/>
      <c:txPr>
        <a:bodyPr/>
        <a:lstStyle/>
        <a:p>
          <a:pPr>
            <a:defRPr sz="1100" b="0" i="0"/>
          </a:pPr>
          <a:endParaRPr lang="ko-KR"/>
        </a:p>
      </c:txPr>
    </c:legend>
    <c:dispBlanksAs val="gap"/>
  </c:chart>
  <c:txPr>
    <a:bodyPr/>
    <a:lstStyle/>
    <a:p>
      <a:pPr>
        <a:defRPr sz="1400"/>
      </a:pPr>
      <a:endParaRPr lang="ko-KR"/>
    </a:p>
  </c:txPr>
  <c:externalData r:id="rId1">
    <c:autoUpdate val="0"/>
  </c:externalData>
  <c:extLst>
    <c:ext uri="CC8EB2C9-7E31-499d-B8F2-F6CE61031016">
      <ho:hncChartStyle xmlns:ho="http://schemas.haansoft.com/office/8.0" layoutIndex="-1" colorIndex="-1" styleIndex="-1"/>
    </c:ext>
  </c:extLst>
</c:chartSpace>
</file>

<file path=ppt/charts/chart304.xml><?xml version="1.0" encoding="utf-8"?>
<c:chartSpace xmlns:r="http://schemas.openxmlformats.org/officeDocument/2006/relationships" xmlns:a="http://schemas.openxmlformats.org/drawingml/2006/main" xmlns:c="http://schemas.openxmlformats.org/drawingml/2006/chart"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roundedCorners val="0"/>
  <c:chart>
    <c:autoTitleDeleted val="1"/>
    <c:plotArea>
      <c:layout>
        <c:manualLayout>
          <c:layoutTarget val="inner"/>
          <c:xMode val="edge"/>
          <c:yMode val="edge"/>
          <c:x val="0.0040160641074180603"/>
          <c:y val="0.0038461538497358561"/>
          <c:w val="1"/>
          <c:h val="0.9807692170143127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invertIfNegative val="0"/>
          <c:dLbls>
            <c:delete val="0"/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 b="0" i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Sheet1!$B$2:$B$4</c:f>
              <c:numCache>
                <c:formatCode>0.00</c:formatCode>
                <c:ptCount val="3"/>
                <c:pt idx="0">
                  <c:v>84.961496149614931</c:v>
                </c:pt>
                <c:pt idx="1">
                  <c:v>84.906490649064935</c:v>
                </c:pt>
                <c:pt idx="2">
                  <c:v>85.016501650165011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delete val="0"/>
            <c:numFmt formatCode="#,##0.0_);[Red]\(#,##0.0\)" sourceLinked="0"/>
            <c:txPr>
              <a:bodyPr/>
              <a:lstStyle/>
              <a:p>
                <a:pPr>
                  <a:defRPr sz="900" b="0" i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Sheet1!$C$2:$C$4</c:f>
              <c:numCache>
                <c:formatCode>0.00</c:formatCode>
                <c:ptCount val="3"/>
                <c:pt idx="0">
                  <c:v>88.52941176470587</c:v>
                </c:pt>
                <c:pt idx="1">
                  <c:v>88.823529411764696</c:v>
                </c:pt>
                <c:pt idx="2">
                  <c:v>88.235294117647072</c:v>
                </c:pt>
              </c:numCache>
            </c:numRef>
          </c:val>
        </c:ser>
        <c:dLbls>
          <c:delete val="0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04"/>
        <c:overlap val="-20"/>
        <c:axId val="275173888"/>
        <c:axId val="274778368"/>
      </c:barChart>
      <c:catAx>
        <c:axId val="275173888"/>
        <c:scaling>
          <c:orientation val="minMax"/>
        </c:scaling>
        <c:axPos val="b"/>
        <c:crossAx val="274778368"/>
        <c:delete val="0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es val="autoZero"/>
        <c:auto val="1"/>
        <c:lblAlgn val="ctr"/>
        <c:lblOffset val="100"/>
        <c:tickLblSkip val="1"/>
        <c:tickMarkSkip val="1"/>
      </c:catAx>
      <c:valAx>
        <c:axId val="274778368"/>
        <c:scaling>
          <c:orientation val="minMax"/>
          <c:max val="100"/>
          <c:min val="60"/>
        </c:scaling>
        <c:axPos val="l"/>
        <c:crossAx val="275173888"/>
        <c:delete val="0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738304138"/>
          <c:y val="0.014349495060741901"/>
          <c:w val="0.58061122894287109"/>
          <c:h val="0.15949966013431549"/>
        </c:manualLayout>
      </c:layout>
      <c:overlay val="0"/>
      <c:txPr>
        <a:bodyPr/>
        <a:lstStyle/>
        <a:p>
          <a:pPr>
            <a:defRPr sz="800" b="0" i="0"/>
          </a:pPr>
          <a:endParaRPr lang="ko-KR"/>
        </a:p>
      </c:txPr>
    </c:legend>
    <c:dispBlanksAs val="gap"/>
  </c:chart>
  <c:txPr>
    <a:bodyPr/>
    <a:lstStyle/>
    <a:p>
      <a:pPr>
        <a:defRPr sz="615">
          <a:latin typeface="맑은 고딕"/>
          <a:ea typeface="맑은 고딕"/>
        </a:defRPr>
      </a:pPr>
      <a:endParaRPr lang="ko-KR"/>
    </a:p>
  </c:txPr>
  <c:spPr>
    <a:noFill/>
    <a:ln>
      <a:noFill/>
    </a:ln>
  </c:spPr>
  <c:externalData r:id="rId1">
    <c:autoUpdate val="0"/>
  </c:externalData>
  <c:extLst>
    <c:ext uri="CC8EB2C9-7E31-499d-B8F2-F6CE61031016">
      <ho:hncChartStyle xmlns:ho="http://schemas.haansoft.com/office/8.0" layoutIndex="-1" colorIndex="-1" styleIndex="-1"/>
    </c:ext>
  </c:extLst>
</c:chartSpace>
</file>

<file path=ppt/charts/chart305.xml><?xml version="1.0" encoding="utf-8"?>
<c:chartSpace xmlns:r="http://schemas.openxmlformats.org/officeDocument/2006/relationships" xmlns:a="http://schemas.openxmlformats.org/drawingml/2006/main" xmlns:c="http://schemas.openxmlformats.org/drawingml/2006/chart"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roundedCorners val="0"/>
  <c:chart>
    <c:autoTitleDeleted val="0"/>
    <c:plotArea>
      <c:layout>
        <c:manualLayout>
          <c:layoutTarget val="inner"/>
          <c:xMode val="edge"/>
          <c:yMode val="edge"/>
          <c:x val="0.0020203564781695604"/>
          <c:y val="0"/>
          <c:w val="0.93156635761260986"/>
          <c:h val="0.823684215545654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invertIfNegative val="0"/>
          <c:dLbls>
            <c:delete val="0"/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 b="0" i="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사무/관리</c:v>
                </c:pt>
                <c:pt idx="1">
                  <c:v>전문직</c:v>
                </c:pt>
                <c:pt idx="2">
                  <c:v>영업/서비스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11</c:v>
                </c:pt>
                <c:pt idx="1">
                  <c:v>5</c:v>
                </c:pt>
                <c:pt idx="2">
                  <c:v>1</c:v>
                </c:pt>
              </c:numCache>
            </c:numRef>
          </c:val>
        </c:ser>
        <c:dLbls>
          <c:delete val="0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8"/>
        <c:overlap val="0"/>
        <c:axId val="275176960"/>
        <c:axId val="274780096"/>
      </c:barChart>
      <c:catAx>
        <c:axId val="275176960"/>
        <c:scaling>
          <c:orientation val="minMax"/>
        </c:scaling>
        <c:axPos val="b"/>
        <c:crossAx val="274780096"/>
        <c:delete val="0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800" b="0" i="0"/>
            </a:pPr>
            <a:endParaRPr lang="ko-KR"/>
          </a:p>
        </c:txPr>
        <c:crosses val="autoZero"/>
        <c:auto val="1"/>
        <c:lblAlgn val="ctr"/>
        <c:lblOffset val="100"/>
        <c:tickLblSkip val="1"/>
        <c:tickMarkSkip val="1"/>
      </c:catAx>
      <c:valAx>
        <c:axId val="274780096"/>
        <c:scaling>
          <c:orientation val="minMax"/>
        </c:scaling>
        <c:axPos val="l"/>
        <c:crossAx val="275176960"/>
        <c:delete val="1"/>
        <c:numFmt formatCode="General" sourceLinked="1"/>
        <c:majorTickMark val="out"/>
        <c:minorTickMark val="none"/>
        <c:tickLblPos val="none"/>
        <c:crosses val="autoZero"/>
        <c:crossBetween val="between"/>
      </c:valAx>
      <c:spPr>
        <a:noFill/>
        <a:ln w="25397">
          <a:noFill/>
        </a:ln>
      </c:spPr>
    </c:plotArea>
    <c:dispBlanksAs val="gap"/>
  </c:chart>
  <c:txPr>
    <a:bodyPr/>
    <a:lstStyle/>
    <a:p>
      <a:pPr>
        <a:defRPr sz="1004">
          <a:latin typeface="맑은 고딕"/>
          <a:ea typeface="맑은 고딕"/>
        </a:defRPr>
      </a:pPr>
      <a:endParaRPr lang="ko-KR"/>
    </a:p>
  </c:txPr>
  <c:spPr>
    <a:noFill/>
    <a:ln>
      <a:noFill/>
    </a:ln>
  </c:spPr>
  <c:externalData r:id="rId1">
    <c:autoUpdate val="0"/>
  </c:externalData>
  <c:extLst>
    <c:ext uri="CC8EB2C9-7E31-499d-B8F2-F6CE61031016">
      <ho:hncChartStyle xmlns:ho="http://schemas.haansoft.com/office/8.0" layoutIndex="-1" colorIndex="-1" styleIndex="-1"/>
    </c:ext>
  </c:extLst>
</c:chartSpace>
</file>

<file path=ppt/charts/chart306.xml><?xml version="1.0" encoding="utf-8"?>
<c:chartSpace xmlns:r="http://schemas.openxmlformats.org/officeDocument/2006/relationships" xmlns:a="http://schemas.openxmlformats.org/drawingml/2006/main" xmlns:c="http://schemas.openxmlformats.org/drawingml/2006/chart"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roundedCorners val="0"/>
  <c:chart>
    <c:autoTitleDeleted val="1"/>
    <c:plotArea>
      <c:layout>
        <c:manualLayout>
          <c:layoutTarget val="inner"/>
          <c:xMode val="edge"/>
          <c:yMode val="edge"/>
          <c:x val="0.2562483549118042"/>
          <c:y val="0.054259356111288071"/>
          <c:w val="0.58562314510345459"/>
          <c:h val="0.85956484079360962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88.778877887788781</c:v>
                </c:pt>
                <c:pt idx="1">
                  <c:v>85.21452145214522</c:v>
                </c:pt>
                <c:pt idx="2">
                  <c:v>82.508250825082513</c:v>
                </c:pt>
                <c:pt idx="3">
                  <c:v>86.666666666666657</c:v>
                </c:pt>
                <c:pt idx="4">
                  <c:v>84.356435643564367</c:v>
                </c:pt>
                <c:pt idx="5">
                  <c:v>81.914191419141929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85.714285714285708</c:v>
                </c:pt>
                <c:pt idx="1">
                  <c:v>87.142857142857139</c:v>
                </c:pt>
                <c:pt idx="2">
                  <c:v>84.285714285714292</c:v>
                </c:pt>
                <c:pt idx="3">
                  <c:v>88.571428571428584</c:v>
                </c:pt>
                <c:pt idx="4">
                  <c:v>87.142857142857139</c:v>
                </c:pt>
                <c:pt idx="5">
                  <c:v>87.142857142857139</c:v>
                </c:pt>
              </c:numCache>
            </c:numRef>
          </c:val>
        </c:ser>
        <c:dLbls>
          <c:delete val="0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75883520"/>
        <c:axId val="274781824"/>
      </c:radarChart>
      <c:catAx>
        <c:axId val="275883520"/>
        <c:scaling>
          <c:orientation val="minMax"/>
        </c:scaling>
        <c:axPos val="b"/>
        <c:crossAx val="274781824"/>
        <c:delete val="0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50" b="1" i="0"/>
            </a:pPr>
            <a:endParaRPr lang="ko-KR"/>
          </a:p>
        </c:txPr>
        <c:crosses val="autoZero"/>
        <c:auto val="1"/>
        <c:lblAlgn val="ctr"/>
        <c:lblOffset val="100"/>
        <c:tickLblSkip val="1"/>
        <c:tickMarkSkip val="1"/>
      </c:catAx>
      <c:valAx>
        <c:axId val="274781824"/>
        <c:scaling>
          <c:orientation val="minMax"/>
          <c:max val="100"/>
          <c:min val="60"/>
        </c:scaling>
        <c:axPos val="l"/>
        <c:crossAx val="275883520"/>
        <c:delete val="0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 b="0" i="0"/>
            </a:pPr>
            <a:endParaRPr lang="ko-KR"/>
          </a:p>
        </c:txPr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2828598022"/>
          <c:y val="0.74908250570297241"/>
          <c:w val="0.19511841237545013"/>
          <c:h val="0.22033405303955078"/>
        </c:manualLayout>
      </c:layout>
      <c:overlay val="0"/>
      <c:txPr>
        <a:bodyPr/>
        <a:lstStyle/>
        <a:p>
          <a:pPr>
            <a:defRPr sz="1100" b="0" i="0"/>
          </a:pPr>
          <a:endParaRPr lang="ko-KR"/>
        </a:p>
      </c:txPr>
    </c:legend>
    <c:dispBlanksAs val="gap"/>
  </c:chart>
  <c:txPr>
    <a:bodyPr/>
    <a:lstStyle/>
    <a:p>
      <a:pPr>
        <a:defRPr sz="1400"/>
      </a:pPr>
      <a:endParaRPr lang="ko-KR"/>
    </a:p>
  </c:txPr>
  <c:externalData r:id="rId1">
    <c:autoUpdate val="0"/>
  </c:externalData>
  <c:extLst>
    <c:ext uri="CC8EB2C9-7E31-499d-B8F2-F6CE61031016">
      <ho:hncChartStyle xmlns:ho="http://schemas.haansoft.com/office/8.0" layoutIndex="-1" colorIndex="-1" styleIndex="-1"/>
    </c:ext>
  </c:extLst>
</c:chartSpace>
</file>

<file path=ppt/charts/chart307.xml><?xml version="1.0" encoding="utf-8"?>
<c:chartSpace xmlns:r="http://schemas.openxmlformats.org/officeDocument/2006/relationships" xmlns:a="http://schemas.openxmlformats.org/drawingml/2006/main" xmlns:c="http://schemas.openxmlformats.org/drawingml/2006/chart"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roundedCorners val="0"/>
  <c:chart>
    <c:autoTitleDeleted val="1"/>
    <c:plotArea>
      <c:layout>
        <c:manualLayout>
          <c:layoutTarget val="inner"/>
          <c:xMode val="edge"/>
          <c:yMode val="edge"/>
          <c:x val="0.0040160641074180603"/>
          <c:y val="0.0038461538497358561"/>
          <c:w val="1"/>
          <c:h val="0.9807692170143127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invertIfNegative val="0"/>
          <c:dLbls>
            <c:delete val="0"/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 b="0" i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Sheet1!$B$2:$B$4</c:f>
              <c:numCache>
                <c:formatCode>0.00</c:formatCode>
                <c:ptCount val="3"/>
                <c:pt idx="0">
                  <c:v>84.961496149614931</c:v>
                </c:pt>
                <c:pt idx="1">
                  <c:v>84.906490649064935</c:v>
                </c:pt>
                <c:pt idx="2">
                  <c:v>85.016501650165011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delete val="0"/>
            <c:numFmt formatCode="#,##0.0_);[Red]\(#,##0.0\)" sourceLinked="0"/>
            <c:txPr>
              <a:bodyPr/>
              <a:lstStyle/>
              <a:p>
                <a:pPr>
                  <a:defRPr sz="900" b="0" i="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Sheet1!$C$2:$C$4</c:f>
              <c:numCache>
                <c:formatCode>0.00</c:formatCode>
                <c:ptCount val="3"/>
                <c:pt idx="0">
                  <c:v>88.52941176470587</c:v>
                </c:pt>
                <c:pt idx="1">
                  <c:v>88.823529411764696</c:v>
                </c:pt>
                <c:pt idx="2">
                  <c:v>88.235294117647072</c:v>
                </c:pt>
              </c:numCache>
            </c:numRef>
          </c:val>
        </c:ser>
        <c:dLbls>
          <c:delete val="0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04"/>
        <c:overlap val="-20"/>
        <c:axId val="275908096"/>
        <c:axId val="274046976"/>
      </c:barChart>
      <c:catAx>
        <c:axId val="275908096"/>
        <c:scaling>
          <c:orientation val="minMax"/>
        </c:scaling>
        <c:axPos val="b"/>
        <c:crossAx val="274046976"/>
        <c:delete val="0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es val="autoZero"/>
        <c:auto val="1"/>
        <c:lblAlgn val="ctr"/>
        <c:lblOffset val="100"/>
        <c:tickLblSkip val="1"/>
        <c:tickMarkSkip val="1"/>
      </c:catAx>
      <c:valAx>
        <c:axId val="274046976"/>
        <c:scaling>
          <c:orientation val="minMax"/>
          <c:max val="100"/>
          <c:min val="60"/>
        </c:scaling>
        <c:axPos val="l"/>
        <c:crossAx val="275908096"/>
        <c:delete val="0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738304138"/>
          <c:y val="0.014349495060741901"/>
          <c:w val="0.58061122894287109"/>
          <c:h val="0.15949966013431549"/>
        </c:manualLayout>
      </c:layout>
      <c:overlay val="0"/>
      <c:txPr>
        <a:bodyPr/>
        <a:lstStyle/>
        <a:p>
          <a:pPr>
            <a:defRPr sz="800" b="0" i="0"/>
          </a:pPr>
          <a:endParaRPr lang="ko-KR"/>
        </a:p>
      </c:txPr>
    </c:legend>
    <c:dispBlanksAs val="gap"/>
  </c:chart>
  <c:txPr>
    <a:bodyPr/>
    <a:lstStyle/>
    <a:p>
      <a:pPr>
        <a:defRPr sz="615">
          <a:latin typeface="맑은 고딕"/>
          <a:ea typeface="맑은 고딕"/>
        </a:defRPr>
      </a:pPr>
      <a:endParaRPr lang="ko-KR"/>
    </a:p>
  </c:txPr>
  <c:spPr>
    <a:noFill/>
    <a:ln>
      <a:noFill/>
    </a:ln>
  </c:spPr>
  <c:externalData r:id="rId1">
    <c:autoUpdate val="0"/>
  </c:externalData>
  <c:extLst>
    <c:ext uri="CC8EB2C9-7E31-499d-B8F2-F6CE61031016">
      <ho:hncChartStyle xmlns:ho="http://schemas.haansoft.com/office/8.0" layoutIndex="-1" colorIndex="-1" styleIndex="-1"/>
    </c:ext>
  </c:extLst>
</c:chartSpace>
</file>

<file path=ppt/charts/chart308.xml><?xml version="1.0" encoding="utf-8"?>
<c:chartSpace xmlns:r="http://schemas.openxmlformats.org/officeDocument/2006/relationships" xmlns:a="http://schemas.openxmlformats.org/drawingml/2006/main" xmlns:c="http://schemas.openxmlformats.org/drawingml/2006/chart"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roundedCorners val="0"/>
  <c:chart>
    <c:autoTitleDeleted val="0"/>
    <c:plotArea>
      <c:layout>
        <c:manualLayout>
          <c:layoutTarget val="inner"/>
          <c:xMode val="edge"/>
          <c:yMode val="edge"/>
          <c:x val="0.0020203564781695604"/>
          <c:y val="0"/>
          <c:w val="0.93156635761260986"/>
          <c:h val="0.823684215545654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invertIfNegative val="0"/>
          <c:dLbls>
            <c:delete val="0"/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 b="0" i="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Sheet1!$A$2:$A$8</c:f>
              <c:strCache>
                <c:ptCount val="7"/>
                <c:pt idx="0">
                  <c:v>사무/관리</c:v>
                </c:pt>
                <c:pt idx="1">
                  <c:v>공무원</c:v>
                </c:pt>
                <c:pt idx="2">
                  <c:v>자영업</c:v>
                </c:pt>
                <c:pt idx="3">
                  <c:v>영업/서비스</c:v>
                </c:pt>
                <c:pt idx="4">
                  <c:v>시민단체/언론</c:v>
                </c:pt>
                <c:pt idx="5">
                  <c:v>전문직</c:v>
                </c:pt>
                <c:pt idx="6">
                  <c:v>기타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>
          <c:delete val="0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8"/>
        <c:overlap val="0"/>
        <c:axId val="275913216"/>
        <c:axId val="274048704"/>
      </c:barChart>
      <c:catAx>
        <c:axId val="275913216"/>
        <c:scaling>
          <c:orientation val="minMax"/>
        </c:scaling>
        <c:axPos val="b"/>
        <c:crossAx val="274048704"/>
        <c:delete val="0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500" b="0" i="0"/>
            </a:pPr>
            <a:endParaRPr lang="ko-KR"/>
          </a:p>
        </c:txPr>
        <c:crosses val="autoZero"/>
        <c:auto val="1"/>
        <c:lblAlgn val="ctr"/>
        <c:lblOffset val="100"/>
        <c:tickLblSkip val="1"/>
        <c:tickMarkSkip val="1"/>
      </c:catAx>
      <c:valAx>
        <c:axId val="274048704"/>
        <c:scaling>
          <c:orientation val="minMax"/>
        </c:scaling>
        <c:axPos val="l"/>
        <c:crossAx val="275913216"/>
        <c:delete val="1"/>
        <c:numFmt formatCode="General" sourceLinked="1"/>
        <c:majorTickMark val="out"/>
        <c:minorTickMark val="none"/>
        <c:tickLblPos val="none"/>
        <c:crosses val="autoZero"/>
        <c:crossBetween val="between"/>
      </c:valAx>
      <c:spPr>
        <a:noFill/>
        <a:ln w="25397">
          <a:noFill/>
        </a:ln>
      </c:spPr>
    </c:plotArea>
    <c:dispBlanksAs val="gap"/>
  </c:chart>
  <c:txPr>
    <a:bodyPr/>
    <a:lstStyle/>
    <a:p>
      <a:pPr>
        <a:defRPr sz="1004">
          <a:latin typeface="맑은 고딕"/>
          <a:ea typeface="맑은 고딕"/>
        </a:defRPr>
      </a:pPr>
      <a:endParaRPr lang="ko-KR"/>
    </a:p>
  </c:txPr>
  <c:spPr>
    <a:noFill/>
    <a:ln>
      <a:noFill/>
    </a:ln>
  </c:spPr>
  <c:externalData r:id="rId1">
    <c:autoUpdate val="0"/>
  </c:externalData>
  <c:extLst>
    <c:ext uri="CC8EB2C9-7E31-499d-B8F2-F6CE61031016">
      <ho:hncChartStyle xmlns:ho="http://schemas.haansoft.com/office/8.0" layoutIndex="-1" colorIndex="-1" styleIndex="-1"/>
    </c:ext>
  </c:extLst>
</c:chartSpace>
</file>

<file path=ppt/charts/chart30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88.778877887788781</c:v>
                </c:pt>
                <c:pt idx="1">
                  <c:v>85.21452145214522</c:v>
                </c:pt>
                <c:pt idx="2">
                  <c:v>82.508250825082513</c:v>
                </c:pt>
                <c:pt idx="3">
                  <c:v>86.666666666666657</c:v>
                </c:pt>
                <c:pt idx="4">
                  <c:v>84.356435643564367</c:v>
                </c:pt>
                <c:pt idx="5">
                  <c:v>81.914191419141929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93</c:v>
                </c:pt>
                <c:pt idx="1">
                  <c:v>82</c:v>
                </c:pt>
                <c:pt idx="2">
                  <c:v>77</c:v>
                </c:pt>
                <c:pt idx="3">
                  <c:v>86</c:v>
                </c:pt>
                <c:pt idx="4">
                  <c:v>77</c:v>
                </c:pt>
                <c:pt idx="5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4208256"/>
        <c:axId val="274782400"/>
      </c:radarChart>
      <c:catAx>
        <c:axId val="274208256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74782400"/>
        <c:crosses val="autoZero"/>
        <c:auto val="1"/>
        <c:lblAlgn val="ctr"/>
        <c:lblOffset val="100"/>
        <c:noMultiLvlLbl val="0"/>
      </c:catAx>
      <c:valAx>
        <c:axId val="274782400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7420825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3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84.961496149614931</c:v>
                </c:pt>
                <c:pt idx="1">
                  <c:v>84.906490649064935</c:v>
                </c:pt>
                <c:pt idx="2">
                  <c:v>85.016501650165011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82.25</c:v>
                </c:pt>
                <c:pt idx="1">
                  <c:v>82.5</c:v>
                </c:pt>
                <c:pt idx="2">
                  <c:v>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74381824"/>
        <c:axId val="274052736"/>
      </c:barChart>
      <c:catAx>
        <c:axId val="274381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74052736"/>
        <c:crosses val="autoZero"/>
        <c:auto val="1"/>
        <c:lblAlgn val="ctr"/>
        <c:lblOffset val="100"/>
        <c:tickMarkSkip val="1"/>
        <c:noMultiLvlLbl val="0"/>
      </c:catAx>
      <c:valAx>
        <c:axId val="27405273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74381824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전문직</c:v>
                </c:pt>
                <c:pt idx="1">
                  <c:v>공무원</c:v>
                </c:pt>
                <c:pt idx="2">
                  <c:v>사무/관리</c:v>
                </c:pt>
                <c:pt idx="3">
                  <c:v>영업/서비스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14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74208768"/>
        <c:axId val="274054464"/>
      </c:barChart>
      <c:catAx>
        <c:axId val="27420876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7405446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7405446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74208768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88.778877887788781</c:v>
                </c:pt>
                <c:pt idx="1">
                  <c:v>85.21452145214522</c:v>
                </c:pt>
                <c:pt idx="2">
                  <c:v>82.508250825082513</c:v>
                </c:pt>
                <c:pt idx="3">
                  <c:v>86.666666666666657</c:v>
                </c:pt>
                <c:pt idx="4">
                  <c:v>84.356435643564367</c:v>
                </c:pt>
                <c:pt idx="5">
                  <c:v>81.914191419141929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92.8</c:v>
                </c:pt>
                <c:pt idx="1">
                  <c:v>90.399999999999991</c:v>
                </c:pt>
                <c:pt idx="2">
                  <c:v>89.600000000000009</c:v>
                </c:pt>
                <c:pt idx="3">
                  <c:v>92</c:v>
                </c:pt>
                <c:pt idx="4">
                  <c:v>88</c:v>
                </c:pt>
                <c:pt idx="5">
                  <c:v>90.399999999999991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6814336"/>
        <c:axId val="276571840"/>
      </c:radarChart>
      <c:catAx>
        <c:axId val="276814336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76571840"/>
        <c:crosses val="autoZero"/>
        <c:auto val="1"/>
        <c:lblAlgn val="ctr"/>
        <c:lblOffset val="100"/>
        <c:noMultiLvlLbl val="0"/>
      </c:catAx>
      <c:valAx>
        <c:axId val="276571840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7681433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3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84.961496149614931</c:v>
                </c:pt>
                <c:pt idx="1">
                  <c:v>84.906490649064935</c:v>
                </c:pt>
                <c:pt idx="2">
                  <c:v>85.016501650165011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90.066666666666677</c:v>
                </c:pt>
                <c:pt idx="1">
                  <c:v>90.533333333333331</c:v>
                </c:pt>
                <c:pt idx="2">
                  <c:v>89.600000000000009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76343296"/>
        <c:axId val="276574144"/>
      </c:barChart>
      <c:catAx>
        <c:axId val="276343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76574144"/>
        <c:crosses val="autoZero"/>
        <c:auto val="1"/>
        <c:lblAlgn val="ctr"/>
        <c:lblOffset val="100"/>
        <c:tickMarkSkip val="1"/>
        <c:noMultiLvlLbl val="0"/>
      </c:catAx>
      <c:valAx>
        <c:axId val="27657414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76343296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공무원</c:v>
                </c:pt>
                <c:pt idx="1">
                  <c:v>전문직</c:v>
                </c:pt>
                <c:pt idx="2">
                  <c:v>사무/관리</c:v>
                </c:pt>
                <c:pt idx="3">
                  <c:v>영업/서비스</c:v>
                </c:pt>
                <c:pt idx="4">
                  <c:v>기타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14</c:v>
                </c:pt>
                <c:pt idx="1">
                  <c:v>6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76832768"/>
        <c:axId val="276575872"/>
      </c:barChart>
      <c:catAx>
        <c:axId val="27683276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600"/>
            </a:pPr>
            <a:endParaRPr lang="ko-KR"/>
          </a:p>
        </c:txPr>
        <c:crossAx val="27657587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7657587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76832768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88.778877887788781</c:v>
                </c:pt>
                <c:pt idx="1">
                  <c:v>85.21452145214522</c:v>
                </c:pt>
                <c:pt idx="2">
                  <c:v>82.508250825082513</c:v>
                </c:pt>
                <c:pt idx="3">
                  <c:v>86.666666666666657</c:v>
                </c:pt>
                <c:pt idx="4">
                  <c:v>84.356435643564367</c:v>
                </c:pt>
                <c:pt idx="5">
                  <c:v>81.914191419141929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91.428571428571416</c:v>
                </c:pt>
                <c:pt idx="1">
                  <c:v>95.714285714285708</c:v>
                </c:pt>
                <c:pt idx="2">
                  <c:v>90</c:v>
                </c:pt>
                <c:pt idx="3">
                  <c:v>92.857142857142861</c:v>
                </c:pt>
                <c:pt idx="4">
                  <c:v>90</c:v>
                </c:pt>
                <c:pt idx="5">
                  <c:v>92.857142857142861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6835840"/>
        <c:axId val="276577600"/>
      </c:radarChart>
      <c:catAx>
        <c:axId val="276835840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76577600"/>
        <c:crosses val="autoZero"/>
        <c:auto val="1"/>
        <c:lblAlgn val="ctr"/>
        <c:lblOffset val="100"/>
        <c:noMultiLvlLbl val="0"/>
      </c:catAx>
      <c:valAx>
        <c:axId val="276577600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7683584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3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84.961496149614931</c:v>
                </c:pt>
                <c:pt idx="1">
                  <c:v>84.906490649064935</c:v>
                </c:pt>
                <c:pt idx="2">
                  <c:v>85.016501650165011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92.5</c:v>
                </c:pt>
                <c:pt idx="1">
                  <c:v>92.142857142857139</c:v>
                </c:pt>
                <c:pt idx="2">
                  <c:v>92.857142857142861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77261824"/>
        <c:axId val="275646144"/>
      </c:barChart>
      <c:catAx>
        <c:axId val="277261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75646144"/>
        <c:crosses val="autoZero"/>
        <c:auto val="1"/>
        <c:lblAlgn val="ctr"/>
        <c:lblOffset val="100"/>
        <c:tickMarkSkip val="1"/>
        <c:noMultiLvlLbl val="0"/>
      </c:catAx>
      <c:valAx>
        <c:axId val="27564614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77261824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공무원</c:v>
                </c:pt>
                <c:pt idx="1">
                  <c:v>전문직</c:v>
                </c:pt>
                <c:pt idx="2">
                  <c:v>전문직</c:v>
                </c:pt>
                <c:pt idx="3">
                  <c:v>영업/서비스</c:v>
                </c:pt>
                <c:pt idx="4">
                  <c:v>사무/관리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4</c:v>
                </c:pt>
                <c:pt idx="1">
                  <c:v>4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77430784"/>
        <c:axId val="275647872"/>
      </c:barChart>
      <c:catAx>
        <c:axId val="27743078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600"/>
            </a:pPr>
            <a:endParaRPr lang="ko-KR"/>
          </a:p>
        </c:txPr>
        <c:crossAx val="27564787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7564787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77430784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88.778877887788781</c:v>
                </c:pt>
                <c:pt idx="1">
                  <c:v>85.21452145214522</c:v>
                </c:pt>
                <c:pt idx="2">
                  <c:v>82.508250825082513</c:v>
                </c:pt>
                <c:pt idx="3">
                  <c:v>86.666666666666657</c:v>
                </c:pt>
                <c:pt idx="4">
                  <c:v>84.356435643564367</c:v>
                </c:pt>
                <c:pt idx="5">
                  <c:v>81.914191419141929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91.578947368421041</c:v>
                </c:pt>
                <c:pt idx="1">
                  <c:v>95.789473684210535</c:v>
                </c:pt>
                <c:pt idx="2">
                  <c:v>95.789473684210535</c:v>
                </c:pt>
                <c:pt idx="3">
                  <c:v>96.84210526315789</c:v>
                </c:pt>
                <c:pt idx="4">
                  <c:v>96.84210526315789</c:v>
                </c:pt>
                <c:pt idx="5">
                  <c:v>94.73684210526315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6959232"/>
        <c:axId val="275650176"/>
      </c:radarChart>
      <c:catAx>
        <c:axId val="276959232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75650176"/>
        <c:crosses val="autoZero"/>
        <c:auto val="1"/>
        <c:lblAlgn val="ctr"/>
        <c:lblOffset val="100"/>
        <c:noMultiLvlLbl val="0"/>
      </c:catAx>
      <c:valAx>
        <c:axId val="275650176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7695923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3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84.961496149614931</c:v>
                </c:pt>
                <c:pt idx="1">
                  <c:v>84.906490649064935</c:v>
                </c:pt>
                <c:pt idx="2">
                  <c:v>85.016501650165011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96.05263157894737</c:v>
                </c:pt>
                <c:pt idx="1">
                  <c:v>95.263157894736835</c:v>
                </c:pt>
                <c:pt idx="2">
                  <c:v>96.84210526315789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76961792"/>
        <c:axId val="275651904"/>
      </c:barChart>
      <c:catAx>
        <c:axId val="276961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75651904"/>
        <c:crosses val="autoZero"/>
        <c:auto val="1"/>
        <c:lblAlgn val="ctr"/>
        <c:lblOffset val="100"/>
        <c:tickMarkSkip val="1"/>
        <c:noMultiLvlLbl val="0"/>
      </c:catAx>
      <c:valAx>
        <c:axId val="27565190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76961792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Sheet1!$B$1:$G$1</c:f>
              <c:strCache>
                <c:ptCount val="6"/>
                <c:pt idx="0">
                  <c:v>사무/관리</c:v>
                </c:pt>
                <c:pt idx="1">
                  <c:v>자영업</c:v>
                </c:pt>
                <c:pt idx="2">
                  <c:v>영업/서비스</c:v>
                </c:pt>
                <c:pt idx="3">
                  <c:v>기타</c:v>
                </c:pt>
                <c:pt idx="4">
                  <c:v>공무원</c:v>
                </c:pt>
                <c:pt idx="5">
                  <c:v>전문직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6</c:v>
                </c:pt>
                <c:pt idx="1">
                  <c:v>5</c:v>
                </c:pt>
                <c:pt idx="2">
                  <c:v>4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76960256"/>
        <c:axId val="275973248"/>
      </c:barChart>
      <c:catAx>
        <c:axId val="27696025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600"/>
            </a:pPr>
            <a:endParaRPr lang="ko-KR"/>
          </a:p>
        </c:txPr>
        <c:crossAx val="27597324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7597324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76960256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88.778877887788781</c:v>
                </c:pt>
                <c:pt idx="1">
                  <c:v>85.21452145214522</c:v>
                </c:pt>
                <c:pt idx="2">
                  <c:v>82.508250825082513</c:v>
                </c:pt>
                <c:pt idx="3">
                  <c:v>86.666666666666657</c:v>
                </c:pt>
                <c:pt idx="4">
                  <c:v>84.356435643564367</c:v>
                </c:pt>
                <c:pt idx="5">
                  <c:v>81.914191419141929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82.727272727272734</c:v>
                </c:pt>
                <c:pt idx="1">
                  <c:v>89.090909090909079</c:v>
                </c:pt>
                <c:pt idx="2">
                  <c:v>83.636363636363626</c:v>
                </c:pt>
                <c:pt idx="3">
                  <c:v>88.181818181818187</c:v>
                </c:pt>
                <c:pt idx="4">
                  <c:v>83.636363636363626</c:v>
                </c:pt>
                <c:pt idx="5">
                  <c:v>87.272727272727266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7704704"/>
        <c:axId val="275975552"/>
      </c:radarChart>
      <c:catAx>
        <c:axId val="277704704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75975552"/>
        <c:crosses val="autoZero"/>
        <c:auto val="1"/>
        <c:lblAlgn val="ctr"/>
        <c:lblOffset val="100"/>
        <c:noMultiLvlLbl val="0"/>
      </c:catAx>
      <c:valAx>
        <c:axId val="275975552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7770470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3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84.961496149614931</c:v>
                </c:pt>
                <c:pt idx="1">
                  <c:v>84.906490649064935</c:v>
                </c:pt>
                <c:pt idx="2">
                  <c:v>85.016501650165011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86.969696969696955</c:v>
                </c:pt>
                <c:pt idx="1">
                  <c:v>85.757575757575751</c:v>
                </c:pt>
                <c:pt idx="2">
                  <c:v>88.181818181818187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77811712"/>
        <c:axId val="275977856"/>
      </c:barChart>
      <c:catAx>
        <c:axId val="277811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75977856"/>
        <c:crosses val="autoZero"/>
        <c:auto val="1"/>
        <c:lblAlgn val="ctr"/>
        <c:lblOffset val="100"/>
        <c:tickMarkSkip val="1"/>
        <c:noMultiLvlLbl val="0"/>
      </c:catAx>
      <c:valAx>
        <c:axId val="27597785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77811712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사무/관리</c:v>
                </c:pt>
                <c:pt idx="1">
                  <c:v>전문직</c:v>
                </c:pt>
                <c:pt idx="2">
                  <c:v>공무원</c:v>
                </c:pt>
                <c:pt idx="3">
                  <c:v>자영업</c:v>
                </c:pt>
                <c:pt idx="4">
                  <c:v>영업/서비스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11</c:v>
                </c:pt>
                <c:pt idx="1">
                  <c:v>5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77708288"/>
        <c:axId val="275979584"/>
      </c:barChart>
      <c:catAx>
        <c:axId val="27770828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700"/>
            </a:pPr>
            <a:endParaRPr lang="ko-KR"/>
          </a:p>
        </c:txPr>
        <c:crossAx val="27597958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7597958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77708288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91.358024691358025</c:v>
                </c:pt>
                <c:pt idx="1">
                  <c:v>83.950617283950621</c:v>
                </c:pt>
                <c:pt idx="2">
                  <c:v>77.53086419753086</c:v>
                </c:pt>
                <c:pt idx="3">
                  <c:v>80.370370370370367</c:v>
                </c:pt>
                <c:pt idx="4">
                  <c:v>79.876543209876544</c:v>
                </c:pt>
                <c:pt idx="5">
                  <c:v>75.555555555555557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97.5</c:v>
                </c:pt>
                <c:pt idx="1">
                  <c:v>95</c:v>
                </c:pt>
                <c:pt idx="2">
                  <c:v>86.25</c:v>
                </c:pt>
                <c:pt idx="3">
                  <c:v>92.5</c:v>
                </c:pt>
                <c:pt idx="4">
                  <c:v>92.5</c:v>
                </c:pt>
                <c:pt idx="5">
                  <c:v>83.75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2439040"/>
        <c:axId val="277660800"/>
      </c:radarChart>
      <c:catAx>
        <c:axId val="252439040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77660800"/>
        <c:crosses val="autoZero"/>
        <c:auto val="1"/>
        <c:lblAlgn val="ctr"/>
        <c:lblOffset val="100"/>
        <c:noMultiLvlLbl val="0"/>
      </c:catAx>
      <c:valAx>
        <c:axId val="277660800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5243904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3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80.226337448559633</c:v>
                </c:pt>
                <c:pt idx="1">
                  <c:v>81.440329218107038</c:v>
                </c:pt>
                <c:pt idx="2">
                  <c:v>79.012345679012341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86.875</c:v>
                </c:pt>
                <c:pt idx="1">
                  <c:v>91.25</c:v>
                </c:pt>
                <c:pt idx="2">
                  <c:v>82.5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52436992"/>
        <c:axId val="277663680"/>
      </c:barChart>
      <c:catAx>
        <c:axId val="252436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77663680"/>
        <c:crosses val="autoZero"/>
        <c:auto val="1"/>
        <c:lblAlgn val="ctr"/>
        <c:lblOffset val="100"/>
        <c:tickMarkSkip val="1"/>
        <c:noMultiLvlLbl val="0"/>
      </c:catAx>
      <c:valAx>
        <c:axId val="27766368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52436992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농임어축 </c:v>
                </c:pt>
                <c:pt idx="1">
                  <c:v>사무/관리</c:v>
                </c:pt>
                <c:pt idx="2">
                  <c:v>영업/서비스</c:v>
                </c:pt>
                <c:pt idx="3">
                  <c:v>전문직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9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79091712"/>
        <c:axId val="277665408"/>
      </c:barChart>
      <c:catAx>
        <c:axId val="27909171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7766540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7766540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79091712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91.358024691358025</c:v>
                </c:pt>
                <c:pt idx="1">
                  <c:v>83.950617283950621</c:v>
                </c:pt>
                <c:pt idx="2">
                  <c:v>77.53086419753086</c:v>
                </c:pt>
                <c:pt idx="3">
                  <c:v>80.370370370370367</c:v>
                </c:pt>
                <c:pt idx="4">
                  <c:v>79.876543209876544</c:v>
                </c:pt>
                <c:pt idx="5">
                  <c:v>75.555555555555557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84.761904761904759</c:v>
                </c:pt>
                <c:pt idx="1">
                  <c:v>81.904761904761898</c:v>
                </c:pt>
                <c:pt idx="2">
                  <c:v>74.285714285714292</c:v>
                </c:pt>
                <c:pt idx="3">
                  <c:v>77.142857142857139</c:v>
                </c:pt>
                <c:pt idx="4">
                  <c:v>77.142857142857139</c:v>
                </c:pt>
                <c:pt idx="5">
                  <c:v>80.952380952380949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8421504"/>
        <c:axId val="278192128"/>
      </c:radarChart>
      <c:catAx>
        <c:axId val="278421504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78192128"/>
        <c:crosses val="autoZero"/>
        <c:auto val="1"/>
        <c:lblAlgn val="ctr"/>
        <c:lblOffset val="100"/>
        <c:noMultiLvlLbl val="0"/>
      </c:catAx>
      <c:valAx>
        <c:axId val="278192128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7842150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3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80.226337448559633</c:v>
                </c:pt>
                <c:pt idx="1">
                  <c:v>81.440329218107038</c:v>
                </c:pt>
                <c:pt idx="2">
                  <c:v>79.012345679012341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78.730158730158735</c:v>
                </c:pt>
                <c:pt idx="1">
                  <c:v>79.365079365079367</c:v>
                </c:pt>
                <c:pt idx="2">
                  <c:v>78.095238095238088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78424064"/>
        <c:axId val="278193856"/>
      </c:barChart>
      <c:catAx>
        <c:axId val="278424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78193856"/>
        <c:crosses val="autoZero"/>
        <c:auto val="1"/>
        <c:lblAlgn val="ctr"/>
        <c:lblOffset val="100"/>
        <c:tickMarkSkip val="1"/>
        <c:noMultiLvlLbl val="0"/>
      </c:catAx>
      <c:valAx>
        <c:axId val="27819385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78424064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Sheet1!$B$1:$G$1</c:f>
              <c:strCache>
                <c:ptCount val="6"/>
                <c:pt idx="0">
                  <c:v>사무/관리</c:v>
                </c:pt>
                <c:pt idx="1">
                  <c:v>공무원</c:v>
                </c:pt>
                <c:pt idx="2">
                  <c:v>전문직</c:v>
                </c:pt>
                <c:pt idx="3">
                  <c:v>농임어축 </c:v>
                </c:pt>
                <c:pt idx="4">
                  <c:v>시민단체/언론</c:v>
                </c:pt>
                <c:pt idx="5">
                  <c:v>영업/서비스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9</c:v>
                </c:pt>
                <c:pt idx="1">
                  <c:v>7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78643200"/>
        <c:axId val="278195584"/>
      </c:barChart>
      <c:catAx>
        <c:axId val="27864320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500"/>
            </a:pPr>
            <a:endParaRPr lang="ko-KR"/>
          </a:p>
        </c:txPr>
        <c:crossAx val="27819558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7819558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78643200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91.358024691358025</c:v>
                </c:pt>
                <c:pt idx="1">
                  <c:v>83.950617283950621</c:v>
                </c:pt>
                <c:pt idx="2">
                  <c:v>77.53086419753086</c:v>
                </c:pt>
                <c:pt idx="3">
                  <c:v>80.370370370370367</c:v>
                </c:pt>
                <c:pt idx="4">
                  <c:v>79.876543209876544</c:v>
                </c:pt>
                <c:pt idx="5">
                  <c:v>75.555555555555557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92.8</c:v>
                </c:pt>
                <c:pt idx="1">
                  <c:v>79.2</c:v>
                </c:pt>
                <c:pt idx="2">
                  <c:v>80</c:v>
                </c:pt>
                <c:pt idx="3">
                  <c:v>84.800000000000011</c:v>
                </c:pt>
                <c:pt idx="4">
                  <c:v>80.8</c:v>
                </c:pt>
                <c:pt idx="5">
                  <c:v>76.8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8807040"/>
        <c:axId val="278197312"/>
      </c:radarChart>
      <c:catAx>
        <c:axId val="278807040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78197312"/>
        <c:crosses val="autoZero"/>
        <c:auto val="1"/>
        <c:lblAlgn val="ctr"/>
        <c:lblOffset val="100"/>
        <c:noMultiLvlLbl val="0"/>
      </c:catAx>
      <c:valAx>
        <c:axId val="278197312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7880704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3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80.226337448559633</c:v>
                </c:pt>
                <c:pt idx="1">
                  <c:v>81.440329218107038</c:v>
                </c:pt>
                <c:pt idx="2">
                  <c:v>79.012345679012341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82.800000000000011</c:v>
                </c:pt>
                <c:pt idx="1">
                  <c:v>82.4</c:v>
                </c:pt>
                <c:pt idx="2">
                  <c:v>83.2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79749120"/>
        <c:axId val="278199616"/>
      </c:barChart>
      <c:catAx>
        <c:axId val="279749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78199616"/>
        <c:crosses val="autoZero"/>
        <c:auto val="1"/>
        <c:lblAlgn val="ctr"/>
        <c:lblOffset val="100"/>
        <c:tickMarkSkip val="1"/>
        <c:noMultiLvlLbl val="0"/>
      </c:catAx>
      <c:valAx>
        <c:axId val="27819961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79749120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전문직</c:v>
                </c:pt>
                <c:pt idx="1">
                  <c:v>공무원</c:v>
                </c:pt>
                <c:pt idx="2">
                  <c:v>사무/관리</c:v>
                </c:pt>
                <c:pt idx="3">
                  <c:v>시민단체/언론</c:v>
                </c:pt>
                <c:pt idx="4">
                  <c:v>영업/서비스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16</c:v>
                </c:pt>
                <c:pt idx="1">
                  <c:v>5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78810112"/>
        <c:axId val="279848064"/>
      </c:barChart>
      <c:catAx>
        <c:axId val="27881011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500"/>
            </a:pPr>
            <a:endParaRPr lang="ko-KR"/>
          </a:p>
        </c:txPr>
        <c:crossAx val="27984806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7984806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78810112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91.358024691358025</c:v>
                </c:pt>
                <c:pt idx="1">
                  <c:v>83.950617283950621</c:v>
                </c:pt>
                <c:pt idx="2">
                  <c:v>77.53086419753086</c:v>
                </c:pt>
                <c:pt idx="3">
                  <c:v>80.370370370370367</c:v>
                </c:pt>
                <c:pt idx="4">
                  <c:v>79.876543209876544</c:v>
                </c:pt>
                <c:pt idx="5">
                  <c:v>75.555555555555557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93.333333333333343</c:v>
                </c:pt>
                <c:pt idx="1">
                  <c:v>92</c:v>
                </c:pt>
                <c:pt idx="2">
                  <c:v>80</c:v>
                </c:pt>
                <c:pt idx="3">
                  <c:v>84</c:v>
                </c:pt>
                <c:pt idx="4">
                  <c:v>85.333333333333329</c:v>
                </c:pt>
                <c:pt idx="5">
                  <c:v>78.666666666666657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9626752"/>
        <c:axId val="279850368"/>
      </c:radarChart>
      <c:catAx>
        <c:axId val="279626752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79850368"/>
        <c:crosses val="autoZero"/>
        <c:auto val="1"/>
        <c:lblAlgn val="ctr"/>
        <c:lblOffset val="100"/>
        <c:noMultiLvlLbl val="0"/>
      </c:catAx>
      <c:valAx>
        <c:axId val="279850368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7962675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3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80.226337448559633</c:v>
                </c:pt>
                <c:pt idx="1">
                  <c:v>81.440329218107038</c:v>
                </c:pt>
                <c:pt idx="2">
                  <c:v>79.012345679012341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85.444444444444443</c:v>
                </c:pt>
                <c:pt idx="1">
                  <c:v>85.555555555555557</c:v>
                </c:pt>
                <c:pt idx="2">
                  <c:v>85.333333333333329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79627264"/>
        <c:axId val="279852096"/>
      </c:barChart>
      <c:catAx>
        <c:axId val="279627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79852096"/>
        <c:crosses val="autoZero"/>
        <c:auto val="1"/>
        <c:lblAlgn val="ctr"/>
        <c:lblOffset val="100"/>
        <c:tickMarkSkip val="1"/>
        <c:noMultiLvlLbl val="0"/>
      </c:catAx>
      <c:valAx>
        <c:axId val="27985209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79627264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Sheet1!$B$1:$G$1</c:f>
              <c:strCache>
                <c:ptCount val="6"/>
                <c:pt idx="0">
                  <c:v>공무원</c:v>
                </c:pt>
                <c:pt idx="1">
                  <c:v>전문직</c:v>
                </c:pt>
                <c:pt idx="2">
                  <c:v>사무/관리</c:v>
                </c:pt>
                <c:pt idx="3">
                  <c:v>자영업</c:v>
                </c:pt>
                <c:pt idx="4">
                  <c:v>영업/서비스</c:v>
                </c:pt>
                <c:pt idx="5">
                  <c:v>기타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6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79656448"/>
        <c:axId val="279853824"/>
      </c:barChart>
      <c:catAx>
        <c:axId val="27965644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600"/>
            </a:pPr>
            <a:endParaRPr lang="ko-KR"/>
          </a:p>
        </c:txPr>
        <c:crossAx val="27985382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798538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79656448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91.358024691358025</c:v>
                </c:pt>
                <c:pt idx="1">
                  <c:v>83.950617283950621</c:v>
                </c:pt>
                <c:pt idx="2">
                  <c:v>77.53086419753086</c:v>
                </c:pt>
                <c:pt idx="3">
                  <c:v>80.370370370370367</c:v>
                </c:pt>
                <c:pt idx="4">
                  <c:v>79.876543209876544</c:v>
                </c:pt>
                <c:pt idx="5">
                  <c:v>75.555555555555557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91.428571428571416</c:v>
                </c:pt>
                <c:pt idx="1">
                  <c:v>90</c:v>
                </c:pt>
                <c:pt idx="2">
                  <c:v>70</c:v>
                </c:pt>
                <c:pt idx="3">
                  <c:v>72.857142857142861</c:v>
                </c:pt>
                <c:pt idx="4">
                  <c:v>72.857142857142861</c:v>
                </c:pt>
                <c:pt idx="5">
                  <c:v>64.285714285714292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9217664"/>
        <c:axId val="245056640"/>
      </c:radarChart>
      <c:catAx>
        <c:axId val="279217664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45056640"/>
        <c:crosses val="autoZero"/>
        <c:auto val="1"/>
        <c:lblAlgn val="ctr"/>
        <c:lblOffset val="100"/>
        <c:noMultiLvlLbl val="0"/>
      </c:catAx>
      <c:valAx>
        <c:axId val="245056640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7921766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3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80.226337448559633</c:v>
                </c:pt>
                <c:pt idx="1">
                  <c:v>81.440329218107038</c:v>
                </c:pt>
                <c:pt idx="2">
                  <c:v>79.012345679012341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77.023809523809518</c:v>
                </c:pt>
                <c:pt idx="1">
                  <c:v>76.904761904761912</c:v>
                </c:pt>
                <c:pt idx="2">
                  <c:v>77.142857142857139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79304704"/>
        <c:axId val="245058944"/>
      </c:barChart>
      <c:catAx>
        <c:axId val="279304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45058944"/>
        <c:crosses val="autoZero"/>
        <c:auto val="1"/>
        <c:lblAlgn val="ctr"/>
        <c:lblOffset val="100"/>
        <c:tickMarkSkip val="1"/>
        <c:noMultiLvlLbl val="0"/>
      </c:catAx>
      <c:valAx>
        <c:axId val="24505894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79304704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사무/관리</c:v>
                </c:pt>
                <c:pt idx="1">
                  <c:v>전문직</c:v>
                </c:pt>
                <c:pt idx="2">
                  <c:v>공무원</c:v>
                </c:pt>
                <c:pt idx="3">
                  <c:v>시민단체/언론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9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79427584"/>
        <c:axId val="245060672"/>
      </c:barChart>
      <c:catAx>
        <c:axId val="27942758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4506067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4506067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79427584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91.358024691358025</c:v>
                </c:pt>
                <c:pt idx="1">
                  <c:v>83.950617283950621</c:v>
                </c:pt>
                <c:pt idx="2">
                  <c:v>77.53086419753086</c:v>
                </c:pt>
                <c:pt idx="3">
                  <c:v>80.370370370370367</c:v>
                </c:pt>
                <c:pt idx="4">
                  <c:v>79.876543209876544</c:v>
                </c:pt>
                <c:pt idx="5">
                  <c:v>75.555555555555557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95.789473684210535</c:v>
                </c:pt>
                <c:pt idx="1">
                  <c:v>84.210526315789465</c:v>
                </c:pt>
                <c:pt idx="2">
                  <c:v>78.94736842105263</c:v>
                </c:pt>
                <c:pt idx="3">
                  <c:v>76.84210526315789</c:v>
                </c:pt>
                <c:pt idx="4">
                  <c:v>76.84210526315789</c:v>
                </c:pt>
                <c:pt idx="5">
                  <c:v>77.89473684210526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0368640"/>
        <c:axId val="245062976"/>
      </c:radarChart>
      <c:catAx>
        <c:axId val="280368640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45062976"/>
        <c:crosses val="autoZero"/>
        <c:auto val="1"/>
        <c:lblAlgn val="ctr"/>
        <c:lblOffset val="100"/>
        <c:noMultiLvlLbl val="0"/>
      </c:catAx>
      <c:valAx>
        <c:axId val="245062976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8036864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3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80.226337448559633</c:v>
                </c:pt>
                <c:pt idx="1">
                  <c:v>81.440329218107038</c:v>
                </c:pt>
                <c:pt idx="2">
                  <c:v>79.012345679012341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77.719298245614027</c:v>
                </c:pt>
                <c:pt idx="1">
                  <c:v>81.754385964912274</c:v>
                </c:pt>
                <c:pt idx="2">
                  <c:v>73.68421052631578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80472064"/>
        <c:axId val="271394496"/>
      </c:barChart>
      <c:catAx>
        <c:axId val="280472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71394496"/>
        <c:crosses val="autoZero"/>
        <c:auto val="1"/>
        <c:lblAlgn val="ctr"/>
        <c:lblOffset val="100"/>
        <c:tickMarkSkip val="1"/>
        <c:noMultiLvlLbl val="0"/>
      </c:catAx>
      <c:valAx>
        <c:axId val="27139449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80472064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공무원</c:v>
                </c:pt>
                <c:pt idx="1">
                  <c:v>농임어축 </c:v>
                </c:pt>
                <c:pt idx="2">
                  <c:v>사무/관리</c:v>
                </c:pt>
                <c:pt idx="3">
                  <c:v>전문직</c:v>
                </c:pt>
                <c:pt idx="4">
                  <c:v>영업/서비스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7</c:v>
                </c:pt>
                <c:pt idx="1">
                  <c:v>5</c:v>
                </c:pt>
                <c:pt idx="2">
                  <c:v>4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80553984"/>
        <c:axId val="271396224"/>
      </c:barChart>
      <c:catAx>
        <c:axId val="28055398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700"/>
            </a:pPr>
            <a:endParaRPr lang="ko-KR"/>
          </a:p>
        </c:txPr>
        <c:crossAx val="27139622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713962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80553984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91.358024691358025</c:v>
                </c:pt>
                <c:pt idx="1">
                  <c:v>83.950617283950621</c:v>
                </c:pt>
                <c:pt idx="2">
                  <c:v>77.53086419753086</c:v>
                </c:pt>
                <c:pt idx="3">
                  <c:v>80.370370370370367</c:v>
                </c:pt>
                <c:pt idx="4">
                  <c:v>79.876543209876544</c:v>
                </c:pt>
                <c:pt idx="5">
                  <c:v>75.555555555555557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88.75</c:v>
                </c:pt>
                <c:pt idx="1">
                  <c:v>80</c:v>
                </c:pt>
                <c:pt idx="2">
                  <c:v>72.5</c:v>
                </c:pt>
                <c:pt idx="3">
                  <c:v>76.25</c:v>
                </c:pt>
                <c:pt idx="4">
                  <c:v>76.25</c:v>
                </c:pt>
                <c:pt idx="5">
                  <c:v>56.25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1098240"/>
        <c:axId val="271398528"/>
      </c:radarChart>
      <c:catAx>
        <c:axId val="281098240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71398528"/>
        <c:crosses val="autoZero"/>
        <c:auto val="1"/>
        <c:lblAlgn val="ctr"/>
        <c:lblOffset val="100"/>
        <c:noMultiLvlLbl val="0"/>
      </c:catAx>
      <c:valAx>
        <c:axId val="271398528"/>
        <c:scaling>
          <c:orientation val="minMax"/>
          <c:max val="100"/>
          <c:min val="5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8109824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3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80.226337448559633</c:v>
                </c:pt>
                <c:pt idx="1">
                  <c:v>81.440329218107038</c:v>
                </c:pt>
                <c:pt idx="2">
                  <c:v>79.012345679012341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71.875</c:v>
                </c:pt>
                <c:pt idx="1">
                  <c:v>75</c:v>
                </c:pt>
                <c:pt idx="2">
                  <c:v>68.75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81737728"/>
        <c:axId val="278528000"/>
      </c:barChart>
      <c:catAx>
        <c:axId val="281737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78528000"/>
        <c:crosses val="autoZero"/>
        <c:auto val="1"/>
        <c:lblAlgn val="ctr"/>
        <c:lblOffset val="100"/>
        <c:tickMarkSkip val="1"/>
        <c:noMultiLvlLbl val="0"/>
      </c:catAx>
      <c:valAx>
        <c:axId val="27852800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81737728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농임어축 </c:v>
                </c:pt>
                <c:pt idx="1">
                  <c:v>자영업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14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81098752"/>
        <c:axId val="278529728"/>
      </c:barChart>
      <c:catAx>
        <c:axId val="28109875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7852972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7852972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81098752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91.358024691358025</c:v>
                </c:pt>
                <c:pt idx="1">
                  <c:v>83.950617283950621</c:v>
                </c:pt>
                <c:pt idx="2">
                  <c:v>77.53086419753086</c:v>
                </c:pt>
                <c:pt idx="3">
                  <c:v>80.370370370370367</c:v>
                </c:pt>
                <c:pt idx="4">
                  <c:v>79.876543209876544</c:v>
                </c:pt>
                <c:pt idx="5">
                  <c:v>75.555555555555557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88.75</c:v>
                </c:pt>
                <c:pt idx="1">
                  <c:v>77.5</c:v>
                </c:pt>
                <c:pt idx="2">
                  <c:v>75</c:v>
                </c:pt>
                <c:pt idx="3">
                  <c:v>81.25</c:v>
                </c:pt>
                <c:pt idx="4">
                  <c:v>82.5</c:v>
                </c:pt>
                <c:pt idx="5">
                  <c:v>76.25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1839616"/>
        <c:axId val="278531456"/>
      </c:radarChart>
      <c:catAx>
        <c:axId val="281839616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78531456"/>
        <c:crosses val="autoZero"/>
        <c:auto val="1"/>
        <c:lblAlgn val="ctr"/>
        <c:lblOffset val="100"/>
        <c:noMultiLvlLbl val="0"/>
      </c:catAx>
      <c:valAx>
        <c:axId val="278531456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8183961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3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80.226337448559633</c:v>
                </c:pt>
                <c:pt idx="1">
                  <c:v>81.440329218107038</c:v>
                </c:pt>
                <c:pt idx="2">
                  <c:v>79.012345679012341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80.729166666666686</c:v>
                </c:pt>
                <c:pt idx="1">
                  <c:v>80.208333333333343</c:v>
                </c:pt>
                <c:pt idx="2">
                  <c:v>81.25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81233920"/>
        <c:axId val="278533760"/>
      </c:barChart>
      <c:catAx>
        <c:axId val="281233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78533760"/>
        <c:crosses val="autoZero"/>
        <c:auto val="1"/>
        <c:lblAlgn val="ctr"/>
        <c:lblOffset val="100"/>
        <c:tickMarkSkip val="1"/>
        <c:noMultiLvlLbl val="0"/>
      </c:catAx>
      <c:valAx>
        <c:axId val="27853376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81233920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농임어축 </c:v>
                </c:pt>
                <c:pt idx="1">
                  <c:v>전문직</c:v>
                </c:pt>
                <c:pt idx="2">
                  <c:v>자영업</c:v>
                </c:pt>
                <c:pt idx="3">
                  <c:v>공무원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8</c:v>
                </c:pt>
                <c:pt idx="1">
                  <c:v>4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81232384"/>
        <c:axId val="278535488"/>
      </c:barChart>
      <c:catAx>
        <c:axId val="28123238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7853548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7853548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81232384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91.358024691358025</c:v>
                </c:pt>
                <c:pt idx="1">
                  <c:v>83.950617283950621</c:v>
                </c:pt>
                <c:pt idx="2">
                  <c:v>77.53086419753086</c:v>
                </c:pt>
                <c:pt idx="3">
                  <c:v>80.370370370370367</c:v>
                </c:pt>
                <c:pt idx="4">
                  <c:v>79.876543209876544</c:v>
                </c:pt>
                <c:pt idx="5">
                  <c:v>75.555555555555557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90</c:v>
                </c:pt>
                <c:pt idx="1">
                  <c:v>81</c:v>
                </c:pt>
                <c:pt idx="2">
                  <c:v>79</c:v>
                </c:pt>
                <c:pt idx="3">
                  <c:v>77</c:v>
                </c:pt>
                <c:pt idx="4">
                  <c:v>76</c:v>
                </c:pt>
                <c:pt idx="5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2234368"/>
        <c:axId val="282395776"/>
      </c:radarChart>
      <c:catAx>
        <c:axId val="282234368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82395776"/>
        <c:crosses val="autoZero"/>
        <c:auto val="1"/>
        <c:lblAlgn val="ctr"/>
        <c:lblOffset val="100"/>
        <c:noMultiLvlLbl val="0"/>
      </c:catAx>
      <c:valAx>
        <c:axId val="282395776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8223436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3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80.226337448559633</c:v>
                </c:pt>
                <c:pt idx="1">
                  <c:v>81.440329218107038</c:v>
                </c:pt>
                <c:pt idx="2">
                  <c:v>79.012345679012341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80.25</c:v>
                </c:pt>
                <c:pt idx="1">
                  <c:v>80.5</c:v>
                </c:pt>
                <c:pt idx="2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82258944"/>
        <c:axId val="282398080"/>
      </c:barChart>
      <c:catAx>
        <c:axId val="282258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82398080"/>
        <c:crosses val="autoZero"/>
        <c:auto val="1"/>
        <c:lblAlgn val="ctr"/>
        <c:lblOffset val="100"/>
        <c:tickMarkSkip val="1"/>
        <c:noMultiLvlLbl val="0"/>
      </c:catAx>
      <c:valAx>
        <c:axId val="28239808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82258944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농임어축 </c:v>
                </c:pt>
                <c:pt idx="1">
                  <c:v>전문직</c:v>
                </c:pt>
                <c:pt idx="2">
                  <c:v>자영업</c:v>
                </c:pt>
                <c:pt idx="3">
                  <c:v>기타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15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82386944"/>
        <c:axId val="282399808"/>
      </c:barChart>
      <c:catAx>
        <c:axId val="28238694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8239980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8239980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82386944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5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88.778877887788781</c:v>
                </c:pt>
                <c:pt idx="1">
                  <c:v>85.21452145214522</c:v>
                </c:pt>
                <c:pt idx="2">
                  <c:v>82.508250825082513</c:v>
                </c:pt>
                <c:pt idx="3">
                  <c:v>86.666666666666657</c:v>
                </c:pt>
                <c:pt idx="4">
                  <c:v>84.356435643564367</c:v>
                </c:pt>
                <c:pt idx="5">
                  <c:v>81.914191419141929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82.5</c:v>
                </c:pt>
                <c:pt idx="1">
                  <c:v>80</c:v>
                </c:pt>
                <c:pt idx="2">
                  <c:v>81.25</c:v>
                </c:pt>
                <c:pt idx="3">
                  <c:v>82.5</c:v>
                </c:pt>
                <c:pt idx="4">
                  <c:v>83.75</c:v>
                </c:pt>
                <c:pt idx="5">
                  <c:v>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1915392"/>
        <c:axId val="282401536"/>
      </c:radarChart>
      <c:catAx>
        <c:axId val="281915392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82401536"/>
        <c:crosses val="autoZero"/>
        <c:auto val="1"/>
        <c:lblAlgn val="ctr"/>
        <c:lblOffset val="100"/>
        <c:noMultiLvlLbl val="0"/>
      </c:catAx>
      <c:valAx>
        <c:axId val="282401536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8191539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35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84.961496149614931</c:v>
                </c:pt>
                <c:pt idx="1">
                  <c:v>84.906490649064935</c:v>
                </c:pt>
                <c:pt idx="2">
                  <c:v>85.016501650165011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81.041666666666686</c:v>
                </c:pt>
                <c:pt idx="1">
                  <c:v>80.833333333333343</c:v>
                </c:pt>
                <c:pt idx="2">
                  <c:v>81.25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81918976"/>
        <c:axId val="279872640"/>
      </c:barChart>
      <c:catAx>
        <c:axId val="281918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79872640"/>
        <c:crosses val="autoZero"/>
        <c:auto val="1"/>
        <c:lblAlgn val="ctr"/>
        <c:lblOffset val="100"/>
        <c:tickMarkSkip val="1"/>
        <c:noMultiLvlLbl val="0"/>
      </c:catAx>
      <c:valAx>
        <c:axId val="27987264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81918976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5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Sheet1!$B$1:$G$1</c:f>
              <c:strCache>
                <c:ptCount val="6"/>
                <c:pt idx="0">
                  <c:v>사무/관리</c:v>
                </c:pt>
                <c:pt idx="1">
                  <c:v>전문직</c:v>
                </c:pt>
                <c:pt idx="2">
                  <c:v>공무원</c:v>
                </c:pt>
                <c:pt idx="3">
                  <c:v>기타</c:v>
                </c:pt>
                <c:pt idx="4">
                  <c:v>농임어축 </c:v>
                </c:pt>
                <c:pt idx="5">
                  <c:v>시민단체/언론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8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81915904"/>
        <c:axId val="279874368"/>
      </c:barChart>
      <c:catAx>
        <c:axId val="28191590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500"/>
            </a:pPr>
            <a:endParaRPr lang="ko-KR"/>
          </a:p>
        </c:txPr>
        <c:crossAx val="27987436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7987436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81915904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5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88.778877887788781</c:v>
                </c:pt>
                <c:pt idx="1">
                  <c:v>85.21452145214522</c:v>
                </c:pt>
                <c:pt idx="2">
                  <c:v>82.508250825082513</c:v>
                </c:pt>
                <c:pt idx="3">
                  <c:v>86.666666666666657</c:v>
                </c:pt>
                <c:pt idx="4">
                  <c:v>84.356435643564367</c:v>
                </c:pt>
                <c:pt idx="5">
                  <c:v>81.914191419141929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90</c:v>
                </c:pt>
                <c:pt idx="1">
                  <c:v>81</c:v>
                </c:pt>
                <c:pt idx="2">
                  <c:v>75</c:v>
                </c:pt>
                <c:pt idx="3">
                  <c:v>85</c:v>
                </c:pt>
                <c:pt idx="4">
                  <c:v>78</c:v>
                </c:pt>
                <c:pt idx="5">
                  <c:v>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2702848"/>
        <c:axId val="279876672"/>
      </c:radarChart>
      <c:catAx>
        <c:axId val="282702848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79876672"/>
        <c:crosses val="autoZero"/>
        <c:auto val="1"/>
        <c:lblAlgn val="ctr"/>
        <c:lblOffset val="100"/>
        <c:noMultiLvlLbl val="0"/>
      </c:catAx>
      <c:valAx>
        <c:axId val="279876672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8270284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35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84.961496149614931</c:v>
                </c:pt>
                <c:pt idx="1">
                  <c:v>84.906490649064935</c:v>
                </c:pt>
                <c:pt idx="2">
                  <c:v>85.016501650165011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81.833333333333343</c:v>
                </c:pt>
                <c:pt idx="1">
                  <c:v>79.666666666666657</c:v>
                </c:pt>
                <c:pt idx="2">
                  <c:v>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82703360"/>
        <c:axId val="279878976"/>
      </c:barChart>
      <c:catAx>
        <c:axId val="282703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79878976"/>
        <c:crosses val="autoZero"/>
        <c:auto val="1"/>
        <c:lblAlgn val="ctr"/>
        <c:lblOffset val="100"/>
        <c:tickMarkSkip val="1"/>
        <c:noMultiLvlLbl val="0"/>
      </c:catAx>
      <c:valAx>
        <c:axId val="27987897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82703360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5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사무/관리</c:v>
                </c:pt>
                <c:pt idx="1">
                  <c:v>공무원</c:v>
                </c:pt>
                <c:pt idx="2">
                  <c:v>영업/서비스</c:v>
                </c:pt>
                <c:pt idx="3">
                  <c:v>농임어축 </c:v>
                </c:pt>
                <c:pt idx="4">
                  <c:v>시민단체/언론</c:v>
                </c:pt>
                <c:pt idx="5">
                  <c:v>자영업</c:v>
                </c:pt>
                <c:pt idx="6">
                  <c:v>전문직</c:v>
                </c:pt>
              </c:strCache>
            </c:strRef>
          </c:cat>
          <c:val>
            <c:numRef>
              <c:f>Sheet1!$B$2:$H$2</c:f>
              <c:numCache>
                <c:formatCode>General</c:formatCode>
                <c:ptCount val="7"/>
                <c:pt idx="0">
                  <c:v>11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83432448"/>
        <c:axId val="283518080"/>
      </c:barChart>
      <c:catAx>
        <c:axId val="28343244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400"/>
            </a:pPr>
            <a:endParaRPr lang="ko-KR"/>
          </a:p>
        </c:txPr>
        <c:crossAx val="28351808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8351808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83432448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5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88.778877887788781</c:v>
                </c:pt>
                <c:pt idx="1">
                  <c:v>85.21452145214522</c:v>
                </c:pt>
                <c:pt idx="2">
                  <c:v>82.508250825082513</c:v>
                </c:pt>
                <c:pt idx="3">
                  <c:v>86.666666666666657</c:v>
                </c:pt>
                <c:pt idx="4">
                  <c:v>84.356435643564367</c:v>
                </c:pt>
                <c:pt idx="5">
                  <c:v>81.914191419141929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90.476190476190482</c:v>
                </c:pt>
                <c:pt idx="1">
                  <c:v>78.095238095238088</c:v>
                </c:pt>
                <c:pt idx="2">
                  <c:v>70.476190476190482</c:v>
                </c:pt>
                <c:pt idx="3">
                  <c:v>76.19047619047619</c:v>
                </c:pt>
                <c:pt idx="4">
                  <c:v>74.285714285714292</c:v>
                </c:pt>
                <c:pt idx="5">
                  <c:v>67.61904761904762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3206656"/>
        <c:axId val="283520960"/>
      </c:radarChart>
      <c:catAx>
        <c:axId val="283206656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83520960"/>
        <c:crosses val="autoZero"/>
        <c:auto val="1"/>
        <c:lblAlgn val="ctr"/>
        <c:lblOffset val="100"/>
        <c:noMultiLvlLbl val="0"/>
      </c:catAx>
      <c:valAx>
        <c:axId val="283520960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8320665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35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84.961496149614931</c:v>
                </c:pt>
                <c:pt idx="1">
                  <c:v>84.906490649064935</c:v>
                </c:pt>
                <c:pt idx="2">
                  <c:v>85.016501650165011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72.857142857142861</c:v>
                </c:pt>
                <c:pt idx="1">
                  <c:v>76.19047619047619</c:v>
                </c:pt>
                <c:pt idx="2">
                  <c:v>69.523809523809518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83300864"/>
        <c:axId val="283523264"/>
      </c:barChart>
      <c:catAx>
        <c:axId val="283300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83523264"/>
        <c:crosses val="autoZero"/>
        <c:auto val="1"/>
        <c:lblAlgn val="ctr"/>
        <c:lblOffset val="100"/>
        <c:tickMarkSkip val="1"/>
        <c:noMultiLvlLbl val="0"/>
      </c:catAx>
      <c:valAx>
        <c:axId val="28352326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83300864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5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Sheet1!$B$1:$G$1</c:f>
              <c:strCache>
                <c:ptCount val="6"/>
                <c:pt idx="0">
                  <c:v>공무원</c:v>
                </c:pt>
                <c:pt idx="1">
                  <c:v>사무/관리</c:v>
                </c:pt>
                <c:pt idx="2">
                  <c:v>시민단체/언론</c:v>
                </c:pt>
                <c:pt idx="3">
                  <c:v>자영업</c:v>
                </c:pt>
                <c:pt idx="4">
                  <c:v>전문직</c:v>
                </c:pt>
                <c:pt idx="5">
                  <c:v>기타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7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83302400"/>
        <c:axId val="284033024"/>
      </c:barChart>
      <c:catAx>
        <c:axId val="28330240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500"/>
            </a:pPr>
            <a:endParaRPr lang="ko-KR"/>
          </a:p>
        </c:txPr>
        <c:crossAx val="28403302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840330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83302400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6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88.778877887788781</c:v>
                </c:pt>
                <c:pt idx="1">
                  <c:v>85.21452145214522</c:v>
                </c:pt>
                <c:pt idx="2">
                  <c:v>82.508250825082513</c:v>
                </c:pt>
                <c:pt idx="3">
                  <c:v>86.666666666666657</c:v>
                </c:pt>
                <c:pt idx="4">
                  <c:v>84.356435643564367</c:v>
                </c:pt>
                <c:pt idx="5">
                  <c:v>81.914191419141929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88</c:v>
                </c:pt>
                <c:pt idx="1">
                  <c:v>82.666666666666671</c:v>
                </c:pt>
                <c:pt idx="2">
                  <c:v>77.333333333333329</c:v>
                </c:pt>
                <c:pt idx="3">
                  <c:v>85.333333333333329</c:v>
                </c:pt>
                <c:pt idx="4">
                  <c:v>82.666666666666671</c:v>
                </c:pt>
                <c:pt idx="5">
                  <c:v>81.333333333333329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3825664"/>
        <c:axId val="284035328"/>
      </c:radarChart>
      <c:catAx>
        <c:axId val="283825664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84035328"/>
        <c:crosses val="autoZero"/>
        <c:auto val="1"/>
        <c:lblAlgn val="ctr"/>
        <c:lblOffset val="100"/>
        <c:noMultiLvlLbl val="0"/>
      </c:catAx>
      <c:valAx>
        <c:axId val="284035328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8382566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36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84.961496149614931</c:v>
                </c:pt>
                <c:pt idx="1">
                  <c:v>84.906490649064935</c:v>
                </c:pt>
                <c:pt idx="2">
                  <c:v>85.016501650165011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83.444444444444457</c:v>
                </c:pt>
                <c:pt idx="1">
                  <c:v>82.8888888888889</c:v>
                </c:pt>
                <c:pt idx="2">
                  <c:v>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84383744"/>
        <c:axId val="284037632"/>
      </c:barChart>
      <c:catAx>
        <c:axId val="284383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84037632"/>
        <c:crosses val="autoZero"/>
        <c:auto val="1"/>
        <c:lblAlgn val="ctr"/>
        <c:lblOffset val="100"/>
        <c:tickMarkSkip val="1"/>
        <c:noMultiLvlLbl val="0"/>
      </c:catAx>
      <c:valAx>
        <c:axId val="28403763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84383744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6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사무/관리</c:v>
                </c:pt>
                <c:pt idx="1">
                  <c:v>영업/서비스</c:v>
                </c:pt>
                <c:pt idx="2">
                  <c:v>자영업</c:v>
                </c:pt>
                <c:pt idx="3">
                  <c:v>공무원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10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83827712"/>
        <c:axId val="284039360"/>
      </c:barChart>
      <c:catAx>
        <c:axId val="28382771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840393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8403936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83827712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6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88.778877887788781</c:v>
                </c:pt>
                <c:pt idx="1">
                  <c:v>85.21452145214522</c:v>
                </c:pt>
                <c:pt idx="2">
                  <c:v>82.508250825082513</c:v>
                </c:pt>
                <c:pt idx="3">
                  <c:v>86.666666666666657</c:v>
                </c:pt>
                <c:pt idx="4">
                  <c:v>84.356435643564367</c:v>
                </c:pt>
                <c:pt idx="5">
                  <c:v>81.914191419141929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85</c:v>
                </c:pt>
                <c:pt idx="1">
                  <c:v>83</c:v>
                </c:pt>
                <c:pt idx="2">
                  <c:v>86</c:v>
                </c:pt>
                <c:pt idx="3">
                  <c:v>83</c:v>
                </c:pt>
                <c:pt idx="4">
                  <c:v>82</c:v>
                </c:pt>
                <c:pt idx="5">
                  <c:v>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4329984"/>
        <c:axId val="282066944"/>
      </c:radarChart>
      <c:catAx>
        <c:axId val="284329984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82066944"/>
        <c:crosses val="autoZero"/>
        <c:auto val="1"/>
        <c:lblAlgn val="ctr"/>
        <c:lblOffset val="100"/>
        <c:noMultiLvlLbl val="0"/>
      </c:catAx>
      <c:valAx>
        <c:axId val="282066944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8432998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36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84.961496149614931</c:v>
                </c:pt>
                <c:pt idx="1">
                  <c:v>84.906490649064935</c:v>
                </c:pt>
                <c:pt idx="2">
                  <c:v>85.016501650165011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83.416666666666671</c:v>
                </c:pt>
                <c:pt idx="1">
                  <c:v>82.833333333333329</c:v>
                </c:pt>
                <c:pt idx="2">
                  <c:v>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82905088"/>
        <c:axId val="282069248"/>
      </c:barChart>
      <c:catAx>
        <c:axId val="282905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82069248"/>
        <c:crosses val="autoZero"/>
        <c:auto val="1"/>
        <c:lblAlgn val="ctr"/>
        <c:lblOffset val="100"/>
        <c:tickMarkSkip val="1"/>
        <c:noMultiLvlLbl val="0"/>
      </c:catAx>
      <c:valAx>
        <c:axId val="28206924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82905088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6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사무/관리</c:v>
                </c:pt>
                <c:pt idx="1">
                  <c:v>전문직</c:v>
                </c:pt>
                <c:pt idx="2">
                  <c:v>공무원</c:v>
                </c:pt>
                <c:pt idx="3">
                  <c:v>기타</c:v>
                </c:pt>
                <c:pt idx="4">
                  <c:v>농임어축 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9</c:v>
                </c:pt>
                <c:pt idx="1">
                  <c:v>4</c:v>
                </c:pt>
                <c:pt idx="2">
                  <c:v>3</c:v>
                </c:pt>
                <c:pt idx="3">
                  <c:v>3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82903552"/>
        <c:axId val="282070976"/>
      </c:barChart>
      <c:catAx>
        <c:axId val="28290355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8207097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8207097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82903552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6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85.714285714285708</c:v>
                </c:pt>
                <c:pt idx="1">
                  <c:v>80.158730158730151</c:v>
                </c:pt>
                <c:pt idx="2">
                  <c:v>76.19047619047619</c:v>
                </c:pt>
                <c:pt idx="3">
                  <c:v>82.38095238095238</c:v>
                </c:pt>
                <c:pt idx="4">
                  <c:v>80.634920634920633</c:v>
                </c:pt>
                <c:pt idx="5">
                  <c:v>76.19047619047619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87.5</c:v>
                </c:pt>
                <c:pt idx="1">
                  <c:v>75</c:v>
                </c:pt>
                <c:pt idx="2">
                  <c:v>70</c:v>
                </c:pt>
                <c:pt idx="3">
                  <c:v>82.5</c:v>
                </c:pt>
                <c:pt idx="4">
                  <c:v>75.833333333333329</c:v>
                </c:pt>
                <c:pt idx="5">
                  <c:v>72.5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5132800"/>
        <c:axId val="282073280"/>
      </c:radarChart>
      <c:catAx>
        <c:axId val="285132800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82073280"/>
        <c:crosses val="autoZero"/>
        <c:auto val="1"/>
        <c:lblAlgn val="ctr"/>
        <c:lblOffset val="100"/>
        <c:noMultiLvlLbl val="0"/>
      </c:catAx>
      <c:valAx>
        <c:axId val="282073280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8513280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36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79.153439153439123</c:v>
                </c:pt>
                <c:pt idx="1">
                  <c:v>80.211640211640244</c:v>
                </c:pt>
                <c:pt idx="2">
                  <c:v>78.095238095238088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75.694444444444443</c:v>
                </c:pt>
                <c:pt idx="1">
                  <c:v>77.222222222222229</c:v>
                </c:pt>
                <c:pt idx="2">
                  <c:v>74.166666666666671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84899840"/>
        <c:axId val="283509312"/>
      </c:barChart>
      <c:catAx>
        <c:axId val="284899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83509312"/>
        <c:crosses val="autoZero"/>
        <c:auto val="1"/>
        <c:lblAlgn val="ctr"/>
        <c:lblOffset val="100"/>
        <c:tickMarkSkip val="1"/>
        <c:noMultiLvlLbl val="0"/>
      </c:catAx>
      <c:valAx>
        <c:axId val="28350931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84899840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6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공무원</c:v>
                </c:pt>
                <c:pt idx="1">
                  <c:v>기타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23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84903424"/>
        <c:axId val="283511040"/>
      </c:barChart>
      <c:catAx>
        <c:axId val="28490342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8351104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8351104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84903424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6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85.714285714285708</c:v>
                </c:pt>
                <c:pt idx="1">
                  <c:v>80.158730158730151</c:v>
                </c:pt>
                <c:pt idx="2">
                  <c:v>76.19047619047619</c:v>
                </c:pt>
                <c:pt idx="3">
                  <c:v>82.38095238095238</c:v>
                </c:pt>
                <c:pt idx="4">
                  <c:v>80.634920634920633</c:v>
                </c:pt>
                <c:pt idx="5">
                  <c:v>76.19047619047619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91</c:v>
                </c:pt>
                <c:pt idx="1">
                  <c:v>83</c:v>
                </c:pt>
                <c:pt idx="2">
                  <c:v>77</c:v>
                </c:pt>
                <c:pt idx="3">
                  <c:v>79</c:v>
                </c:pt>
                <c:pt idx="4">
                  <c:v>78</c:v>
                </c:pt>
                <c:pt idx="5">
                  <c:v>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5261824"/>
        <c:axId val="283513344"/>
      </c:radarChart>
      <c:catAx>
        <c:axId val="285261824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83513344"/>
        <c:crosses val="autoZero"/>
        <c:auto val="1"/>
        <c:lblAlgn val="ctr"/>
        <c:lblOffset val="100"/>
        <c:noMultiLvlLbl val="0"/>
      </c:catAx>
      <c:valAx>
        <c:axId val="283513344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8526182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37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79.153439153439123</c:v>
                </c:pt>
                <c:pt idx="1">
                  <c:v>80.211640211640244</c:v>
                </c:pt>
                <c:pt idx="2">
                  <c:v>78.095238095238088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78.166666666666657</c:v>
                </c:pt>
                <c:pt idx="1">
                  <c:v>80.333333333333329</c:v>
                </c:pt>
                <c:pt idx="2">
                  <c:v>76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85356544"/>
        <c:axId val="283515072"/>
      </c:barChart>
      <c:catAx>
        <c:axId val="285356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83515072"/>
        <c:crosses val="autoZero"/>
        <c:auto val="1"/>
        <c:lblAlgn val="ctr"/>
        <c:lblOffset val="100"/>
        <c:tickMarkSkip val="1"/>
        <c:noMultiLvlLbl val="0"/>
      </c:catAx>
      <c:valAx>
        <c:axId val="28351507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85356544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7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1"/>
                <c:pt idx="0">
                  <c:v>공무원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20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85265408"/>
        <c:axId val="285442048"/>
      </c:barChart>
      <c:catAx>
        <c:axId val="28526540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8544204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8544204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85265408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7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85.714285714285708</c:v>
                </c:pt>
                <c:pt idx="1">
                  <c:v>80.158730158730151</c:v>
                </c:pt>
                <c:pt idx="2">
                  <c:v>76.19047619047619</c:v>
                </c:pt>
                <c:pt idx="3">
                  <c:v>82.38095238095238</c:v>
                </c:pt>
                <c:pt idx="4">
                  <c:v>80.634920634920633</c:v>
                </c:pt>
                <c:pt idx="5">
                  <c:v>76.19047619047619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83.80952380952381</c:v>
                </c:pt>
                <c:pt idx="1">
                  <c:v>84.761904761904759</c:v>
                </c:pt>
                <c:pt idx="2">
                  <c:v>87.61904761904762</c:v>
                </c:pt>
                <c:pt idx="3">
                  <c:v>89.523809523809518</c:v>
                </c:pt>
                <c:pt idx="4">
                  <c:v>93.333333333333343</c:v>
                </c:pt>
                <c:pt idx="5">
                  <c:v>89.523809523809518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4516352"/>
        <c:axId val="285444352"/>
      </c:radarChart>
      <c:catAx>
        <c:axId val="284516352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85444352"/>
        <c:crosses val="autoZero"/>
        <c:auto val="1"/>
        <c:lblAlgn val="ctr"/>
        <c:lblOffset val="100"/>
        <c:noMultiLvlLbl val="0"/>
      </c:catAx>
      <c:valAx>
        <c:axId val="285444352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8451635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37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79.153439153439123</c:v>
                </c:pt>
                <c:pt idx="1">
                  <c:v>80.211640211640244</c:v>
                </c:pt>
                <c:pt idx="2">
                  <c:v>78.095238095238088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90.238095238095241</c:v>
                </c:pt>
                <c:pt idx="1">
                  <c:v>88.095238095238102</c:v>
                </c:pt>
                <c:pt idx="2">
                  <c:v>92.38095238095238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84615168"/>
        <c:axId val="285446656"/>
      </c:barChart>
      <c:catAx>
        <c:axId val="284615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85446656"/>
        <c:crosses val="autoZero"/>
        <c:auto val="1"/>
        <c:lblAlgn val="ctr"/>
        <c:lblOffset val="100"/>
        <c:tickMarkSkip val="1"/>
        <c:noMultiLvlLbl val="0"/>
      </c:catAx>
      <c:valAx>
        <c:axId val="28544665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84615168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7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Sheet1!$B$1:$G$1</c:f>
              <c:strCache>
                <c:ptCount val="6"/>
                <c:pt idx="0">
                  <c:v>공무원</c:v>
                </c:pt>
                <c:pt idx="1">
                  <c:v>사무/관리</c:v>
                </c:pt>
                <c:pt idx="2">
                  <c:v>영업/서비스</c:v>
                </c:pt>
                <c:pt idx="3">
                  <c:v>기타</c:v>
                </c:pt>
                <c:pt idx="4">
                  <c:v>자영업</c:v>
                </c:pt>
                <c:pt idx="5">
                  <c:v>전문직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7</c:v>
                </c:pt>
                <c:pt idx="1">
                  <c:v>6</c:v>
                </c:pt>
                <c:pt idx="2">
                  <c:v>3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84517376"/>
        <c:axId val="285448384"/>
      </c:barChart>
      <c:catAx>
        <c:axId val="28451737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500"/>
            </a:pPr>
            <a:endParaRPr lang="ko-KR"/>
          </a:p>
        </c:txPr>
        <c:crossAx val="28544838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8544838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84517376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7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85.714285714285708</c:v>
                </c:pt>
                <c:pt idx="1">
                  <c:v>80.158730158730151</c:v>
                </c:pt>
                <c:pt idx="2">
                  <c:v>76.19047619047619</c:v>
                </c:pt>
                <c:pt idx="3">
                  <c:v>82.38095238095238</c:v>
                </c:pt>
                <c:pt idx="4">
                  <c:v>80.634920634920633</c:v>
                </c:pt>
                <c:pt idx="5">
                  <c:v>76.19047619047619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75.294117647058826</c:v>
                </c:pt>
                <c:pt idx="1">
                  <c:v>75.294117647058826</c:v>
                </c:pt>
                <c:pt idx="2">
                  <c:v>75.294117647058826</c:v>
                </c:pt>
                <c:pt idx="3">
                  <c:v>82.35294117647058</c:v>
                </c:pt>
                <c:pt idx="4">
                  <c:v>84.705882352941174</c:v>
                </c:pt>
                <c:pt idx="5">
                  <c:v>75.294117647058826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5860352"/>
        <c:axId val="285448960"/>
      </c:radarChart>
      <c:catAx>
        <c:axId val="285860352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85448960"/>
        <c:crosses val="autoZero"/>
        <c:auto val="1"/>
        <c:lblAlgn val="ctr"/>
        <c:lblOffset val="100"/>
        <c:noMultiLvlLbl val="0"/>
      </c:catAx>
      <c:valAx>
        <c:axId val="285448960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8586035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37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79.153439153439123</c:v>
                </c:pt>
                <c:pt idx="1">
                  <c:v>80.211640211640244</c:v>
                </c:pt>
                <c:pt idx="2">
                  <c:v>78.095238095238088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76.078431372549019</c:v>
                </c:pt>
                <c:pt idx="1">
                  <c:v>78.039215686274503</c:v>
                </c:pt>
                <c:pt idx="2">
                  <c:v>74.117647058823536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85860864"/>
        <c:axId val="284748032"/>
      </c:barChart>
      <c:catAx>
        <c:axId val="285860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84748032"/>
        <c:crosses val="autoZero"/>
        <c:auto val="1"/>
        <c:lblAlgn val="ctr"/>
        <c:lblOffset val="100"/>
        <c:tickMarkSkip val="1"/>
        <c:noMultiLvlLbl val="0"/>
      </c:catAx>
      <c:valAx>
        <c:axId val="28474803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85860864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7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공무원</c:v>
                </c:pt>
                <c:pt idx="1">
                  <c:v>사무/관리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16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86632448"/>
        <c:axId val="284749760"/>
      </c:barChart>
      <c:catAx>
        <c:axId val="28663244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847497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8474976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86632448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7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85.714285714285708</c:v>
                </c:pt>
                <c:pt idx="1">
                  <c:v>80.158730158730151</c:v>
                </c:pt>
                <c:pt idx="2">
                  <c:v>76.19047619047619</c:v>
                </c:pt>
                <c:pt idx="3">
                  <c:v>82.38095238095238</c:v>
                </c:pt>
                <c:pt idx="4">
                  <c:v>80.634920634920633</c:v>
                </c:pt>
                <c:pt idx="5">
                  <c:v>76.19047619047619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95</c:v>
                </c:pt>
                <c:pt idx="1">
                  <c:v>85</c:v>
                </c:pt>
                <c:pt idx="2">
                  <c:v>75.833333333333329</c:v>
                </c:pt>
                <c:pt idx="3">
                  <c:v>85.833333333333343</c:v>
                </c:pt>
                <c:pt idx="4">
                  <c:v>80</c:v>
                </c:pt>
                <c:pt idx="5">
                  <c:v>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5939200"/>
        <c:axId val="284752640"/>
      </c:radarChart>
      <c:catAx>
        <c:axId val="285939200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84752640"/>
        <c:crosses val="autoZero"/>
        <c:auto val="1"/>
        <c:lblAlgn val="ctr"/>
        <c:lblOffset val="100"/>
        <c:noMultiLvlLbl val="0"/>
      </c:catAx>
      <c:valAx>
        <c:axId val="284752640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8593920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37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79.153439153439123</c:v>
                </c:pt>
                <c:pt idx="1">
                  <c:v>80.211640211640244</c:v>
                </c:pt>
                <c:pt idx="2">
                  <c:v>78.095238095238088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80.138888888888886</c:v>
                </c:pt>
                <c:pt idx="1">
                  <c:v>82.777777777777771</c:v>
                </c:pt>
                <c:pt idx="2">
                  <c:v>77.5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86033408"/>
        <c:axId val="284753216"/>
      </c:barChart>
      <c:catAx>
        <c:axId val="286033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84753216"/>
        <c:crosses val="autoZero"/>
        <c:auto val="1"/>
        <c:lblAlgn val="ctr"/>
        <c:lblOffset val="100"/>
        <c:tickMarkSkip val="1"/>
        <c:noMultiLvlLbl val="0"/>
      </c:catAx>
      <c:valAx>
        <c:axId val="28475321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86033408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8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공무원</c:v>
                </c:pt>
                <c:pt idx="1">
                  <c:v>기타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22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86042624"/>
        <c:axId val="284691264"/>
      </c:barChart>
      <c:catAx>
        <c:axId val="28604262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8469126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8469126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86042624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8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85.714285714285708</c:v>
                </c:pt>
                <c:pt idx="1">
                  <c:v>80.158730158730151</c:v>
                </c:pt>
                <c:pt idx="2">
                  <c:v>76.19047619047619</c:v>
                </c:pt>
                <c:pt idx="3">
                  <c:v>82.38095238095238</c:v>
                </c:pt>
                <c:pt idx="4">
                  <c:v>80.634920634920633</c:v>
                </c:pt>
                <c:pt idx="5">
                  <c:v>76.19047619047619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78</c:v>
                </c:pt>
                <c:pt idx="1">
                  <c:v>77</c:v>
                </c:pt>
                <c:pt idx="2">
                  <c:v>72</c:v>
                </c:pt>
                <c:pt idx="3">
                  <c:v>74</c:v>
                </c:pt>
                <c:pt idx="4">
                  <c:v>73</c:v>
                </c:pt>
                <c:pt idx="5">
                  <c:v>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6950912"/>
        <c:axId val="284692992"/>
      </c:radarChart>
      <c:catAx>
        <c:axId val="286950912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84692992"/>
        <c:crosses val="autoZero"/>
        <c:auto val="1"/>
        <c:lblAlgn val="ctr"/>
        <c:lblOffset val="100"/>
        <c:noMultiLvlLbl val="0"/>
      </c:catAx>
      <c:valAx>
        <c:axId val="284692992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8695091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38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79.153439153439123</c:v>
                </c:pt>
                <c:pt idx="1">
                  <c:v>80.211640211640244</c:v>
                </c:pt>
                <c:pt idx="2">
                  <c:v>78.095238095238088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74.083333333333329</c:v>
                </c:pt>
                <c:pt idx="1">
                  <c:v>74.166666666666671</c:v>
                </c:pt>
                <c:pt idx="2">
                  <c:v>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87123968"/>
        <c:axId val="284695296"/>
      </c:barChart>
      <c:catAx>
        <c:axId val="287123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84695296"/>
        <c:crosses val="autoZero"/>
        <c:auto val="1"/>
        <c:lblAlgn val="ctr"/>
        <c:lblOffset val="100"/>
        <c:tickMarkSkip val="1"/>
        <c:noMultiLvlLbl val="0"/>
      </c:catAx>
      <c:valAx>
        <c:axId val="28469529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87123968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8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1"/>
                <c:pt idx="0">
                  <c:v>공무원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20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87308288"/>
        <c:axId val="284779072"/>
      </c:barChart>
      <c:catAx>
        <c:axId val="28730828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8477907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8477907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87308288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8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92.048558421851283</c:v>
                </c:pt>
                <c:pt idx="1">
                  <c:v>84.37025796661608</c:v>
                </c:pt>
                <c:pt idx="2">
                  <c:v>82.003034901365709</c:v>
                </c:pt>
                <c:pt idx="3">
                  <c:v>85.402124430955993</c:v>
                </c:pt>
                <c:pt idx="4">
                  <c:v>85.978755690440067</c:v>
                </c:pt>
                <c:pt idx="5">
                  <c:v>81.305007587253414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89</c:v>
                </c:pt>
                <c:pt idx="1">
                  <c:v>81</c:v>
                </c:pt>
                <c:pt idx="2">
                  <c:v>80</c:v>
                </c:pt>
                <c:pt idx="3">
                  <c:v>79</c:v>
                </c:pt>
                <c:pt idx="4">
                  <c:v>82</c:v>
                </c:pt>
                <c:pt idx="5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6272000"/>
        <c:axId val="284780800"/>
      </c:radarChart>
      <c:catAx>
        <c:axId val="286272000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84780800"/>
        <c:crosses val="autoZero"/>
        <c:auto val="1"/>
        <c:lblAlgn val="ctr"/>
        <c:lblOffset val="100"/>
        <c:noMultiLvlLbl val="0"/>
      </c:catAx>
      <c:valAx>
        <c:axId val="284780800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8627200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38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85.050581689428455</c:v>
                </c:pt>
                <c:pt idx="1">
                  <c:v>85.184623166413743</c:v>
                </c:pt>
                <c:pt idx="2">
                  <c:v>84.916540212443095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81.916666666666657</c:v>
                </c:pt>
                <c:pt idx="1">
                  <c:v>81.833333333333314</c:v>
                </c:pt>
                <c:pt idx="2">
                  <c:v>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86272512"/>
        <c:axId val="284783104"/>
      </c:barChart>
      <c:catAx>
        <c:axId val="286272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84783104"/>
        <c:crosses val="autoZero"/>
        <c:auto val="1"/>
        <c:lblAlgn val="ctr"/>
        <c:lblOffset val="100"/>
        <c:tickMarkSkip val="1"/>
        <c:noMultiLvlLbl val="0"/>
      </c:catAx>
      <c:valAx>
        <c:axId val="28478310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86272512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8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농임어축 </c:v>
                </c:pt>
                <c:pt idx="1">
                  <c:v>공무원</c:v>
                </c:pt>
                <c:pt idx="2">
                  <c:v>시민단체/언론</c:v>
                </c:pt>
                <c:pt idx="3">
                  <c:v>전문직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9</c:v>
                </c:pt>
                <c:pt idx="1">
                  <c:v>8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86367232"/>
        <c:axId val="284784832"/>
      </c:barChart>
      <c:catAx>
        <c:axId val="28636723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8478483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8478483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86367232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8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92.048558421851283</c:v>
                </c:pt>
                <c:pt idx="1">
                  <c:v>84.37025796661608</c:v>
                </c:pt>
                <c:pt idx="2">
                  <c:v>82.003034901365709</c:v>
                </c:pt>
                <c:pt idx="3">
                  <c:v>85.402124430955993</c:v>
                </c:pt>
                <c:pt idx="4">
                  <c:v>85.978755690440067</c:v>
                </c:pt>
                <c:pt idx="5">
                  <c:v>81.305007587253414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92</c:v>
                </c:pt>
                <c:pt idx="1">
                  <c:v>80</c:v>
                </c:pt>
                <c:pt idx="2">
                  <c:v>72</c:v>
                </c:pt>
                <c:pt idx="3">
                  <c:v>74.666666666666671</c:v>
                </c:pt>
                <c:pt idx="4">
                  <c:v>77.333333333333329</c:v>
                </c:pt>
                <c:pt idx="5">
                  <c:v>73.333333333333329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9114112"/>
        <c:axId val="249319360"/>
      </c:radarChart>
      <c:catAx>
        <c:axId val="249114112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49319360"/>
        <c:crosses val="autoZero"/>
        <c:auto val="1"/>
        <c:lblAlgn val="ctr"/>
        <c:lblOffset val="100"/>
        <c:noMultiLvlLbl val="0"/>
      </c:catAx>
      <c:valAx>
        <c:axId val="249319360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4911411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38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85.050581689428455</c:v>
                </c:pt>
                <c:pt idx="1">
                  <c:v>85.184623166413743</c:v>
                </c:pt>
                <c:pt idx="2">
                  <c:v>84.916540212443095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79.111111111111114</c:v>
                </c:pt>
                <c:pt idx="1">
                  <c:v>78.222222222222229</c:v>
                </c:pt>
                <c:pt idx="2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49954304"/>
        <c:axId val="249320512"/>
      </c:barChart>
      <c:catAx>
        <c:axId val="249954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49320512"/>
        <c:crosses val="autoZero"/>
        <c:auto val="1"/>
        <c:lblAlgn val="ctr"/>
        <c:lblOffset val="100"/>
        <c:tickMarkSkip val="1"/>
        <c:noMultiLvlLbl val="0"/>
      </c:catAx>
      <c:valAx>
        <c:axId val="24932051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9954304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8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농임어축 </c:v>
                </c:pt>
                <c:pt idx="1">
                  <c:v>전문직</c:v>
                </c:pt>
                <c:pt idx="2">
                  <c:v>시민단체/언론</c:v>
                </c:pt>
                <c:pt idx="3">
                  <c:v>공무원</c:v>
                </c:pt>
                <c:pt idx="4">
                  <c:v>자영업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6</c:v>
                </c:pt>
                <c:pt idx="1">
                  <c:v>4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50647040"/>
        <c:axId val="250503744"/>
      </c:barChart>
      <c:catAx>
        <c:axId val="25064704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600"/>
            </a:pPr>
            <a:endParaRPr lang="ko-KR"/>
          </a:p>
        </c:txPr>
        <c:crossAx val="25050374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5050374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50647040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9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92.048558421851283</c:v>
                </c:pt>
                <c:pt idx="1">
                  <c:v>84.37025796661608</c:v>
                </c:pt>
                <c:pt idx="2">
                  <c:v>82.003034901365709</c:v>
                </c:pt>
                <c:pt idx="3">
                  <c:v>85.402124430955993</c:v>
                </c:pt>
                <c:pt idx="4">
                  <c:v>85.978755690440067</c:v>
                </c:pt>
                <c:pt idx="5">
                  <c:v>81.305007587253414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88.571428571428584</c:v>
                </c:pt>
                <c:pt idx="1">
                  <c:v>77.142857142857139</c:v>
                </c:pt>
                <c:pt idx="2">
                  <c:v>72.857142857142861</c:v>
                </c:pt>
                <c:pt idx="3">
                  <c:v>80</c:v>
                </c:pt>
                <c:pt idx="4">
                  <c:v>81.428571428571416</c:v>
                </c:pt>
                <c:pt idx="5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8670720"/>
        <c:axId val="248530048"/>
      </c:radarChart>
      <c:catAx>
        <c:axId val="248670720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48530048"/>
        <c:crosses val="autoZero"/>
        <c:auto val="1"/>
        <c:lblAlgn val="ctr"/>
        <c:lblOffset val="100"/>
        <c:noMultiLvlLbl val="0"/>
      </c:catAx>
      <c:valAx>
        <c:axId val="248530048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4867072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39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85.050581689428455</c:v>
                </c:pt>
                <c:pt idx="1">
                  <c:v>85.184623166413743</c:v>
                </c:pt>
                <c:pt idx="2">
                  <c:v>84.916540212443095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81.428571428571416</c:v>
                </c:pt>
                <c:pt idx="1">
                  <c:v>80</c:v>
                </c:pt>
                <c:pt idx="2">
                  <c:v>82.857142857142861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48671232"/>
        <c:axId val="248532352"/>
      </c:barChart>
      <c:catAx>
        <c:axId val="248671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48532352"/>
        <c:crosses val="autoZero"/>
        <c:auto val="1"/>
        <c:lblAlgn val="ctr"/>
        <c:lblOffset val="100"/>
        <c:tickMarkSkip val="1"/>
        <c:noMultiLvlLbl val="0"/>
      </c:catAx>
      <c:valAx>
        <c:axId val="24853235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48671232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9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공무원</c:v>
                </c:pt>
                <c:pt idx="1">
                  <c:v>농임어축 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10</c:v>
                </c:pt>
                <c:pt idx="1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49472512"/>
        <c:axId val="248534080"/>
      </c:barChart>
      <c:catAx>
        <c:axId val="24947251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4853408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4853408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49472512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9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92.048558421851283</c:v>
                </c:pt>
                <c:pt idx="1">
                  <c:v>84.37025796661608</c:v>
                </c:pt>
                <c:pt idx="2">
                  <c:v>82.003034901365709</c:v>
                </c:pt>
                <c:pt idx="3">
                  <c:v>85.402124430955993</c:v>
                </c:pt>
                <c:pt idx="4">
                  <c:v>85.978755690440067</c:v>
                </c:pt>
                <c:pt idx="5">
                  <c:v>81.305007587253414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85.714285714285708</c:v>
                </c:pt>
                <c:pt idx="1">
                  <c:v>79.047619047619051</c:v>
                </c:pt>
                <c:pt idx="2">
                  <c:v>74.285714285714292</c:v>
                </c:pt>
                <c:pt idx="3">
                  <c:v>81.904761904761898</c:v>
                </c:pt>
                <c:pt idx="4">
                  <c:v>80</c:v>
                </c:pt>
                <c:pt idx="5">
                  <c:v>72.38095238095238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8419840"/>
        <c:axId val="287858688"/>
      </c:radarChart>
      <c:catAx>
        <c:axId val="288419840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87858688"/>
        <c:crosses val="autoZero"/>
        <c:auto val="1"/>
        <c:lblAlgn val="ctr"/>
        <c:lblOffset val="100"/>
        <c:noMultiLvlLbl val="0"/>
      </c:catAx>
      <c:valAx>
        <c:axId val="287858688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8841984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39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85.050581689428455</c:v>
                </c:pt>
                <c:pt idx="1">
                  <c:v>85.184623166413743</c:v>
                </c:pt>
                <c:pt idx="2">
                  <c:v>84.916540212443095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77.539682539682545</c:v>
                </c:pt>
                <c:pt idx="1">
                  <c:v>78.888888888888886</c:v>
                </c:pt>
                <c:pt idx="2">
                  <c:v>76.19047619047619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88761856"/>
        <c:axId val="287860416"/>
      </c:barChart>
      <c:catAx>
        <c:axId val="288761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87860416"/>
        <c:crosses val="autoZero"/>
        <c:auto val="1"/>
        <c:lblAlgn val="ctr"/>
        <c:lblOffset val="100"/>
        <c:tickMarkSkip val="1"/>
        <c:noMultiLvlLbl val="0"/>
      </c:catAx>
      <c:valAx>
        <c:axId val="28786041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88761856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9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공무원</c:v>
                </c:pt>
                <c:pt idx="1">
                  <c:v>전문직</c:v>
                </c:pt>
                <c:pt idx="2">
                  <c:v>사무/관리</c:v>
                </c:pt>
                <c:pt idx="3">
                  <c:v>기타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18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88763392"/>
        <c:axId val="287862144"/>
      </c:barChart>
      <c:catAx>
        <c:axId val="28876339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8786214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8786214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88763392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9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92.048558421851283</c:v>
                </c:pt>
                <c:pt idx="1">
                  <c:v>84.37025796661608</c:v>
                </c:pt>
                <c:pt idx="2">
                  <c:v>82.003034901365709</c:v>
                </c:pt>
                <c:pt idx="3">
                  <c:v>85.402124430955993</c:v>
                </c:pt>
                <c:pt idx="4">
                  <c:v>85.978755690440067</c:v>
                </c:pt>
                <c:pt idx="5">
                  <c:v>81.305007587253414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96.666666666666657</c:v>
                </c:pt>
                <c:pt idx="1">
                  <c:v>92.5</c:v>
                </c:pt>
                <c:pt idx="2">
                  <c:v>94.166666666666657</c:v>
                </c:pt>
                <c:pt idx="3">
                  <c:v>90.833333333333343</c:v>
                </c:pt>
                <c:pt idx="4">
                  <c:v>95</c:v>
                </c:pt>
                <c:pt idx="5">
                  <c:v>90.833333333333343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5176448"/>
        <c:axId val="285471232"/>
      </c:radarChart>
      <c:catAx>
        <c:axId val="275176448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85471232"/>
        <c:crosses val="autoZero"/>
        <c:auto val="1"/>
        <c:lblAlgn val="ctr"/>
        <c:lblOffset val="100"/>
        <c:noMultiLvlLbl val="0"/>
      </c:catAx>
      <c:valAx>
        <c:axId val="285471232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7517644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39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85.050581689428455</c:v>
                </c:pt>
                <c:pt idx="1">
                  <c:v>85.184623166413743</c:v>
                </c:pt>
                <c:pt idx="2">
                  <c:v>84.916540212443095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92.916666666666686</c:v>
                </c:pt>
                <c:pt idx="1">
                  <c:v>93.333333333333343</c:v>
                </c:pt>
                <c:pt idx="2">
                  <c:v>92.5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87829504"/>
        <c:axId val="287863296"/>
      </c:barChart>
      <c:catAx>
        <c:axId val="287829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87863296"/>
        <c:crosses val="autoZero"/>
        <c:auto val="1"/>
        <c:lblAlgn val="ctr"/>
        <c:lblOffset val="100"/>
        <c:tickMarkSkip val="1"/>
        <c:noMultiLvlLbl val="0"/>
      </c:catAx>
      <c:valAx>
        <c:axId val="28786329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87829504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9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공무원</c:v>
                </c:pt>
                <c:pt idx="1">
                  <c:v>전문직</c:v>
                </c:pt>
                <c:pt idx="2">
                  <c:v>농임어축 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14</c:v>
                </c:pt>
                <c:pt idx="1">
                  <c:v>5</c:v>
                </c:pt>
                <c:pt idx="2">
                  <c:v>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88363008"/>
        <c:axId val="287866176"/>
      </c:barChart>
      <c:catAx>
        <c:axId val="28836300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8786617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8786617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88363008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39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92.048558421851283</c:v>
                </c:pt>
                <c:pt idx="1">
                  <c:v>84.37025796661608</c:v>
                </c:pt>
                <c:pt idx="2">
                  <c:v>82.003034901365709</c:v>
                </c:pt>
                <c:pt idx="3">
                  <c:v>85.402124430955993</c:v>
                </c:pt>
                <c:pt idx="4">
                  <c:v>85.978755690440067</c:v>
                </c:pt>
                <c:pt idx="5">
                  <c:v>81.305007587253414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88.571428571428584</c:v>
                </c:pt>
                <c:pt idx="1">
                  <c:v>81.428571428571416</c:v>
                </c:pt>
                <c:pt idx="2">
                  <c:v>78.571428571428569</c:v>
                </c:pt>
                <c:pt idx="3">
                  <c:v>80</c:v>
                </c:pt>
                <c:pt idx="4">
                  <c:v>81.428571428571416</c:v>
                </c:pt>
                <c:pt idx="5">
                  <c:v>75.714285714285708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2994048"/>
        <c:axId val="289353088"/>
      </c:radarChart>
      <c:catAx>
        <c:axId val="252994048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89353088"/>
        <c:crosses val="autoZero"/>
        <c:auto val="1"/>
        <c:lblAlgn val="ctr"/>
        <c:lblOffset val="100"/>
        <c:noMultiLvlLbl val="0"/>
      </c:catAx>
      <c:valAx>
        <c:axId val="289353088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5299404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40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85.050581689428455</c:v>
                </c:pt>
                <c:pt idx="1">
                  <c:v>85.184623166413743</c:v>
                </c:pt>
                <c:pt idx="2">
                  <c:v>84.916540212443095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80.476190476190482</c:v>
                </c:pt>
                <c:pt idx="1">
                  <c:v>80.952380952380949</c:v>
                </c:pt>
                <c:pt idx="2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89099776"/>
        <c:axId val="289354816"/>
      </c:barChart>
      <c:catAx>
        <c:axId val="289099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89354816"/>
        <c:crosses val="autoZero"/>
        <c:auto val="1"/>
        <c:lblAlgn val="ctr"/>
        <c:lblOffset val="100"/>
        <c:tickMarkSkip val="1"/>
        <c:noMultiLvlLbl val="0"/>
      </c:catAx>
      <c:valAx>
        <c:axId val="28935481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89099776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0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농임어축 </c:v>
                </c:pt>
                <c:pt idx="1">
                  <c:v>공무원</c:v>
                </c:pt>
                <c:pt idx="2">
                  <c:v>전문직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7</c:v>
                </c:pt>
                <c:pt idx="1">
                  <c:v>5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90262528"/>
        <c:axId val="289363008"/>
      </c:barChart>
      <c:catAx>
        <c:axId val="29026252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8936300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8936300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90262528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0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92.048558421851283</c:v>
                </c:pt>
                <c:pt idx="1">
                  <c:v>84.37025796661608</c:v>
                </c:pt>
                <c:pt idx="2">
                  <c:v>82.003034901365709</c:v>
                </c:pt>
                <c:pt idx="3">
                  <c:v>85.402124430955993</c:v>
                </c:pt>
                <c:pt idx="4">
                  <c:v>85.978755690440067</c:v>
                </c:pt>
                <c:pt idx="5">
                  <c:v>81.305007587253414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96.19047619047619</c:v>
                </c:pt>
                <c:pt idx="1">
                  <c:v>96.19047619047619</c:v>
                </c:pt>
                <c:pt idx="2">
                  <c:v>91.428571428571416</c:v>
                </c:pt>
                <c:pt idx="3">
                  <c:v>97.142857142857139</c:v>
                </c:pt>
                <c:pt idx="4">
                  <c:v>93.333333333333343</c:v>
                </c:pt>
                <c:pt idx="5">
                  <c:v>88.571428571428584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7826432"/>
        <c:axId val="40828224"/>
      </c:radarChart>
      <c:catAx>
        <c:axId val="287826432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40828224"/>
        <c:crosses val="autoZero"/>
        <c:auto val="1"/>
        <c:lblAlgn val="ctr"/>
        <c:lblOffset val="100"/>
        <c:noMultiLvlLbl val="0"/>
      </c:catAx>
      <c:valAx>
        <c:axId val="40828224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8782643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40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85.050581689428455</c:v>
                </c:pt>
                <c:pt idx="1">
                  <c:v>85.184623166413743</c:v>
                </c:pt>
                <c:pt idx="2">
                  <c:v>84.916540212443095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94.523809523809518</c:v>
                </c:pt>
                <c:pt idx="1">
                  <c:v>93.80952380952381</c:v>
                </c:pt>
                <c:pt idx="2">
                  <c:v>95.238095238095241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91039232"/>
        <c:axId val="79554240"/>
      </c:barChart>
      <c:catAx>
        <c:axId val="291039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79554240"/>
        <c:crosses val="autoZero"/>
        <c:auto val="1"/>
        <c:lblAlgn val="ctr"/>
        <c:lblOffset val="100"/>
        <c:tickMarkSkip val="1"/>
        <c:noMultiLvlLbl val="0"/>
      </c:catAx>
      <c:valAx>
        <c:axId val="7955424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1039232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0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Sheet1!$B$1:$G$1</c:f>
              <c:strCache>
                <c:ptCount val="6"/>
                <c:pt idx="0">
                  <c:v>공무원</c:v>
                </c:pt>
                <c:pt idx="1">
                  <c:v>농임어축 </c:v>
                </c:pt>
                <c:pt idx="2">
                  <c:v>전문직</c:v>
                </c:pt>
                <c:pt idx="3">
                  <c:v>사무/관리</c:v>
                </c:pt>
                <c:pt idx="4">
                  <c:v>시민단체/언론</c:v>
                </c:pt>
                <c:pt idx="5">
                  <c:v>영업/서비스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14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91278336"/>
        <c:axId val="109770944"/>
      </c:barChart>
      <c:catAx>
        <c:axId val="29127833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500"/>
            </a:pPr>
            <a:endParaRPr lang="ko-KR"/>
          </a:p>
        </c:txPr>
        <c:crossAx val="10977094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0977094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91278336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0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92.048558421851283</c:v>
                </c:pt>
                <c:pt idx="1">
                  <c:v>84.37025796661608</c:v>
                </c:pt>
                <c:pt idx="2">
                  <c:v>82.003034901365709</c:v>
                </c:pt>
                <c:pt idx="3">
                  <c:v>85.402124430955993</c:v>
                </c:pt>
                <c:pt idx="4">
                  <c:v>85.978755690440067</c:v>
                </c:pt>
                <c:pt idx="5">
                  <c:v>81.305007587253414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97.142857142857139</c:v>
                </c:pt>
                <c:pt idx="1">
                  <c:v>91.428571428571416</c:v>
                </c:pt>
                <c:pt idx="2">
                  <c:v>85.714285714285708</c:v>
                </c:pt>
                <c:pt idx="3">
                  <c:v>90</c:v>
                </c:pt>
                <c:pt idx="4">
                  <c:v>87.142857142857139</c:v>
                </c:pt>
                <c:pt idx="5">
                  <c:v>82.857142857142861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2131840"/>
        <c:axId val="208757312"/>
      </c:radarChart>
      <c:catAx>
        <c:axId val="292131840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08757312"/>
        <c:crosses val="autoZero"/>
        <c:auto val="1"/>
        <c:lblAlgn val="ctr"/>
        <c:lblOffset val="100"/>
        <c:noMultiLvlLbl val="0"/>
      </c:catAx>
      <c:valAx>
        <c:axId val="208757312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9213184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40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85.050581689428455</c:v>
                </c:pt>
                <c:pt idx="1">
                  <c:v>85.184623166413743</c:v>
                </c:pt>
                <c:pt idx="2">
                  <c:v>84.916540212443095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86.666666666666657</c:v>
                </c:pt>
                <c:pt idx="1">
                  <c:v>89.047619047619037</c:v>
                </c:pt>
                <c:pt idx="2">
                  <c:v>84.285714285714292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92539392"/>
        <c:axId val="235641024"/>
      </c:barChart>
      <c:catAx>
        <c:axId val="292539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35641024"/>
        <c:crosses val="autoZero"/>
        <c:auto val="1"/>
        <c:lblAlgn val="ctr"/>
        <c:lblOffset val="100"/>
        <c:tickMarkSkip val="1"/>
        <c:noMultiLvlLbl val="0"/>
      </c:catAx>
      <c:valAx>
        <c:axId val="23564102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2539392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0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공무원</c:v>
                </c:pt>
                <c:pt idx="1">
                  <c:v>농임어축 </c:v>
                </c:pt>
                <c:pt idx="2">
                  <c:v>전문직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6</c:v>
                </c:pt>
                <c:pt idx="1">
                  <c:v>6</c:v>
                </c:pt>
                <c:pt idx="2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93169664"/>
        <c:axId val="277660224"/>
      </c:barChart>
      <c:catAx>
        <c:axId val="29316966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7766022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776602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93169664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0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92.048558421851283</c:v>
                </c:pt>
                <c:pt idx="1">
                  <c:v>84.37025796661608</c:v>
                </c:pt>
                <c:pt idx="2">
                  <c:v>82.003034901365709</c:v>
                </c:pt>
                <c:pt idx="3">
                  <c:v>85.402124430955993</c:v>
                </c:pt>
                <c:pt idx="4">
                  <c:v>85.978755690440067</c:v>
                </c:pt>
                <c:pt idx="5">
                  <c:v>81.305007587253414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92.631578947368425</c:v>
                </c:pt>
                <c:pt idx="1">
                  <c:v>82.10526315789474</c:v>
                </c:pt>
                <c:pt idx="2">
                  <c:v>73.68421052631578</c:v>
                </c:pt>
                <c:pt idx="3">
                  <c:v>78.94736842105263</c:v>
                </c:pt>
                <c:pt idx="4">
                  <c:v>76.84210526315789</c:v>
                </c:pt>
                <c:pt idx="5">
                  <c:v>70.526315789473685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4550528"/>
        <c:axId val="152220160"/>
      </c:radarChart>
      <c:catAx>
        <c:axId val="294550528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152220160"/>
        <c:crosses val="autoZero"/>
        <c:auto val="1"/>
        <c:lblAlgn val="ctr"/>
        <c:lblOffset val="100"/>
        <c:noMultiLvlLbl val="0"/>
      </c:catAx>
      <c:valAx>
        <c:axId val="152220160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9455052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40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85.050581689428455</c:v>
                </c:pt>
                <c:pt idx="1">
                  <c:v>85.184623166413743</c:v>
                </c:pt>
                <c:pt idx="2">
                  <c:v>84.916540212443095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77.982456140350877</c:v>
                </c:pt>
                <c:pt idx="1">
                  <c:v>79.122807017543863</c:v>
                </c:pt>
                <c:pt idx="2">
                  <c:v>76.84210526315789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345812480"/>
        <c:axId val="289352512"/>
      </c:barChart>
      <c:catAx>
        <c:axId val="345812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89352512"/>
        <c:crosses val="autoZero"/>
        <c:auto val="1"/>
        <c:lblAlgn val="ctr"/>
        <c:lblOffset val="100"/>
        <c:tickMarkSkip val="1"/>
        <c:noMultiLvlLbl val="0"/>
      </c:catAx>
      <c:valAx>
        <c:axId val="28935251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45812480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농임어축 </c:v>
                </c:pt>
                <c:pt idx="1">
                  <c:v>자영업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16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346221056"/>
        <c:axId val="289364736"/>
      </c:barChart>
      <c:catAx>
        <c:axId val="34622105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8936473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8936473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46221056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92.048558421851283</c:v>
                </c:pt>
                <c:pt idx="1">
                  <c:v>84.37025796661608</c:v>
                </c:pt>
                <c:pt idx="2">
                  <c:v>82.003034901365709</c:v>
                </c:pt>
                <c:pt idx="3">
                  <c:v>85.402124430955993</c:v>
                </c:pt>
                <c:pt idx="4">
                  <c:v>85.978755690440067</c:v>
                </c:pt>
                <c:pt idx="5">
                  <c:v>81.305007587253414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86</c:v>
                </c:pt>
                <c:pt idx="1">
                  <c:v>83</c:v>
                </c:pt>
                <c:pt idx="2">
                  <c:v>75</c:v>
                </c:pt>
                <c:pt idx="3">
                  <c:v>79</c:v>
                </c:pt>
                <c:pt idx="4">
                  <c:v>87</c:v>
                </c:pt>
                <c:pt idx="5">
                  <c:v>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0126080"/>
        <c:axId val="119695040"/>
      </c:radarChart>
      <c:catAx>
        <c:axId val="150126080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119695040"/>
        <c:crosses val="autoZero"/>
        <c:auto val="1"/>
        <c:lblAlgn val="ctr"/>
        <c:lblOffset val="100"/>
        <c:noMultiLvlLbl val="0"/>
      </c:catAx>
      <c:valAx>
        <c:axId val="119695040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15012608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4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85.050581689428455</c:v>
                </c:pt>
                <c:pt idx="1">
                  <c:v>85.184623166413743</c:v>
                </c:pt>
                <c:pt idx="2">
                  <c:v>84.916540212443095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79.666666666666671</c:v>
                </c:pt>
                <c:pt idx="1">
                  <c:v>80.333333333333329</c:v>
                </c:pt>
                <c:pt idx="2">
                  <c:v>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152919040"/>
        <c:axId val="150244160"/>
      </c:barChart>
      <c:catAx>
        <c:axId val="152919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150244160"/>
        <c:crosses val="autoZero"/>
        <c:auto val="1"/>
        <c:lblAlgn val="ctr"/>
        <c:lblOffset val="100"/>
        <c:tickMarkSkip val="1"/>
        <c:noMultiLvlLbl val="0"/>
      </c:catAx>
      <c:valAx>
        <c:axId val="15024416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152919040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농임어축 </c:v>
                </c:pt>
                <c:pt idx="1">
                  <c:v>전문직</c:v>
                </c:pt>
                <c:pt idx="2">
                  <c:v>공무원</c:v>
                </c:pt>
                <c:pt idx="3">
                  <c:v>자영업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8</c:v>
                </c:pt>
                <c:pt idx="1">
                  <c:v>6</c:v>
                </c:pt>
                <c:pt idx="2">
                  <c:v>5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53285632"/>
        <c:axId val="150245888"/>
      </c:barChart>
      <c:catAx>
        <c:axId val="15328563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15024588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5024588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53285632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92.048558421851283</c:v>
                </c:pt>
                <c:pt idx="1">
                  <c:v>84.37025796661608</c:v>
                </c:pt>
                <c:pt idx="2">
                  <c:v>82.003034901365709</c:v>
                </c:pt>
                <c:pt idx="3">
                  <c:v>85.402124430955993</c:v>
                </c:pt>
                <c:pt idx="4">
                  <c:v>85.978755690440067</c:v>
                </c:pt>
                <c:pt idx="5">
                  <c:v>81.305007587253414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94.117647058823536</c:v>
                </c:pt>
                <c:pt idx="1">
                  <c:v>83.529411764705884</c:v>
                </c:pt>
                <c:pt idx="2">
                  <c:v>84.705882352941174</c:v>
                </c:pt>
                <c:pt idx="3">
                  <c:v>91.764705882352928</c:v>
                </c:pt>
                <c:pt idx="4">
                  <c:v>92.941176470588246</c:v>
                </c:pt>
                <c:pt idx="5">
                  <c:v>84.705882352941174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6465792"/>
        <c:axId val="106112704"/>
      </c:radarChart>
      <c:catAx>
        <c:axId val="106465792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106112704"/>
        <c:crosses val="autoZero"/>
        <c:auto val="1"/>
        <c:lblAlgn val="ctr"/>
        <c:lblOffset val="100"/>
        <c:noMultiLvlLbl val="0"/>
      </c:catAx>
      <c:valAx>
        <c:axId val="106112704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10646579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4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85.050581689428455</c:v>
                </c:pt>
                <c:pt idx="1">
                  <c:v>85.184623166413743</c:v>
                </c:pt>
                <c:pt idx="2">
                  <c:v>84.916540212443095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87.843137254901947</c:v>
                </c:pt>
                <c:pt idx="1">
                  <c:v>88.62745098039214</c:v>
                </c:pt>
                <c:pt idx="2">
                  <c:v>87.058823529411754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111102976"/>
        <c:axId val="106117312"/>
      </c:barChart>
      <c:catAx>
        <c:axId val="111102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106117312"/>
        <c:crosses val="autoZero"/>
        <c:auto val="1"/>
        <c:lblAlgn val="ctr"/>
        <c:lblOffset val="100"/>
        <c:tickMarkSkip val="1"/>
        <c:noMultiLvlLbl val="0"/>
      </c:catAx>
      <c:valAx>
        <c:axId val="10611731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111102976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1"/>
                <c:pt idx="0">
                  <c:v>공무원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17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12164864"/>
        <c:axId val="119695616"/>
      </c:barChart>
      <c:catAx>
        <c:axId val="11216486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11969561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1969561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12164864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92.048558421851283</c:v>
                </c:pt>
                <c:pt idx="1">
                  <c:v>84.37025796661608</c:v>
                </c:pt>
                <c:pt idx="2">
                  <c:v>82.003034901365709</c:v>
                </c:pt>
                <c:pt idx="3">
                  <c:v>85.402124430955993</c:v>
                </c:pt>
                <c:pt idx="4">
                  <c:v>85.978755690440067</c:v>
                </c:pt>
                <c:pt idx="5">
                  <c:v>81.305007587253414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93</c:v>
                </c:pt>
                <c:pt idx="1">
                  <c:v>86</c:v>
                </c:pt>
                <c:pt idx="2">
                  <c:v>91</c:v>
                </c:pt>
                <c:pt idx="3">
                  <c:v>91</c:v>
                </c:pt>
                <c:pt idx="4">
                  <c:v>90</c:v>
                </c:pt>
                <c:pt idx="5">
                  <c:v>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4498176"/>
        <c:axId val="96732864"/>
      </c:radarChart>
      <c:catAx>
        <c:axId val="104498176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96732864"/>
        <c:crosses val="autoZero"/>
        <c:auto val="1"/>
        <c:lblAlgn val="ctr"/>
        <c:lblOffset val="100"/>
        <c:noMultiLvlLbl val="0"/>
      </c:catAx>
      <c:valAx>
        <c:axId val="96732864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10449817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4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85.050581689428455</c:v>
                </c:pt>
                <c:pt idx="1">
                  <c:v>85.184623166413743</c:v>
                </c:pt>
                <c:pt idx="2">
                  <c:v>84.916540212443095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90.5</c:v>
                </c:pt>
                <c:pt idx="1">
                  <c:v>90</c:v>
                </c:pt>
                <c:pt idx="2">
                  <c:v>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106369536"/>
        <c:axId val="96734592"/>
      </c:barChart>
      <c:catAx>
        <c:axId val="106369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96734592"/>
        <c:crosses val="autoZero"/>
        <c:auto val="1"/>
        <c:lblAlgn val="ctr"/>
        <c:lblOffset val="100"/>
        <c:tickMarkSkip val="1"/>
        <c:noMultiLvlLbl val="0"/>
      </c:catAx>
      <c:valAx>
        <c:axId val="9673459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106369536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공무원</c:v>
                </c:pt>
                <c:pt idx="1">
                  <c:v>전문직</c:v>
                </c:pt>
                <c:pt idx="2">
                  <c:v>농임어축 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17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06464256"/>
        <c:axId val="96737472"/>
      </c:barChart>
      <c:catAx>
        <c:axId val="10646425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9673747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9673747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06464256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92.048558421851283</c:v>
                </c:pt>
                <c:pt idx="1">
                  <c:v>84.37025796661608</c:v>
                </c:pt>
                <c:pt idx="2">
                  <c:v>82.003034901365709</c:v>
                </c:pt>
                <c:pt idx="3">
                  <c:v>85.402124430955993</c:v>
                </c:pt>
                <c:pt idx="4">
                  <c:v>85.978755690440067</c:v>
                </c:pt>
                <c:pt idx="5">
                  <c:v>81.305007587253414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88</c:v>
                </c:pt>
                <c:pt idx="1">
                  <c:v>79</c:v>
                </c:pt>
                <c:pt idx="2">
                  <c:v>82</c:v>
                </c:pt>
                <c:pt idx="3">
                  <c:v>86</c:v>
                </c:pt>
                <c:pt idx="4">
                  <c:v>85</c:v>
                </c:pt>
                <c:pt idx="5">
                  <c:v>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4500224"/>
        <c:axId val="95279296"/>
      </c:radarChart>
      <c:catAx>
        <c:axId val="104500224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95279296"/>
        <c:crosses val="autoZero"/>
        <c:auto val="1"/>
        <c:lblAlgn val="ctr"/>
        <c:lblOffset val="100"/>
        <c:noMultiLvlLbl val="0"/>
      </c:catAx>
      <c:valAx>
        <c:axId val="95279296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10450022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4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85.050581689428455</c:v>
                </c:pt>
                <c:pt idx="1">
                  <c:v>85.184623166413743</c:v>
                </c:pt>
                <c:pt idx="2">
                  <c:v>84.916540212443095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82.583333333333329</c:v>
                </c:pt>
                <c:pt idx="1">
                  <c:v>84.166666666666657</c:v>
                </c:pt>
                <c:pt idx="2">
                  <c:v>81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113322496"/>
        <c:axId val="96738624"/>
      </c:barChart>
      <c:catAx>
        <c:axId val="113322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96738624"/>
        <c:crosses val="autoZero"/>
        <c:auto val="1"/>
        <c:lblAlgn val="ctr"/>
        <c:lblOffset val="100"/>
        <c:tickMarkSkip val="1"/>
        <c:noMultiLvlLbl val="0"/>
      </c:catAx>
      <c:valAx>
        <c:axId val="9673862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113322496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공무원</c:v>
                </c:pt>
                <c:pt idx="1">
                  <c:v>농임어축 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15</c:v>
                </c:pt>
                <c:pt idx="1">
                  <c:v>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13512448"/>
        <c:axId val="119699648"/>
      </c:barChart>
      <c:catAx>
        <c:axId val="11351244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11969964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1969964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13512448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92.048558421851283</c:v>
                </c:pt>
                <c:pt idx="1">
                  <c:v>84.37025796661608</c:v>
                </c:pt>
                <c:pt idx="2">
                  <c:v>82.003034901365709</c:v>
                </c:pt>
                <c:pt idx="3">
                  <c:v>85.402124430955993</c:v>
                </c:pt>
                <c:pt idx="4">
                  <c:v>85.978755690440067</c:v>
                </c:pt>
                <c:pt idx="5">
                  <c:v>81.305007587253414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93</c:v>
                </c:pt>
                <c:pt idx="1">
                  <c:v>86</c:v>
                </c:pt>
                <c:pt idx="2">
                  <c:v>87</c:v>
                </c:pt>
                <c:pt idx="3">
                  <c:v>90</c:v>
                </c:pt>
                <c:pt idx="4">
                  <c:v>90</c:v>
                </c:pt>
                <c:pt idx="5">
                  <c:v>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2166400"/>
        <c:axId val="95273536"/>
      </c:radarChart>
      <c:catAx>
        <c:axId val="112166400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95273536"/>
        <c:crosses val="autoZero"/>
        <c:auto val="1"/>
        <c:lblAlgn val="ctr"/>
        <c:lblOffset val="100"/>
        <c:noMultiLvlLbl val="0"/>
      </c:catAx>
      <c:valAx>
        <c:axId val="95273536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11216640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4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85.050581689428455</c:v>
                </c:pt>
                <c:pt idx="1">
                  <c:v>85.184623166413743</c:v>
                </c:pt>
                <c:pt idx="2">
                  <c:v>84.916540212443095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87.749999999999986</c:v>
                </c:pt>
                <c:pt idx="1">
                  <c:v>88.5</c:v>
                </c:pt>
                <c:pt idx="2">
                  <c:v>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113692160"/>
        <c:axId val="95280448"/>
      </c:barChart>
      <c:catAx>
        <c:axId val="113692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95280448"/>
        <c:crosses val="autoZero"/>
        <c:auto val="1"/>
        <c:lblAlgn val="ctr"/>
        <c:lblOffset val="100"/>
        <c:tickMarkSkip val="1"/>
        <c:noMultiLvlLbl val="0"/>
      </c:catAx>
      <c:valAx>
        <c:axId val="9528044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113692160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공무원</c:v>
                </c:pt>
                <c:pt idx="1">
                  <c:v>농임어축 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17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49628928"/>
        <c:axId val="119700800"/>
      </c:barChart>
      <c:catAx>
        <c:axId val="14962892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11970080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1970080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49628928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92.048558421851283</c:v>
                </c:pt>
                <c:pt idx="1">
                  <c:v>84.37025796661608</c:v>
                </c:pt>
                <c:pt idx="2">
                  <c:v>82.003034901365709</c:v>
                </c:pt>
                <c:pt idx="3">
                  <c:v>85.402124430955993</c:v>
                </c:pt>
                <c:pt idx="4">
                  <c:v>85.978755690440067</c:v>
                </c:pt>
                <c:pt idx="5">
                  <c:v>81.305007587253414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93.333333333333343</c:v>
                </c:pt>
                <c:pt idx="1">
                  <c:v>84.444444444444443</c:v>
                </c:pt>
                <c:pt idx="2">
                  <c:v>80</c:v>
                </c:pt>
                <c:pt idx="3">
                  <c:v>88.888888888888886</c:v>
                </c:pt>
                <c:pt idx="4">
                  <c:v>87.777777777777786</c:v>
                </c:pt>
                <c:pt idx="5">
                  <c:v>84.444444444444443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0259968"/>
        <c:axId val="95950464"/>
      </c:radarChart>
      <c:catAx>
        <c:axId val="290259968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95950464"/>
        <c:crosses val="autoZero"/>
        <c:auto val="1"/>
        <c:lblAlgn val="ctr"/>
        <c:lblOffset val="100"/>
        <c:noMultiLvlLbl val="0"/>
      </c:catAx>
      <c:valAx>
        <c:axId val="95950464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9025996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4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85.050581689428455</c:v>
                </c:pt>
                <c:pt idx="1">
                  <c:v>85.184623166413743</c:v>
                </c:pt>
                <c:pt idx="2">
                  <c:v>84.916540212443095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84.907407407407405</c:v>
                </c:pt>
                <c:pt idx="1">
                  <c:v>86.481481481481495</c:v>
                </c:pt>
                <c:pt idx="2">
                  <c:v>83.333333333333343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292221952"/>
        <c:axId val="150248768"/>
      </c:barChart>
      <c:catAx>
        <c:axId val="292221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150248768"/>
        <c:crosses val="autoZero"/>
        <c:auto val="1"/>
        <c:lblAlgn val="ctr"/>
        <c:lblOffset val="100"/>
        <c:tickMarkSkip val="1"/>
        <c:noMultiLvlLbl val="0"/>
      </c:catAx>
      <c:valAx>
        <c:axId val="15024876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292221952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공무원</c:v>
                </c:pt>
                <c:pt idx="1">
                  <c:v>농임어축 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17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293217280"/>
        <c:axId val="152223040"/>
      </c:barChart>
      <c:catAx>
        <c:axId val="29321728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15222304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5222304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93217280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92.048558421851283</c:v>
                </c:pt>
                <c:pt idx="1">
                  <c:v>84.37025796661608</c:v>
                </c:pt>
                <c:pt idx="2">
                  <c:v>82.003034901365709</c:v>
                </c:pt>
                <c:pt idx="3">
                  <c:v>85.402124430955993</c:v>
                </c:pt>
                <c:pt idx="4">
                  <c:v>85.978755690440067</c:v>
                </c:pt>
                <c:pt idx="5">
                  <c:v>81.305007587253414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92</c:v>
                </c:pt>
                <c:pt idx="1">
                  <c:v>90</c:v>
                </c:pt>
                <c:pt idx="2">
                  <c:v>87</c:v>
                </c:pt>
                <c:pt idx="3">
                  <c:v>90</c:v>
                </c:pt>
                <c:pt idx="4">
                  <c:v>94</c:v>
                </c:pt>
                <c:pt idx="5">
                  <c:v>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3219328"/>
        <c:axId val="113387200"/>
      </c:radarChart>
      <c:catAx>
        <c:axId val="293219328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113387200"/>
        <c:crosses val="autoZero"/>
        <c:auto val="1"/>
        <c:lblAlgn val="ctr"/>
        <c:lblOffset val="100"/>
        <c:noMultiLvlLbl val="0"/>
      </c:catAx>
      <c:valAx>
        <c:axId val="113387200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9321932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4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85.050581689428455</c:v>
                </c:pt>
                <c:pt idx="1">
                  <c:v>85.184623166413743</c:v>
                </c:pt>
                <c:pt idx="2">
                  <c:v>84.916540212443095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89.333333333333343</c:v>
                </c:pt>
                <c:pt idx="1">
                  <c:v>89.666666666666671</c:v>
                </c:pt>
                <c:pt idx="2">
                  <c:v>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347811328"/>
        <c:axId val="113392960"/>
      </c:barChart>
      <c:catAx>
        <c:axId val="347811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113392960"/>
        <c:crosses val="autoZero"/>
        <c:auto val="1"/>
        <c:lblAlgn val="ctr"/>
        <c:lblOffset val="100"/>
        <c:tickMarkSkip val="1"/>
        <c:noMultiLvlLbl val="0"/>
      </c:catAx>
      <c:valAx>
        <c:axId val="11339296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47811328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공무원</c:v>
                </c:pt>
                <c:pt idx="1">
                  <c:v>농임어축 </c:v>
                </c:pt>
                <c:pt idx="2">
                  <c:v>자영업</c:v>
                </c:pt>
                <c:pt idx="3">
                  <c:v>전문직</c:v>
                </c:pt>
                <c:pt idx="4">
                  <c:v>기타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6</c:v>
                </c:pt>
                <c:pt idx="1">
                  <c:v>6</c:v>
                </c:pt>
                <c:pt idx="2">
                  <c:v>4</c:v>
                </c:pt>
                <c:pt idx="3">
                  <c:v>2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347878400"/>
        <c:axId val="152216128"/>
      </c:barChart>
      <c:catAx>
        <c:axId val="34787840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15221612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5221612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47878400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92.048558421851283</c:v>
                </c:pt>
                <c:pt idx="1">
                  <c:v>84.37025796661608</c:v>
                </c:pt>
                <c:pt idx="2">
                  <c:v>82.003034901365709</c:v>
                </c:pt>
                <c:pt idx="3">
                  <c:v>85.402124430955993</c:v>
                </c:pt>
                <c:pt idx="4">
                  <c:v>85.978755690440067</c:v>
                </c:pt>
                <c:pt idx="5">
                  <c:v>81.305007587253414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97.142857142857139</c:v>
                </c:pt>
                <c:pt idx="1">
                  <c:v>90</c:v>
                </c:pt>
                <c:pt idx="2">
                  <c:v>85.714285714285708</c:v>
                </c:pt>
                <c:pt idx="3">
                  <c:v>91.428571428571416</c:v>
                </c:pt>
                <c:pt idx="4">
                  <c:v>95.714285714285708</c:v>
                </c:pt>
                <c:pt idx="5">
                  <c:v>91.428571428571416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3487872"/>
        <c:axId val="123085952"/>
      </c:radarChart>
      <c:catAx>
        <c:axId val="353487872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123085952"/>
        <c:crosses val="autoZero"/>
        <c:auto val="1"/>
        <c:lblAlgn val="ctr"/>
        <c:lblOffset val="100"/>
        <c:noMultiLvlLbl val="0"/>
      </c:catAx>
      <c:valAx>
        <c:axId val="123085952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35348787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4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85.050581689428455</c:v>
                </c:pt>
                <c:pt idx="1">
                  <c:v>85.184623166413743</c:v>
                </c:pt>
                <c:pt idx="2">
                  <c:v>84.916540212443095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92.38095238095238</c:v>
                </c:pt>
                <c:pt idx="1">
                  <c:v>91.904761904761898</c:v>
                </c:pt>
                <c:pt idx="2">
                  <c:v>92.857142857142861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354337280"/>
        <c:axId val="123091712"/>
      </c:barChart>
      <c:catAx>
        <c:axId val="354337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123091712"/>
        <c:crosses val="autoZero"/>
        <c:auto val="1"/>
        <c:lblAlgn val="ctr"/>
        <c:lblOffset val="100"/>
        <c:tickMarkSkip val="1"/>
        <c:noMultiLvlLbl val="0"/>
      </c:catAx>
      <c:valAx>
        <c:axId val="12309171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54337280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전문직</c:v>
                </c:pt>
                <c:pt idx="1">
                  <c:v>공무원</c:v>
                </c:pt>
                <c:pt idx="2">
                  <c:v>농임어축 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7</c:v>
                </c:pt>
                <c:pt idx="1">
                  <c:v>6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354338816"/>
        <c:axId val="152338432"/>
      </c:barChart>
      <c:catAx>
        <c:axId val="35433881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15233843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5233843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54338816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92.048558421851283</c:v>
                </c:pt>
                <c:pt idx="1">
                  <c:v>84.37025796661608</c:v>
                </c:pt>
                <c:pt idx="2">
                  <c:v>82.003034901365709</c:v>
                </c:pt>
                <c:pt idx="3">
                  <c:v>85.402124430955993</c:v>
                </c:pt>
                <c:pt idx="4">
                  <c:v>85.978755690440067</c:v>
                </c:pt>
                <c:pt idx="5">
                  <c:v>81.305007587253414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94</c:v>
                </c:pt>
                <c:pt idx="1">
                  <c:v>76</c:v>
                </c:pt>
                <c:pt idx="2">
                  <c:v>71</c:v>
                </c:pt>
                <c:pt idx="3">
                  <c:v>76</c:v>
                </c:pt>
                <c:pt idx="4">
                  <c:v>84</c:v>
                </c:pt>
                <c:pt idx="5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6794240"/>
        <c:axId val="216663168"/>
      </c:radarChart>
      <c:catAx>
        <c:axId val="246794240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16663168"/>
        <c:crosses val="autoZero"/>
        <c:auto val="1"/>
        <c:lblAlgn val="ctr"/>
        <c:lblOffset val="100"/>
        <c:noMultiLvlLbl val="0"/>
      </c:catAx>
      <c:valAx>
        <c:axId val="216663168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24679424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4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85.050581689428455</c:v>
                </c:pt>
                <c:pt idx="1">
                  <c:v>85.184623166413743</c:v>
                </c:pt>
                <c:pt idx="2">
                  <c:v>84.916540212443095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78.583333333333343</c:v>
                </c:pt>
                <c:pt idx="1">
                  <c:v>80.166666666666671</c:v>
                </c:pt>
                <c:pt idx="2">
                  <c:v>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345810944"/>
        <c:axId val="216664896"/>
      </c:barChart>
      <c:catAx>
        <c:axId val="345810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16664896"/>
        <c:crosses val="autoZero"/>
        <c:auto val="1"/>
        <c:lblAlgn val="ctr"/>
        <c:lblOffset val="100"/>
        <c:tickMarkSkip val="1"/>
        <c:noMultiLvlLbl val="0"/>
      </c:catAx>
      <c:valAx>
        <c:axId val="21666489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45810944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농임어축 </c:v>
                </c:pt>
                <c:pt idx="1">
                  <c:v>공무원</c:v>
                </c:pt>
                <c:pt idx="2">
                  <c:v>전문직</c:v>
                </c:pt>
                <c:pt idx="3">
                  <c:v>사무/관리</c:v>
                </c:pt>
                <c:pt idx="4">
                  <c:v>기타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15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353486336"/>
        <c:axId val="216666624"/>
      </c:barChart>
      <c:catAx>
        <c:axId val="35348633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1666662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166666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53486336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92.048558421851283</c:v>
                </c:pt>
                <c:pt idx="1">
                  <c:v>84.37025796661608</c:v>
                </c:pt>
                <c:pt idx="2">
                  <c:v>82.003034901365709</c:v>
                </c:pt>
                <c:pt idx="3">
                  <c:v>85.402124430955993</c:v>
                </c:pt>
                <c:pt idx="4">
                  <c:v>85.978755690440067</c:v>
                </c:pt>
                <c:pt idx="5">
                  <c:v>81.305007587253414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89.565217391304358</c:v>
                </c:pt>
                <c:pt idx="1">
                  <c:v>89.565217391304358</c:v>
                </c:pt>
                <c:pt idx="2">
                  <c:v>88.695652173913047</c:v>
                </c:pt>
                <c:pt idx="3">
                  <c:v>88.695652173913047</c:v>
                </c:pt>
                <c:pt idx="4">
                  <c:v>88.695652173913047</c:v>
                </c:pt>
                <c:pt idx="5">
                  <c:v>88.695652173913047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5716608"/>
        <c:axId val="214142912"/>
      </c:radarChart>
      <c:catAx>
        <c:axId val="355716608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14142912"/>
        <c:crosses val="autoZero"/>
        <c:auto val="1"/>
        <c:lblAlgn val="ctr"/>
        <c:lblOffset val="100"/>
        <c:noMultiLvlLbl val="0"/>
      </c:catAx>
      <c:valAx>
        <c:axId val="214142912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35571660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4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85.050581689428455</c:v>
                </c:pt>
                <c:pt idx="1">
                  <c:v>85.184623166413743</c:v>
                </c:pt>
                <c:pt idx="2">
                  <c:v>84.916540212443095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87.971014492753625</c:v>
                </c:pt>
                <c:pt idx="1">
                  <c:v>88.985507246376812</c:v>
                </c:pt>
                <c:pt idx="2">
                  <c:v>86.956521739130437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356205568"/>
        <c:axId val="214146368"/>
      </c:barChart>
      <c:catAx>
        <c:axId val="356205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14146368"/>
        <c:crosses val="autoZero"/>
        <c:auto val="1"/>
        <c:lblAlgn val="ctr"/>
        <c:lblOffset val="100"/>
        <c:tickMarkSkip val="1"/>
        <c:noMultiLvlLbl val="0"/>
      </c:catAx>
      <c:valAx>
        <c:axId val="21414636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56205568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공무원</c:v>
                </c:pt>
                <c:pt idx="1">
                  <c:v>전문직</c:v>
                </c:pt>
                <c:pt idx="2">
                  <c:v>농임어축 </c:v>
                </c:pt>
                <c:pt idx="3">
                  <c:v>사무/관리</c:v>
                </c:pt>
                <c:pt idx="4">
                  <c:v>기타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16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356854784"/>
        <c:axId val="216667776"/>
      </c:barChart>
      <c:catAx>
        <c:axId val="35685478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1666777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1666777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56854784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92.048558421851283</c:v>
                </c:pt>
                <c:pt idx="1">
                  <c:v>84.37025796661608</c:v>
                </c:pt>
                <c:pt idx="2">
                  <c:v>82.003034901365709</c:v>
                </c:pt>
                <c:pt idx="3">
                  <c:v>85.402124430955993</c:v>
                </c:pt>
                <c:pt idx="4">
                  <c:v>85.978755690440067</c:v>
                </c:pt>
                <c:pt idx="5">
                  <c:v>81.305007587253414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90</c:v>
                </c:pt>
                <c:pt idx="1">
                  <c:v>87.272727272727266</c:v>
                </c:pt>
                <c:pt idx="2">
                  <c:v>88.181818181818187</c:v>
                </c:pt>
                <c:pt idx="3">
                  <c:v>89.090909090909079</c:v>
                </c:pt>
                <c:pt idx="4">
                  <c:v>90.909090909090921</c:v>
                </c:pt>
                <c:pt idx="5">
                  <c:v>85.454545454545453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5511808"/>
        <c:axId val="214165184"/>
      </c:radarChart>
      <c:catAx>
        <c:axId val="355511808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14165184"/>
        <c:crosses val="autoZero"/>
        <c:auto val="1"/>
        <c:lblAlgn val="ctr"/>
        <c:lblOffset val="100"/>
        <c:noMultiLvlLbl val="0"/>
      </c:catAx>
      <c:valAx>
        <c:axId val="214165184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35551180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4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85.050581689428455</c:v>
                </c:pt>
                <c:pt idx="1">
                  <c:v>85.184623166413743</c:v>
                </c:pt>
                <c:pt idx="2">
                  <c:v>84.916540212443095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89.696969696969703</c:v>
                </c:pt>
                <c:pt idx="1">
                  <c:v>88.484848484848499</c:v>
                </c:pt>
                <c:pt idx="2">
                  <c:v>90.909090909090921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356851712"/>
        <c:axId val="214168640"/>
      </c:barChart>
      <c:catAx>
        <c:axId val="356851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14168640"/>
        <c:crosses val="autoZero"/>
        <c:auto val="1"/>
        <c:lblAlgn val="ctr"/>
        <c:lblOffset val="100"/>
        <c:tickMarkSkip val="1"/>
        <c:noMultiLvlLbl val="0"/>
      </c:catAx>
      <c:valAx>
        <c:axId val="21416864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56851712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공무원</c:v>
                </c:pt>
                <c:pt idx="1">
                  <c:v>농임어축 </c:v>
                </c:pt>
                <c:pt idx="2">
                  <c:v>기타</c:v>
                </c:pt>
                <c:pt idx="3">
                  <c:v>전문직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17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357763584"/>
        <c:axId val="214170368"/>
      </c:barChart>
      <c:catAx>
        <c:axId val="35776358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1417036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1417036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57763584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87.00636942675159</c:v>
                </c:pt>
                <c:pt idx="1">
                  <c:v>80.993630573248396</c:v>
                </c:pt>
                <c:pt idx="2">
                  <c:v>78.496815286624198</c:v>
                </c:pt>
                <c:pt idx="3">
                  <c:v>83.617834394904463</c:v>
                </c:pt>
                <c:pt idx="4">
                  <c:v>81.98726114649682</c:v>
                </c:pt>
                <c:pt idx="5">
                  <c:v>78.649681528662413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80.769230769230774</c:v>
                </c:pt>
                <c:pt idx="1">
                  <c:v>76.153846153846146</c:v>
                </c:pt>
                <c:pt idx="2">
                  <c:v>73.846153846153854</c:v>
                </c:pt>
                <c:pt idx="3">
                  <c:v>78.461538461538453</c:v>
                </c:pt>
                <c:pt idx="4">
                  <c:v>80</c:v>
                </c:pt>
                <c:pt idx="5">
                  <c:v>76.92307692307692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4980352"/>
        <c:axId val="214165760"/>
      </c:radarChart>
      <c:catAx>
        <c:axId val="354980352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14165760"/>
        <c:crosses val="autoZero"/>
        <c:auto val="1"/>
        <c:lblAlgn val="ctr"/>
        <c:lblOffset val="100"/>
        <c:noMultiLvlLbl val="0"/>
      </c:catAx>
      <c:valAx>
        <c:axId val="214165760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35498035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4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81.838641188959755</c:v>
                </c:pt>
                <c:pt idx="1">
                  <c:v>81.791932059447873</c:v>
                </c:pt>
                <c:pt idx="2">
                  <c:v>81.885350318471353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76.92307692307692</c:v>
                </c:pt>
                <c:pt idx="1">
                  <c:v>77.692307692307693</c:v>
                </c:pt>
                <c:pt idx="2">
                  <c:v>76.153846153846146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356155904"/>
        <c:axId val="214764928"/>
      </c:barChart>
      <c:catAx>
        <c:axId val="356155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14764928"/>
        <c:crosses val="autoZero"/>
        <c:auto val="1"/>
        <c:lblAlgn val="ctr"/>
        <c:lblOffset val="100"/>
        <c:tickMarkSkip val="1"/>
        <c:noMultiLvlLbl val="0"/>
      </c:catAx>
      <c:valAx>
        <c:axId val="21476492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56155904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공무원</c:v>
                </c:pt>
                <c:pt idx="1">
                  <c:v>사무/관리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25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357113856"/>
        <c:axId val="214767808"/>
      </c:barChart>
      <c:catAx>
        <c:axId val="35711385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1476780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1476780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57113856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87.00636942675159</c:v>
                </c:pt>
                <c:pt idx="1">
                  <c:v>80.993630573248396</c:v>
                </c:pt>
                <c:pt idx="2">
                  <c:v>78.496815286624198</c:v>
                </c:pt>
                <c:pt idx="3">
                  <c:v>83.617834394904463</c:v>
                </c:pt>
                <c:pt idx="4">
                  <c:v>81.98726114649682</c:v>
                </c:pt>
                <c:pt idx="5">
                  <c:v>78.649681528662413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85.333333333333329</c:v>
                </c:pt>
                <c:pt idx="1">
                  <c:v>80</c:v>
                </c:pt>
                <c:pt idx="2">
                  <c:v>77.333333333333329</c:v>
                </c:pt>
                <c:pt idx="3">
                  <c:v>78.666666666666657</c:v>
                </c:pt>
                <c:pt idx="4">
                  <c:v>80</c:v>
                </c:pt>
                <c:pt idx="5">
                  <c:v>81.333333333333329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6156928"/>
        <c:axId val="214166912"/>
      </c:radarChart>
      <c:catAx>
        <c:axId val="356156928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14166912"/>
        <c:crosses val="autoZero"/>
        <c:auto val="1"/>
        <c:lblAlgn val="ctr"/>
        <c:lblOffset val="100"/>
        <c:noMultiLvlLbl val="0"/>
      </c:catAx>
      <c:valAx>
        <c:axId val="214166912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35615692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4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81.838641188959755</c:v>
                </c:pt>
                <c:pt idx="1">
                  <c:v>81.791932059447873</c:v>
                </c:pt>
                <c:pt idx="2">
                  <c:v>81.885350318471353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80.888888888888886</c:v>
                </c:pt>
                <c:pt idx="1">
                  <c:v>80.444444444444443</c:v>
                </c:pt>
                <c:pt idx="2">
                  <c:v>81.333333333333329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359214592"/>
        <c:axId val="214768384"/>
      </c:barChart>
      <c:catAx>
        <c:axId val="359214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14768384"/>
        <c:crosses val="autoZero"/>
        <c:auto val="1"/>
        <c:lblAlgn val="ctr"/>
        <c:lblOffset val="100"/>
        <c:tickMarkSkip val="1"/>
        <c:noMultiLvlLbl val="0"/>
      </c:catAx>
      <c:valAx>
        <c:axId val="21476838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59214592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공무원</c:v>
                </c:pt>
                <c:pt idx="1">
                  <c:v>사무/관리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14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359692288"/>
        <c:axId val="214827008"/>
      </c:barChart>
      <c:catAx>
        <c:axId val="35969228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1482700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1482700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59692288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87.00636942675159</c:v>
                </c:pt>
                <c:pt idx="1">
                  <c:v>80.993630573248396</c:v>
                </c:pt>
                <c:pt idx="2">
                  <c:v>78.496815286624198</c:v>
                </c:pt>
                <c:pt idx="3">
                  <c:v>83.617834394904463</c:v>
                </c:pt>
                <c:pt idx="4">
                  <c:v>81.98726114649682</c:v>
                </c:pt>
                <c:pt idx="5">
                  <c:v>78.649681528662413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83.75</c:v>
                </c:pt>
                <c:pt idx="1">
                  <c:v>76.25</c:v>
                </c:pt>
                <c:pt idx="2">
                  <c:v>71.25</c:v>
                </c:pt>
                <c:pt idx="3">
                  <c:v>80</c:v>
                </c:pt>
                <c:pt idx="4">
                  <c:v>77.5</c:v>
                </c:pt>
                <c:pt idx="5">
                  <c:v>76.25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6853248"/>
        <c:axId val="214762048"/>
      </c:radarChart>
      <c:catAx>
        <c:axId val="356853248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14762048"/>
        <c:crosses val="autoZero"/>
        <c:auto val="1"/>
        <c:lblAlgn val="ctr"/>
        <c:lblOffset val="100"/>
        <c:noMultiLvlLbl val="0"/>
      </c:catAx>
      <c:valAx>
        <c:axId val="214762048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35685324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45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81.838641188959755</c:v>
                </c:pt>
                <c:pt idx="1">
                  <c:v>81.791932059447873</c:v>
                </c:pt>
                <c:pt idx="2">
                  <c:v>81.885350318471353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78.125</c:v>
                </c:pt>
                <c:pt idx="1">
                  <c:v>77.5</c:v>
                </c:pt>
                <c:pt idx="2">
                  <c:v>78.75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360336896"/>
        <c:axId val="215549632"/>
      </c:barChart>
      <c:catAx>
        <c:axId val="360336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15549632"/>
        <c:crosses val="autoZero"/>
        <c:auto val="1"/>
        <c:lblAlgn val="ctr"/>
        <c:lblOffset val="100"/>
        <c:tickMarkSkip val="1"/>
        <c:noMultiLvlLbl val="0"/>
      </c:catAx>
      <c:valAx>
        <c:axId val="21554963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60336896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5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공무원</c:v>
                </c:pt>
                <c:pt idx="1">
                  <c:v>기타</c:v>
                </c:pt>
                <c:pt idx="2">
                  <c:v>사무/관리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13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360660992"/>
        <c:axId val="215552512"/>
      </c:barChart>
      <c:catAx>
        <c:axId val="36066099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1555251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1555251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60660992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5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87.00636942675159</c:v>
                </c:pt>
                <c:pt idx="1">
                  <c:v>80.993630573248396</c:v>
                </c:pt>
                <c:pt idx="2">
                  <c:v>78.496815286624198</c:v>
                </c:pt>
                <c:pt idx="3">
                  <c:v>83.617834394904463</c:v>
                </c:pt>
                <c:pt idx="4">
                  <c:v>81.98726114649682</c:v>
                </c:pt>
                <c:pt idx="5">
                  <c:v>78.649681528662413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78.571428571428569</c:v>
                </c:pt>
                <c:pt idx="1">
                  <c:v>71.428571428571431</c:v>
                </c:pt>
                <c:pt idx="2">
                  <c:v>72.857142857142861</c:v>
                </c:pt>
                <c:pt idx="3">
                  <c:v>74.285714285714292</c:v>
                </c:pt>
                <c:pt idx="4">
                  <c:v>72.857142857142861</c:v>
                </c:pt>
                <c:pt idx="5">
                  <c:v>65.714285714285708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4968960"/>
        <c:axId val="214420864"/>
      </c:radarChart>
      <c:catAx>
        <c:axId val="364968960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14420864"/>
        <c:crosses val="autoZero"/>
        <c:auto val="1"/>
        <c:lblAlgn val="ctr"/>
        <c:lblOffset val="100"/>
        <c:noMultiLvlLbl val="0"/>
      </c:catAx>
      <c:valAx>
        <c:axId val="214420864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36496896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45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81.838641188959755</c:v>
                </c:pt>
                <c:pt idx="1">
                  <c:v>81.791932059447873</c:v>
                </c:pt>
                <c:pt idx="2">
                  <c:v>81.885350318471353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74.166666666666657</c:v>
                </c:pt>
                <c:pt idx="1">
                  <c:v>72.61904761904762</c:v>
                </c:pt>
                <c:pt idx="2">
                  <c:v>75.714285714285708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365775360"/>
        <c:axId val="214422592"/>
      </c:barChart>
      <c:catAx>
        <c:axId val="365775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14422592"/>
        <c:crosses val="autoZero"/>
        <c:auto val="1"/>
        <c:lblAlgn val="ctr"/>
        <c:lblOffset val="100"/>
        <c:tickMarkSkip val="1"/>
        <c:noMultiLvlLbl val="0"/>
      </c:catAx>
      <c:valAx>
        <c:axId val="21442259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65775360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5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공무원</c:v>
                </c:pt>
                <c:pt idx="1">
                  <c:v>사무/관리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13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365910016"/>
        <c:axId val="214831040"/>
      </c:barChart>
      <c:catAx>
        <c:axId val="36591001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1483104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1483104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65910016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5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87.00636942675159</c:v>
                </c:pt>
                <c:pt idx="1">
                  <c:v>80.993630573248396</c:v>
                </c:pt>
                <c:pt idx="2">
                  <c:v>78.496815286624198</c:v>
                </c:pt>
                <c:pt idx="3">
                  <c:v>83.617834394904463</c:v>
                </c:pt>
                <c:pt idx="4">
                  <c:v>81.98726114649682</c:v>
                </c:pt>
                <c:pt idx="5">
                  <c:v>78.649681528662413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84.285714285714292</c:v>
                </c:pt>
                <c:pt idx="1">
                  <c:v>77.142857142857139</c:v>
                </c:pt>
                <c:pt idx="2">
                  <c:v>77.142857142857139</c:v>
                </c:pt>
                <c:pt idx="3">
                  <c:v>81.428571428571416</c:v>
                </c:pt>
                <c:pt idx="4">
                  <c:v>78.571428571428569</c:v>
                </c:pt>
                <c:pt idx="5">
                  <c:v>77.142857142857139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5907968"/>
        <c:axId val="216668928"/>
      </c:radarChart>
      <c:catAx>
        <c:axId val="365907968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16668928"/>
        <c:crosses val="autoZero"/>
        <c:auto val="1"/>
        <c:lblAlgn val="ctr"/>
        <c:lblOffset val="100"/>
        <c:noMultiLvlLbl val="0"/>
      </c:catAx>
      <c:valAx>
        <c:axId val="216668928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36590796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45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81.838641188959755</c:v>
                </c:pt>
                <c:pt idx="1">
                  <c:v>81.791932059447873</c:v>
                </c:pt>
                <c:pt idx="2">
                  <c:v>81.885350318471353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79.642857142857139</c:v>
                </c:pt>
                <c:pt idx="1">
                  <c:v>79.285714285714278</c:v>
                </c:pt>
                <c:pt idx="2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371505152"/>
        <c:axId val="246441664"/>
      </c:barChart>
      <c:catAx>
        <c:axId val="371505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46441664"/>
        <c:crosses val="autoZero"/>
        <c:auto val="1"/>
        <c:lblAlgn val="ctr"/>
        <c:lblOffset val="100"/>
        <c:tickMarkSkip val="1"/>
        <c:noMultiLvlLbl val="0"/>
      </c:catAx>
      <c:valAx>
        <c:axId val="24644166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71505152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5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공무원</c:v>
                </c:pt>
                <c:pt idx="1">
                  <c:v>사무/관리</c:v>
                </c:pt>
                <c:pt idx="2">
                  <c:v>자영업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11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371506688"/>
        <c:axId val="246443392"/>
      </c:barChart>
      <c:catAx>
        <c:axId val="37150668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464433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4644339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71506688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5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87.00636942675159</c:v>
                </c:pt>
                <c:pt idx="1">
                  <c:v>80.993630573248396</c:v>
                </c:pt>
                <c:pt idx="2">
                  <c:v>78.496815286624198</c:v>
                </c:pt>
                <c:pt idx="3">
                  <c:v>83.617834394904463</c:v>
                </c:pt>
                <c:pt idx="4">
                  <c:v>81.98726114649682</c:v>
                </c:pt>
                <c:pt idx="5">
                  <c:v>78.649681528662413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77</c:v>
                </c:pt>
                <c:pt idx="1">
                  <c:v>74</c:v>
                </c:pt>
                <c:pt idx="2">
                  <c:v>64</c:v>
                </c:pt>
                <c:pt idx="3">
                  <c:v>72</c:v>
                </c:pt>
                <c:pt idx="4">
                  <c:v>67</c:v>
                </c:pt>
                <c:pt idx="5">
                  <c:v>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2408320"/>
        <c:axId val="216010688"/>
      </c:radarChart>
      <c:catAx>
        <c:axId val="372408320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16010688"/>
        <c:crosses val="autoZero"/>
        <c:auto val="1"/>
        <c:lblAlgn val="ctr"/>
        <c:lblOffset val="100"/>
        <c:noMultiLvlLbl val="0"/>
      </c:catAx>
      <c:valAx>
        <c:axId val="216010688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37240832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46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81.838641188959755</c:v>
                </c:pt>
                <c:pt idx="1">
                  <c:v>81.791932059447873</c:v>
                </c:pt>
                <c:pt idx="2">
                  <c:v>81.885350318471353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70.5</c:v>
                </c:pt>
                <c:pt idx="1">
                  <c:v>70</c:v>
                </c:pt>
                <c:pt idx="2">
                  <c:v>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372430848"/>
        <c:axId val="216014144"/>
      </c:barChart>
      <c:catAx>
        <c:axId val="372430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216014144"/>
        <c:crosses val="autoZero"/>
        <c:auto val="1"/>
        <c:lblAlgn val="ctr"/>
        <c:lblOffset val="100"/>
        <c:tickMarkSkip val="1"/>
        <c:noMultiLvlLbl val="0"/>
      </c:catAx>
      <c:valAx>
        <c:axId val="21601414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72430848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6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공무원</c:v>
                </c:pt>
                <c:pt idx="1">
                  <c:v>사무/관리</c:v>
                </c:pt>
                <c:pt idx="2">
                  <c:v>자영업</c:v>
                </c:pt>
                <c:pt idx="3">
                  <c:v>기타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14</c:v>
                </c:pt>
                <c:pt idx="1">
                  <c:v>4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373493760"/>
        <c:axId val="246444544"/>
      </c:barChart>
      <c:catAx>
        <c:axId val="37349376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24644454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4644454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73493760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6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87.00636942675159</c:v>
                </c:pt>
                <c:pt idx="1">
                  <c:v>80.993630573248396</c:v>
                </c:pt>
                <c:pt idx="2">
                  <c:v>78.496815286624198</c:v>
                </c:pt>
                <c:pt idx="3">
                  <c:v>83.617834394904463</c:v>
                </c:pt>
                <c:pt idx="4">
                  <c:v>81.98726114649682</c:v>
                </c:pt>
                <c:pt idx="5">
                  <c:v>78.649681528662413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83.75</c:v>
                </c:pt>
                <c:pt idx="1">
                  <c:v>80</c:v>
                </c:pt>
                <c:pt idx="2">
                  <c:v>80</c:v>
                </c:pt>
                <c:pt idx="3">
                  <c:v>83.75</c:v>
                </c:pt>
                <c:pt idx="4">
                  <c:v>85</c:v>
                </c:pt>
                <c:pt idx="5">
                  <c:v>81.25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3630464"/>
        <c:axId val="356401152"/>
      </c:radarChart>
      <c:catAx>
        <c:axId val="373630464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356401152"/>
        <c:crosses val="autoZero"/>
        <c:auto val="1"/>
        <c:lblAlgn val="ctr"/>
        <c:lblOffset val="100"/>
        <c:noMultiLvlLbl val="0"/>
      </c:catAx>
      <c:valAx>
        <c:axId val="356401152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37363046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46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81.838641188959755</c:v>
                </c:pt>
                <c:pt idx="1">
                  <c:v>81.791932059447873</c:v>
                </c:pt>
                <c:pt idx="2">
                  <c:v>81.885350318471353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83.020833333333314</c:v>
                </c:pt>
                <c:pt idx="1">
                  <c:v>82.291666666666657</c:v>
                </c:pt>
                <c:pt idx="2">
                  <c:v>83.75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373835264"/>
        <c:axId val="356404608"/>
      </c:barChart>
      <c:catAx>
        <c:axId val="373835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356404608"/>
        <c:crosses val="autoZero"/>
        <c:auto val="1"/>
        <c:lblAlgn val="ctr"/>
        <c:lblOffset val="100"/>
        <c:tickMarkSkip val="1"/>
        <c:noMultiLvlLbl val="0"/>
      </c:catAx>
      <c:valAx>
        <c:axId val="35640460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73835264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6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1"/>
                <c:pt idx="0">
                  <c:v>공무원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16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374127616"/>
        <c:axId val="356406912"/>
      </c:barChart>
      <c:catAx>
        <c:axId val="37412761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35640691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5640691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74127616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6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87.00636942675159</c:v>
                </c:pt>
                <c:pt idx="1">
                  <c:v>80.993630573248396</c:v>
                </c:pt>
                <c:pt idx="2">
                  <c:v>78.496815286624198</c:v>
                </c:pt>
                <c:pt idx="3">
                  <c:v>83.617834394904463</c:v>
                </c:pt>
                <c:pt idx="4">
                  <c:v>81.98726114649682</c:v>
                </c:pt>
                <c:pt idx="5">
                  <c:v>78.649681528662413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86.153846153846146</c:v>
                </c:pt>
                <c:pt idx="1">
                  <c:v>81.538461538461533</c:v>
                </c:pt>
                <c:pt idx="2">
                  <c:v>80</c:v>
                </c:pt>
                <c:pt idx="3">
                  <c:v>83.07692307692308</c:v>
                </c:pt>
                <c:pt idx="4">
                  <c:v>78.461538461538453</c:v>
                </c:pt>
                <c:pt idx="5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5109632"/>
        <c:axId val="355601792"/>
      </c:radarChart>
      <c:catAx>
        <c:axId val="375109632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355601792"/>
        <c:crosses val="autoZero"/>
        <c:auto val="1"/>
        <c:lblAlgn val="ctr"/>
        <c:lblOffset val="100"/>
        <c:noMultiLvlLbl val="0"/>
      </c:catAx>
      <c:valAx>
        <c:axId val="355601792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37510963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46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81.838641188959755</c:v>
                </c:pt>
                <c:pt idx="1">
                  <c:v>81.791932059447873</c:v>
                </c:pt>
                <c:pt idx="2">
                  <c:v>81.885350318471353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83.076923076923066</c:v>
                </c:pt>
                <c:pt idx="1">
                  <c:v>81.538461538461533</c:v>
                </c:pt>
                <c:pt idx="2">
                  <c:v>84.615384615384613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375646720"/>
        <c:axId val="355605824"/>
      </c:barChart>
      <c:catAx>
        <c:axId val="375646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355605824"/>
        <c:crosses val="autoZero"/>
        <c:auto val="1"/>
        <c:lblAlgn val="ctr"/>
        <c:lblOffset val="100"/>
        <c:tickMarkSkip val="1"/>
        <c:noMultiLvlLbl val="0"/>
      </c:catAx>
      <c:valAx>
        <c:axId val="35560582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75646720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6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공무원</c:v>
                </c:pt>
                <c:pt idx="1">
                  <c:v>사무/관리</c:v>
                </c:pt>
                <c:pt idx="2">
                  <c:v>기타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9</c:v>
                </c:pt>
                <c:pt idx="1">
                  <c:v>3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376116736"/>
        <c:axId val="356407488"/>
      </c:barChart>
      <c:catAx>
        <c:axId val="37611673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35640748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5640748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76116736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6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94.148471615720524</c:v>
                </c:pt>
                <c:pt idx="1">
                  <c:v>86.637554585152841</c:v>
                </c:pt>
                <c:pt idx="2">
                  <c:v>81.484716157205241</c:v>
                </c:pt>
                <c:pt idx="3">
                  <c:v>86.637554585152841</c:v>
                </c:pt>
                <c:pt idx="4">
                  <c:v>87.336244541484717</c:v>
                </c:pt>
                <c:pt idx="5">
                  <c:v>81.746724890829682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94</c:v>
                </c:pt>
                <c:pt idx="1">
                  <c:v>87</c:v>
                </c:pt>
                <c:pt idx="2">
                  <c:v>84</c:v>
                </c:pt>
                <c:pt idx="3">
                  <c:v>86</c:v>
                </c:pt>
                <c:pt idx="4">
                  <c:v>90</c:v>
                </c:pt>
                <c:pt idx="5">
                  <c:v>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5748096"/>
        <c:axId val="372665152"/>
      </c:radarChart>
      <c:catAx>
        <c:axId val="375748096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372665152"/>
        <c:crosses val="autoZero"/>
        <c:auto val="1"/>
        <c:lblAlgn val="ctr"/>
        <c:lblOffset val="100"/>
        <c:noMultiLvlLbl val="0"/>
      </c:catAx>
      <c:valAx>
        <c:axId val="372665152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37574809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46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86.528384279475944</c:v>
                </c:pt>
                <c:pt idx="1">
                  <c:v>86.33187772925767</c:v>
                </c:pt>
                <c:pt idx="2">
                  <c:v>86.724890829694331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88.333333333333343</c:v>
                </c:pt>
                <c:pt idx="1">
                  <c:v>87.666666666666671</c:v>
                </c:pt>
                <c:pt idx="2">
                  <c:v>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376129536"/>
        <c:axId val="373227520"/>
      </c:barChart>
      <c:catAx>
        <c:axId val="376129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373227520"/>
        <c:crosses val="autoZero"/>
        <c:auto val="1"/>
        <c:lblAlgn val="ctr"/>
        <c:lblOffset val="100"/>
        <c:tickMarkSkip val="1"/>
        <c:noMultiLvlLbl val="0"/>
      </c:catAx>
      <c:valAx>
        <c:axId val="373227520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76129536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7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공무원</c:v>
                </c:pt>
                <c:pt idx="1">
                  <c:v>사무/관리</c:v>
                </c:pt>
                <c:pt idx="2">
                  <c:v>전문직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13</c:v>
                </c:pt>
                <c:pt idx="1">
                  <c:v>6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376752640"/>
        <c:axId val="373229824"/>
      </c:barChart>
      <c:catAx>
        <c:axId val="376752640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37322982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732298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76752640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7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94.148471615720524</c:v>
                </c:pt>
                <c:pt idx="1">
                  <c:v>86.637554585152841</c:v>
                </c:pt>
                <c:pt idx="2">
                  <c:v>81.484716157205241</c:v>
                </c:pt>
                <c:pt idx="3">
                  <c:v>86.637554585152841</c:v>
                </c:pt>
                <c:pt idx="4">
                  <c:v>87.336244541484717</c:v>
                </c:pt>
                <c:pt idx="5">
                  <c:v>81.746724890829682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89.230769230769226</c:v>
                </c:pt>
                <c:pt idx="1">
                  <c:v>83.07692307692308</c:v>
                </c:pt>
                <c:pt idx="2">
                  <c:v>73.846153846153854</c:v>
                </c:pt>
                <c:pt idx="3">
                  <c:v>81.538461538461533</c:v>
                </c:pt>
                <c:pt idx="4">
                  <c:v>81.538461538461533</c:v>
                </c:pt>
                <c:pt idx="5">
                  <c:v>75.384615384615387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6128000"/>
        <c:axId val="246446272"/>
      </c:radarChart>
      <c:catAx>
        <c:axId val="376128000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246446272"/>
        <c:crosses val="autoZero"/>
        <c:auto val="1"/>
        <c:lblAlgn val="ctr"/>
        <c:lblOffset val="100"/>
        <c:noMultiLvlLbl val="0"/>
      </c:catAx>
      <c:valAx>
        <c:axId val="246446272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37612800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47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86.528384279475944</c:v>
                </c:pt>
                <c:pt idx="1">
                  <c:v>86.33187772925767</c:v>
                </c:pt>
                <c:pt idx="2">
                  <c:v>86.724890829694331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78.846153846153854</c:v>
                </c:pt>
                <c:pt idx="1">
                  <c:v>80.769230769230788</c:v>
                </c:pt>
                <c:pt idx="2">
                  <c:v>76.92307692307692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376750080"/>
        <c:axId val="355598336"/>
      </c:barChart>
      <c:catAx>
        <c:axId val="376750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355598336"/>
        <c:crosses val="autoZero"/>
        <c:auto val="1"/>
        <c:lblAlgn val="ctr"/>
        <c:lblOffset val="100"/>
        <c:tickMarkSkip val="1"/>
        <c:noMultiLvlLbl val="0"/>
      </c:catAx>
      <c:valAx>
        <c:axId val="355598336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76750080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7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공무원</c:v>
                </c:pt>
                <c:pt idx="1">
                  <c:v>전문직</c:v>
                </c:pt>
                <c:pt idx="2">
                  <c:v>사무/관리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10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376759808"/>
        <c:axId val="355602368"/>
      </c:barChart>
      <c:catAx>
        <c:axId val="37675980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35560236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5560236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76759808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7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94.148471615720524</c:v>
                </c:pt>
                <c:pt idx="1">
                  <c:v>86.637554585152841</c:v>
                </c:pt>
                <c:pt idx="2">
                  <c:v>81.484716157205241</c:v>
                </c:pt>
                <c:pt idx="3">
                  <c:v>86.637554585152841</c:v>
                </c:pt>
                <c:pt idx="4">
                  <c:v>87.336244541484717</c:v>
                </c:pt>
                <c:pt idx="5">
                  <c:v>81.746724890829682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91.304347826086953</c:v>
                </c:pt>
                <c:pt idx="1">
                  <c:v>86.086956521739125</c:v>
                </c:pt>
                <c:pt idx="2">
                  <c:v>82.608695652173907</c:v>
                </c:pt>
                <c:pt idx="3">
                  <c:v>88.695652173913047</c:v>
                </c:pt>
                <c:pt idx="4">
                  <c:v>87.826086956521735</c:v>
                </c:pt>
                <c:pt idx="5">
                  <c:v>81.739130434782624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9926016"/>
        <c:axId val="373233280"/>
      </c:radarChart>
      <c:catAx>
        <c:axId val="379926016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373233280"/>
        <c:crosses val="autoZero"/>
        <c:auto val="1"/>
        <c:lblAlgn val="ctr"/>
        <c:lblOffset val="100"/>
        <c:noMultiLvlLbl val="0"/>
      </c:catAx>
      <c:valAx>
        <c:axId val="373233280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37992601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47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86.528384279475944</c:v>
                </c:pt>
                <c:pt idx="1">
                  <c:v>86.33187772925767</c:v>
                </c:pt>
                <c:pt idx="2">
                  <c:v>86.724890829694331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86.231884057971016</c:v>
                </c:pt>
                <c:pt idx="1">
                  <c:v>86.376811594202891</c:v>
                </c:pt>
                <c:pt idx="2">
                  <c:v>86.086956521739125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380655104"/>
        <c:axId val="373580928"/>
      </c:barChart>
      <c:catAx>
        <c:axId val="380655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373580928"/>
        <c:crosses val="autoZero"/>
        <c:auto val="1"/>
        <c:lblAlgn val="ctr"/>
        <c:lblOffset val="100"/>
        <c:tickMarkSkip val="1"/>
        <c:noMultiLvlLbl val="0"/>
      </c:catAx>
      <c:valAx>
        <c:axId val="37358092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80655104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7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공무원</c:v>
                </c:pt>
                <c:pt idx="1">
                  <c:v>전문직</c:v>
                </c:pt>
                <c:pt idx="2">
                  <c:v>사무/관리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16</c:v>
                </c:pt>
                <c:pt idx="1">
                  <c:v>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380657152"/>
        <c:axId val="373583808"/>
      </c:barChart>
      <c:catAx>
        <c:axId val="38065715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37358380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7358380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80657152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7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94.148471615720524</c:v>
                </c:pt>
                <c:pt idx="1">
                  <c:v>86.637554585152841</c:v>
                </c:pt>
                <c:pt idx="2">
                  <c:v>81.484716157205241</c:v>
                </c:pt>
                <c:pt idx="3">
                  <c:v>86.637554585152841</c:v>
                </c:pt>
                <c:pt idx="4">
                  <c:v>87.336244541484717</c:v>
                </c:pt>
                <c:pt idx="5">
                  <c:v>81.746724890829682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90</c:v>
                </c:pt>
                <c:pt idx="1">
                  <c:v>87</c:v>
                </c:pt>
                <c:pt idx="2">
                  <c:v>83</c:v>
                </c:pt>
                <c:pt idx="3">
                  <c:v>90</c:v>
                </c:pt>
                <c:pt idx="4">
                  <c:v>87</c:v>
                </c:pt>
                <c:pt idx="5">
                  <c:v>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0653568"/>
        <c:axId val="374228672"/>
      </c:radarChart>
      <c:catAx>
        <c:axId val="380653568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374228672"/>
        <c:crosses val="autoZero"/>
        <c:auto val="1"/>
        <c:lblAlgn val="ctr"/>
        <c:lblOffset val="100"/>
        <c:noMultiLvlLbl val="0"/>
      </c:catAx>
      <c:valAx>
        <c:axId val="374228672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38065356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47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86.528384279475944</c:v>
                </c:pt>
                <c:pt idx="1">
                  <c:v>86.33187772925767</c:v>
                </c:pt>
                <c:pt idx="2">
                  <c:v>86.724890829694331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86.000000000000014</c:v>
                </c:pt>
                <c:pt idx="1">
                  <c:v>87.000000000000014</c:v>
                </c:pt>
                <c:pt idx="2">
                  <c:v>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380835840"/>
        <c:axId val="374232128"/>
      </c:barChart>
      <c:catAx>
        <c:axId val="380835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374232128"/>
        <c:crosses val="autoZero"/>
        <c:auto val="1"/>
        <c:lblAlgn val="ctr"/>
        <c:lblOffset val="100"/>
        <c:tickMarkSkip val="1"/>
        <c:noMultiLvlLbl val="0"/>
      </c:catAx>
      <c:valAx>
        <c:axId val="374232128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80835840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7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공무원</c:v>
                </c:pt>
                <c:pt idx="1">
                  <c:v>사무/관리</c:v>
                </c:pt>
                <c:pt idx="2">
                  <c:v>기타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10</c:v>
                </c:pt>
                <c:pt idx="1">
                  <c:v>7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380837376"/>
        <c:axId val="374233856"/>
      </c:barChart>
      <c:catAx>
        <c:axId val="380837376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37423385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7423385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80837376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8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87.00636942675159</c:v>
                </c:pt>
                <c:pt idx="1">
                  <c:v>80.993630573248396</c:v>
                </c:pt>
                <c:pt idx="2">
                  <c:v>78.496815286624198</c:v>
                </c:pt>
                <c:pt idx="3">
                  <c:v>83.617834394904463</c:v>
                </c:pt>
                <c:pt idx="4">
                  <c:v>81.98726114649682</c:v>
                </c:pt>
                <c:pt idx="5">
                  <c:v>78.649681528662413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88</c:v>
                </c:pt>
                <c:pt idx="1">
                  <c:v>86.4</c:v>
                </c:pt>
                <c:pt idx="2">
                  <c:v>84</c:v>
                </c:pt>
                <c:pt idx="3">
                  <c:v>84.800000000000011</c:v>
                </c:pt>
                <c:pt idx="4">
                  <c:v>85.600000000000009</c:v>
                </c:pt>
                <c:pt idx="5">
                  <c:v>84.800000000000011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0654592"/>
        <c:axId val="379199488"/>
      </c:radarChart>
      <c:catAx>
        <c:axId val="380654592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379199488"/>
        <c:crosses val="autoZero"/>
        <c:auto val="1"/>
        <c:lblAlgn val="ctr"/>
        <c:lblOffset val="100"/>
        <c:noMultiLvlLbl val="0"/>
      </c:catAx>
      <c:valAx>
        <c:axId val="379199488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38065459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48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81.838641188959755</c:v>
                </c:pt>
                <c:pt idx="1">
                  <c:v>81.791932059447873</c:v>
                </c:pt>
                <c:pt idx="2">
                  <c:v>81.885350318471353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86.4</c:v>
                </c:pt>
                <c:pt idx="1">
                  <c:v>85.600000000000023</c:v>
                </c:pt>
                <c:pt idx="2">
                  <c:v>87.2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380911104"/>
        <c:axId val="379205824"/>
      </c:barChart>
      <c:catAx>
        <c:axId val="380911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379205824"/>
        <c:crosses val="autoZero"/>
        <c:auto val="1"/>
        <c:lblAlgn val="ctr"/>
        <c:lblOffset val="100"/>
        <c:tickMarkSkip val="1"/>
        <c:noMultiLvlLbl val="0"/>
      </c:catAx>
      <c:valAx>
        <c:axId val="379205824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80911104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8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기타</c:v>
                </c:pt>
                <c:pt idx="1">
                  <c:v>공무원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24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381807104"/>
        <c:axId val="379206976"/>
      </c:barChart>
      <c:catAx>
        <c:axId val="381807104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37920697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7920697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81807104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8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87.00636942675159</c:v>
                </c:pt>
                <c:pt idx="1">
                  <c:v>80.993630573248396</c:v>
                </c:pt>
                <c:pt idx="2">
                  <c:v>78.496815286624198</c:v>
                </c:pt>
                <c:pt idx="3">
                  <c:v>83.617834394904463</c:v>
                </c:pt>
                <c:pt idx="4">
                  <c:v>81.98726114649682</c:v>
                </c:pt>
                <c:pt idx="5">
                  <c:v>78.649681528662413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91.199999999999989</c:v>
                </c:pt>
                <c:pt idx="1">
                  <c:v>80.8</c:v>
                </c:pt>
                <c:pt idx="2">
                  <c:v>73.600000000000009</c:v>
                </c:pt>
                <c:pt idx="3">
                  <c:v>77.599999999999994</c:v>
                </c:pt>
                <c:pt idx="4">
                  <c:v>79.2</c:v>
                </c:pt>
                <c:pt idx="5">
                  <c:v>74.400000000000006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7444352"/>
        <c:axId val="372668608"/>
      </c:radarChart>
      <c:catAx>
        <c:axId val="377444352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372668608"/>
        <c:crosses val="autoZero"/>
        <c:auto val="1"/>
        <c:lblAlgn val="ctr"/>
        <c:lblOffset val="100"/>
        <c:noMultiLvlLbl val="0"/>
      </c:catAx>
      <c:valAx>
        <c:axId val="372668608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37744435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48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81.838641188959755</c:v>
                </c:pt>
                <c:pt idx="1">
                  <c:v>81.791932059447873</c:v>
                </c:pt>
                <c:pt idx="2">
                  <c:v>81.885350318471353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80.933333333333337</c:v>
                </c:pt>
                <c:pt idx="1">
                  <c:v>79.466666666666669</c:v>
                </c:pt>
                <c:pt idx="2">
                  <c:v>82.4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378855424"/>
        <c:axId val="373234432"/>
      </c:barChart>
      <c:catAx>
        <c:axId val="378855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373234432"/>
        <c:crosses val="autoZero"/>
        <c:auto val="1"/>
        <c:lblAlgn val="ctr"/>
        <c:lblOffset val="100"/>
        <c:tickMarkSkip val="1"/>
        <c:noMultiLvlLbl val="0"/>
      </c:catAx>
      <c:valAx>
        <c:axId val="37323443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78855424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8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Sheet1!$B$1:$G$1</c:f>
              <c:strCache>
                <c:ptCount val="6"/>
                <c:pt idx="0">
                  <c:v>전문직</c:v>
                </c:pt>
                <c:pt idx="1">
                  <c:v>자영업</c:v>
                </c:pt>
                <c:pt idx="2">
                  <c:v>농임어축 </c:v>
                </c:pt>
                <c:pt idx="3">
                  <c:v>사무/관리</c:v>
                </c:pt>
                <c:pt idx="4">
                  <c:v>시민단체/언론</c:v>
                </c:pt>
                <c:pt idx="5">
                  <c:v>영업/서비스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17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378859008"/>
        <c:axId val="374230400"/>
      </c:barChart>
      <c:catAx>
        <c:axId val="378859008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500"/>
            </a:pPr>
            <a:endParaRPr lang="ko-KR"/>
          </a:p>
        </c:txPr>
        <c:crossAx val="37423040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7423040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78859008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8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4836059539835"/>
          <c:y val="5.4259354250221749E-2"/>
          <c:w val="0.58562316089423383"/>
          <c:h val="0.85956483933237038"/>
        </c:manualLayout>
      </c:layout>
      <c:radarChart>
        <c:radarStyle val="marker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분과평균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87.00636942675159</c:v>
                </c:pt>
                <c:pt idx="1">
                  <c:v>80.993630573248396</c:v>
                </c:pt>
                <c:pt idx="2">
                  <c:v>78.496815286624198</c:v>
                </c:pt>
                <c:pt idx="3">
                  <c:v>83.617834394904463</c:v>
                </c:pt>
                <c:pt idx="4">
                  <c:v>81.98726114649682</c:v>
                </c:pt>
                <c:pt idx="5">
                  <c:v>78.649681528662413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해당과제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필요성</c:v>
                </c:pt>
                <c:pt idx="1">
                  <c:v>의견수렴도</c:v>
                </c:pt>
                <c:pt idx="2">
                  <c:v>홍보성</c:v>
                </c:pt>
                <c:pt idx="3">
                  <c:v>투명성</c:v>
                </c:pt>
                <c:pt idx="4">
                  <c:v>충실성</c:v>
                </c:pt>
                <c:pt idx="5">
                  <c:v>효과성</c:v>
                </c:pt>
              </c:strCache>
            </c:strRef>
          </c:cat>
          <c:val>
            <c:numRef>
              <c:f>Sheet1!$C$2:$C$7</c:f>
              <c:numCache>
                <c:formatCode>0.00</c:formatCode>
                <c:ptCount val="6"/>
                <c:pt idx="0">
                  <c:v>88.421052631578959</c:v>
                </c:pt>
                <c:pt idx="1">
                  <c:v>74.736842105263165</c:v>
                </c:pt>
                <c:pt idx="2">
                  <c:v>76.84210526315789</c:v>
                </c:pt>
                <c:pt idx="3">
                  <c:v>80</c:v>
                </c:pt>
                <c:pt idx="4">
                  <c:v>81.05263157894737</c:v>
                </c:pt>
                <c:pt idx="5">
                  <c:v>76.84210526315789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0997120"/>
        <c:axId val="378098752"/>
      </c:radarChart>
      <c:catAx>
        <c:axId val="380997120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 anchor="t" anchorCtr="0"/>
          <a:lstStyle/>
          <a:p>
            <a:pPr>
              <a:defRPr sz="1050" b="1"/>
            </a:pPr>
            <a:endParaRPr lang="ko-KR"/>
          </a:p>
        </c:txPr>
        <c:crossAx val="378098752"/>
        <c:crosses val="autoZero"/>
        <c:auto val="1"/>
        <c:lblAlgn val="ctr"/>
        <c:lblOffset val="100"/>
        <c:noMultiLvlLbl val="0"/>
      </c:catAx>
      <c:valAx>
        <c:axId val="378098752"/>
        <c:scaling>
          <c:orientation val="minMax"/>
          <c:max val="100"/>
          <c:min val="6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1000"/>
            </a:pPr>
            <a:endParaRPr lang="ko-KR"/>
          </a:p>
        </c:txPr>
        <c:crossAx val="38099712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0327753438023799"/>
          <c:y val="0.74908251102847512"/>
          <c:w val="0.19511841679426919"/>
          <c:h val="0.22033404614067784"/>
        </c:manualLayout>
      </c:layout>
      <c:overlay val="0"/>
      <c:txPr>
        <a:bodyPr/>
        <a:lstStyle/>
        <a:p>
          <a:pPr>
            <a:defRPr sz="11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48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160642570281095E-3"/>
          <c:y val="3.8461538461538472E-3"/>
          <c:w val="1"/>
          <c:h val="0.9807692307692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분과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2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numFmt formatCode="#,##0.0_);[Red]\(#,##0.0\)" sourceLinked="0"/>
            <c:spPr>
              <a:noFill/>
              <a:ln w="13269"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Sheet1!$B$2:$D$2</c:f>
              <c:numCache>
                <c:formatCode>0.00</c:formatCode>
                <c:ptCount val="3"/>
                <c:pt idx="0">
                  <c:v>81.838641188959755</c:v>
                </c:pt>
                <c:pt idx="1">
                  <c:v>81.791932059447873</c:v>
                </c:pt>
                <c:pt idx="2">
                  <c:v>81.885350318471353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과제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c:spPr>
          <c:invertIfNegative val="0"/>
          <c:dLbls>
            <c:numFmt formatCode="#,##0.0_);[Red]\(#,##0.0\)" sourceLinked="0"/>
            <c:txPr>
              <a:bodyPr/>
              <a:lstStyle/>
              <a:p>
                <a:pPr>
                  <a:defRPr sz="900"/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Sheet1!$B$3:$D$3</c:f>
              <c:numCache>
                <c:formatCode>0.00</c:formatCode>
                <c:ptCount val="3"/>
                <c:pt idx="0">
                  <c:v>80.350877192982452</c:v>
                </c:pt>
                <c:pt idx="1">
                  <c:v>79.649122807017548</c:v>
                </c:pt>
                <c:pt idx="2">
                  <c:v>81.05263157894737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20"/>
        <c:axId val="392036864"/>
        <c:axId val="378423552"/>
      </c:barChart>
      <c:catAx>
        <c:axId val="392036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6350">
            <a:solidFill>
              <a:schemeClr val="tx1"/>
            </a:solidFill>
            <a:prstDash val="solid"/>
          </a:ln>
        </c:spPr>
        <c:crossAx val="378423552"/>
        <c:crosses val="autoZero"/>
        <c:auto val="1"/>
        <c:lblAlgn val="ctr"/>
        <c:lblOffset val="100"/>
        <c:tickMarkSkip val="1"/>
        <c:noMultiLvlLbl val="0"/>
      </c:catAx>
      <c:valAx>
        <c:axId val="378423552"/>
        <c:scaling>
          <c:orientation val="minMax"/>
          <c:max val="100"/>
          <c:min val="60"/>
        </c:scaling>
        <c:delete val="0"/>
        <c:axPos val="l"/>
        <c:numFmt formatCode="0.00" sourceLinked="1"/>
        <c:majorTickMark val="none"/>
        <c:minorTickMark val="none"/>
        <c:tickLblPos val="none"/>
        <c:spPr>
          <a:ln w="4976">
            <a:noFill/>
          </a:ln>
        </c:spPr>
        <c:crossAx val="392036864"/>
        <c:crosses val="autoZero"/>
        <c:crossBetween val="between"/>
      </c:valAx>
      <c:spPr>
        <a:noFill/>
        <a:ln w="13028">
          <a:noFill/>
        </a:ln>
      </c:spPr>
    </c:plotArea>
    <c:legend>
      <c:legendPos val="t"/>
      <c:layout>
        <c:manualLayout>
          <c:xMode val="edge"/>
          <c:yMode val="edge"/>
          <c:x val="0.39822682537189347"/>
          <c:y val="1.4349495261110252E-2"/>
          <c:w val="0.58061125392197799"/>
          <c:h val="0.15949966311500502"/>
        </c:manualLayout>
      </c:layout>
      <c:overlay val="0"/>
      <c:txPr>
        <a:bodyPr/>
        <a:lstStyle/>
        <a:p>
          <a:pPr>
            <a:defRPr sz="8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5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charts/chart48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203564201145101E-3"/>
          <c:y val="0"/>
          <c:w val="0.93156633389940802"/>
          <c:h val="0.82368421052631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Lbls>
            <c:numFmt formatCode="#,##0_);[Red]\(#,##0\)" sourceLinked="0"/>
            <c:spPr>
              <a:noFill/>
              <a:ln w="23168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공무원</c:v>
                </c:pt>
                <c:pt idx="1">
                  <c:v>전문직</c:v>
                </c:pt>
                <c:pt idx="2">
                  <c:v>사무/관리</c:v>
                </c:pt>
                <c:pt idx="3">
                  <c:v>자영업</c:v>
                </c:pt>
                <c:pt idx="4">
                  <c:v>기타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12</c:v>
                </c:pt>
                <c:pt idx="1">
                  <c:v>4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392038912"/>
        <c:axId val="378425280"/>
      </c:barChart>
      <c:catAx>
        <c:axId val="392038912"/>
        <c:scaling>
          <c:orientation val="minMax"/>
        </c:scaling>
        <c:delete val="0"/>
        <c:axPos val="b"/>
        <c:numFmt formatCode="g\!/&quot;표&quot;&quot;준&quot;" sourceLinked="1"/>
        <c:majorTickMark val="out"/>
        <c:minorTickMark val="none"/>
        <c:tickLblPos val="nextTo"/>
        <c:spPr>
          <a:ln w="28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/>
            </a:pPr>
            <a:endParaRPr lang="ko-KR"/>
          </a:p>
        </c:txPr>
        <c:crossAx val="37842528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7842528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92038912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4" b="0" i="0" u="none" strike="noStrike" baseline="0">
          <a:solidFill>
            <a:schemeClr val="tx1"/>
          </a:solidFill>
          <a:latin typeface="맑은 고딕" pitchFamily="50" charset="-127"/>
          <a:ea typeface="맑은 고딕" pitchFamily="50" charset="-127"/>
          <a:cs typeface="Arial"/>
        </a:defRPr>
      </a:pPr>
      <a:endParaRPr lang="ko-KR"/>
    </a:p>
  </c:txPr>
  <c:externalData r:id="rId1">
    <c:autoUpdate val="0"/>
  </c:externalData>
</c:chartSpace>
</file>

<file path=ppt/handoutMasters/_rels/handout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3.xml"  /></Relationships>
</file>

<file path=ppt/handoutMasters/handoutMaster1.xml><?xml version="1.0" encoding="utf-8"?>
<p:handout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45024" cy="497126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7890" y="0"/>
            <a:ext cx="2945024" cy="497126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6DEFB225-66A0-4729-931E-DFA6343699E8}" type="datetime1">
              <a:rPr lang="ko-KR" altLang="en-US"/>
              <a:pPr lvl="0">
                <a:defRPr lang="ko-KR" altLang="en-US"/>
              </a:pPr>
              <a:t>2014-10-14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32687"/>
            <a:ext cx="2945024" cy="497125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7890" y="9432687"/>
            <a:ext cx="2945024" cy="497125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536DEF6D-DB64-4F5C-AF62-FE56506A62E3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1" y="0"/>
            <a:ext cx="2944283" cy="49657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8BA70DF0-377D-497F-80AC-22DBC68FE3D9}" type="datetime1">
              <a:rPr lang="ko-KR" altLang="en-US"/>
              <a:pPr lvl="0">
                <a:defRPr lang="ko-KR" altLang="en-US"/>
              </a:pPr>
              <a:t>2014-10-14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709613" y="744538"/>
            <a:ext cx="53752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C7EF758B-22D1-448C-B003-34DA957B5473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2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13" algn="l" defTabSz="91442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27" algn="l" defTabSz="91442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39" algn="l" defTabSz="91442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52" algn="l" defTabSz="91442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66" algn="l" defTabSz="91442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79" algn="l" defTabSz="91442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92" algn="l" defTabSz="91442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705" algn="l" defTabSz="91442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slide" Target="../slides/slide1.xml"  /><Relationship Id="rId2" Type="http://schemas.openxmlformats.org/officeDocument/2006/relationships/notesMaster" Target="../notesMasters/notesMaster1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>
          <a:xfrm>
            <a:off x="709613" y="744538"/>
            <a:ext cx="5375275" cy="37242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7EF758B-22D1-448C-B003-34DA957B5473}" type="slidenum">
              <a:rPr lang="ko-KR" altLang="en-US"/>
              <a:pPr lvl="0">
                <a:defRPr lang="ko-KR" altLang="en-US"/>
              </a:pPr>
              <a:t>0</a:t>
            </a:fld>
            <a:endParaRPr lang="ko-KR" altLang="en-US"/>
          </a:p>
        </p:txBody>
      </p:sp>
    </p:spTree>
  </p:cSld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.png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0335" y="147893"/>
            <a:ext cx="9360000" cy="369418"/>
          </a:xfrm>
          <a:prstGeom prst="rect">
            <a:avLst/>
          </a:prstGeom>
        </p:spPr>
        <p:txBody>
          <a:bodyPr lIns="91442" tIns="45721" rIns="91442" bIns="45721" anchor="ctr"/>
          <a:lstStyle>
            <a:lvl1pPr>
              <a:defRPr sz="1600" b="0"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00335" y="620832"/>
            <a:ext cx="9360000" cy="288098"/>
          </a:xfrm>
          <a:prstGeom prst="rect">
            <a:avLst/>
          </a:prstGeom>
        </p:spPr>
        <p:txBody>
          <a:bodyPr vert="horz" lIns="91442" tIns="45721" rIns="91442" bIns="45721" anchor="t"/>
          <a:lstStyle>
            <a:lvl1pPr marL="0" indent="0" algn="l">
              <a:buFont typeface="Arial" pitchFamily="34" charset="0"/>
              <a:buNone/>
              <a:defRPr sz="1400"/>
            </a:lvl1pPr>
            <a:lvl2pPr algn="l">
              <a:buFont typeface="Arial" pitchFamily="34" charset="0"/>
              <a:buNone/>
              <a:defRPr/>
            </a:lvl2pPr>
            <a:lvl3pPr algn="l">
              <a:buFont typeface="Arial" pitchFamily="34" charset="0"/>
              <a:buNone/>
              <a:defRPr/>
            </a:lvl3pPr>
            <a:lvl4pPr algn="l">
              <a:buFont typeface="Arial" pitchFamily="34" charset="0"/>
              <a:buNone/>
              <a:defRPr/>
            </a:lvl4pPr>
            <a:lvl5pPr algn="l">
              <a:buFont typeface="Arial" pitchFamily="34" charset="0"/>
              <a:buNone/>
              <a:defRPr/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4" name="Rectangle 89"/>
          <p:cNvSpPr>
            <a:spLocks noChangeArrowheads="1"/>
          </p:cNvSpPr>
          <p:nvPr userDrawn="1"/>
        </p:nvSpPr>
        <p:spPr bwMode="auto">
          <a:xfrm>
            <a:off x="300891" y="547816"/>
            <a:ext cx="9358500" cy="4287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91442" tIns="45721" rIns="91442" bIns="45721" anchor="ctr"/>
          <a:lstStyle/>
          <a:p>
            <a:endParaRPr lang="ko-KR" altLang="en-US"/>
          </a:p>
        </p:txBody>
      </p:sp>
      <p:sp>
        <p:nvSpPr>
          <p:cNvPr id="5" name="슬라이드 번호 개체 틀 5"/>
          <p:cNvSpPr txBox="1">
            <a:spLocks/>
          </p:cNvSpPr>
          <p:nvPr userDrawn="1"/>
        </p:nvSpPr>
        <p:spPr>
          <a:xfrm>
            <a:off x="3796214" y="6612372"/>
            <a:ext cx="2311030" cy="268349"/>
          </a:xfrm>
          <a:prstGeom prst="rect">
            <a:avLst/>
          </a:prstGeom>
        </p:spPr>
        <p:txBody>
          <a:bodyPr vert="horz" lIns="91442" tIns="45721" rIns="91442" bIns="45721" rtlCol="0" anchor="ctr"/>
          <a:lstStyle>
            <a:lvl1pPr algn="ctr">
              <a:defRPr sz="11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2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</a:t>
            </a:r>
            <a:fld id="{24F04792-8583-4768-B69F-72A724A947B8}" type="slidenum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27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349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7887" y="6505089"/>
            <a:ext cx="1006526" cy="35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300335" y="147893"/>
            <a:ext cx="9360000" cy="369418"/>
          </a:xfrm>
          <a:prstGeom prst="rect">
            <a:avLst/>
          </a:prstGeom>
        </p:spPr>
        <p:txBody>
          <a:bodyPr lIns="91442" tIns="45721" rIns="91442" bIns="45721" anchor="ctr"/>
          <a:lstStyle>
            <a:lvl1pPr algn="ctr">
              <a:defRPr sz="1600" b="0" spc="600"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6" name="Rectangle 89"/>
          <p:cNvSpPr>
            <a:spLocks noChangeArrowheads="1"/>
          </p:cNvSpPr>
          <p:nvPr userDrawn="1"/>
        </p:nvSpPr>
        <p:spPr bwMode="auto">
          <a:xfrm>
            <a:off x="300891" y="547816"/>
            <a:ext cx="9358500" cy="4287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91442" tIns="45721" rIns="91442" bIns="45721" anchor="ctr"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157168"/>
      </p:ext>
    </p:extLst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theme" Target="../theme/theme1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3" r:id="rId2"/>
    <p:sldLayoutId id="2147483668" r:id="rId3"/>
  </p:sldLayoutIdLst>
  <p:txStyles>
    <p:titleStyle>
      <a:lvl1pPr algn="l" defTabSz="914427" rtl="0" eaLnBrk="1" latinLnBrk="1" hangingPunct="1">
        <a:spcBef>
          <a:spcPct val="0"/>
        </a:spcBef>
        <a:buNone/>
        <a:defRPr sz="1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10" indent="-342910" algn="l" defTabSz="914427" rtl="0" eaLnBrk="1" latinLnBrk="1" hangingPunct="1">
        <a:spcBef>
          <a:spcPct val="20000"/>
        </a:spcBef>
        <a:buFont typeface="Arial" pitchFamily="34" charset="0"/>
        <a:buNone/>
        <a:defRPr sz="1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72" indent="-285758" algn="l" defTabSz="914427" rtl="0" eaLnBrk="1" latinLnBrk="1" hangingPunct="1">
        <a:spcBef>
          <a:spcPct val="20000"/>
        </a:spcBef>
        <a:buFont typeface="Arial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33" indent="-228606" algn="l" defTabSz="914427" rtl="0" eaLnBrk="1" latinLnBrk="1" hangingPunct="1">
        <a:spcBef>
          <a:spcPct val="20000"/>
        </a:spcBef>
        <a:buFont typeface="Arial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6" indent="-228606" algn="l" defTabSz="914427" rtl="0" eaLnBrk="1" latinLnBrk="1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9" indent="-228606" algn="l" defTabSz="914427" rtl="0" eaLnBrk="1" latinLnBrk="1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72" indent="-228606" algn="l" defTabSz="914427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85" indent="-228606" algn="l" defTabSz="914427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98" indent="-228606" algn="l" defTabSz="914427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12" indent="-228606" algn="l" defTabSz="914427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2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3" algn="l" defTabSz="91442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7" algn="l" defTabSz="91442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9" algn="l" defTabSz="91442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52" algn="l" defTabSz="91442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66" algn="l" defTabSz="91442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79" algn="l" defTabSz="91442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92" algn="l" defTabSz="91442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05" algn="l" defTabSz="91442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notesSlide" Target="../notesSlides/notesSlide1.xml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2.png"  /><Relationship Id="rId3" Type="http://schemas.openxmlformats.org/officeDocument/2006/relationships/image" Target="../media/image3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4.png"  /><Relationship Id="rId3" Type="http://schemas.openxmlformats.org/officeDocument/2006/relationships/image" Target="../media/image5.png"  /><Relationship Id="rId4" Type="http://schemas.openxmlformats.org/officeDocument/2006/relationships/image" Target="../media/image6.png"  /><Relationship Id="rId5" Type="http://schemas.openxmlformats.org/officeDocument/2006/relationships/image" Target="../media/image7.png"  /><Relationship Id="rId6" Type="http://schemas.openxmlformats.org/officeDocument/2006/relationships/image" Target="../media/image8.pn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tags" Target="../tags/tag1.xml"  /><Relationship Id="rId2" Type="http://schemas.openxmlformats.org/officeDocument/2006/relationships/tags" Target="../tags/tag2.xml"  /><Relationship Id="rId3" Type="http://schemas.openxmlformats.org/officeDocument/2006/relationships/tags" Target="../tags/tag3.xml"  /><Relationship Id="rId4" Type="http://schemas.openxmlformats.org/officeDocument/2006/relationships/slideLayout" Target="../slideLayouts/slideLayout1.xml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1.xml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2.xml"  /><Relationship Id="rId3" Type="http://schemas.openxmlformats.org/officeDocument/2006/relationships/chart" Target="../charts/chart3.xml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4.xml"  /><Relationship Id="rId3" Type="http://schemas.openxmlformats.org/officeDocument/2006/relationships/chart" Target="../charts/chart5.xml"  /></Relationships>
</file>

<file path=ppt/slides/_rels/slide1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6.xml"  /><Relationship Id="rId3" Type="http://schemas.openxmlformats.org/officeDocument/2006/relationships/chart" Target="../charts/chart7.xml"  /></Relationships>
</file>

<file path=ppt/slides/_rels/slide1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8.xml"  /><Relationship Id="rId3" Type="http://schemas.openxmlformats.org/officeDocument/2006/relationships/chart" Target="../charts/chart9.xml"  /></Relationships>
</file>

<file path=ppt/slides/_rels/slide16.xml.rels><?xml version="1.0" encoding="UTF-8" standalone="yes" ?><Relationships xmlns="http://schemas.openxmlformats.org/package/2006/relationships"><Relationship Id="rId1" Type="http://schemas.openxmlformats.org/officeDocument/2006/relationships/tags" Target="../tags/tag4.xml"  /><Relationship Id="rId10" Type="http://schemas.openxmlformats.org/officeDocument/2006/relationships/image" Target="../media/image9.png"  /><Relationship Id="rId2" Type="http://schemas.openxmlformats.org/officeDocument/2006/relationships/tags" Target="../tags/tag5.xml"  /><Relationship Id="rId3" Type="http://schemas.openxmlformats.org/officeDocument/2006/relationships/tags" Target="../tags/tag6.xml"  /><Relationship Id="rId4" Type="http://schemas.openxmlformats.org/officeDocument/2006/relationships/tags" Target="../tags/tag7.xml"  /><Relationship Id="rId5" Type="http://schemas.openxmlformats.org/officeDocument/2006/relationships/tags" Target="../tags/tag8.xml"  /><Relationship Id="rId6" Type="http://schemas.openxmlformats.org/officeDocument/2006/relationships/tags" Target="../tags/tag9.xml"  /><Relationship Id="rId7" Type="http://schemas.openxmlformats.org/officeDocument/2006/relationships/tags" Target="../tags/tag10.xml"  /><Relationship Id="rId8" Type="http://schemas.openxmlformats.org/officeDocument/2006/relationships/tags" Target="../tags/tag11.xml"  /><Relationship Id="rId9" Type="http://schemas.openxmlformats.org/officeDocument/2006/relationships/slideLayout" Target="../slideLayouts/slideLayout1.xml"  /></Relationships>
</file>

<file path=ppt/slides/_rels/slide1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10.xml"  /><Relationship Id="rId3" Type="http://schemas.openxmlformats.org/officeDocument/2006/relationships/chart" Target="../charts/chart11.xml"  /><Relationship Id="rId4" Type="http://schemas.openxmlformats.org/officeDocument/2006/relationships/chart" Target="../charts/chart12.xml"  /><Relationship Id="rId5" Type="http://schemas.openxmlformats.org/officeDocument/2006/relationships/chart" Target="../charts/chart13.xml"  /></Relationships>
</file>

<file path=ppt/slides/_rels/slide1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14.xml"  /><Relationship Id="rId3" Type="http://schemas.openxmlformats.org/officeDocument/2006/relationships/chart" Target="../charts/chart15.xml"  /><Relationship Id="rId4" Type="http://schemas.openxmlformats.org/officeDocument/2006/relationships/chart" Target="../charts/chart16.xml"  /><Relationship Id="rId5" Type="http://schemas.openxmlformats.org/officeDocument/2006/relationships/chart" Target="../charts/chart17.xml"  /></Relationships>
</file>

<file path=ppt/slides/_rels/slide1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18.xml"  /><Relationship Id="rId3" Type="http://schemas.openxmlformats.org/officeDocument/2006/relationships/chart" Target="../charts/chart19.xml"  /><Relationship Id="rId4" Type="http://schemas.openxmlformats.org/officeDocument/2006/relationships/chart" Target="../charts/chart20.xml"  /><Relationship Id="rId5" Type="http://schemas.openxmlformats.org/officeDocument/2006/relationships/chart" Target="../charts/chart21.xml"  /></Relationships>
</file>

<file path=ppt/slides/_rels/slide2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22.xml"  /><Relationship Id="rId3" Type="http://schemas.openxmlformats.org/officeDocument/2006/relationships/chart" Target="../charts/chart23.xml"  /><Relationship Id="rId4" Type="http://schemas.openxmlformats.org/officeDocument/2006/relationships/chart" Target="../charts/chart24.xml"  /><Relationship Id="rId5" Type="http://schemas.openxmlformats.org/officeDocument/2006/relationships/chart" Target="../charts/chart25.xml"  /></Relationships>
</file>

<file path=ppt/slides/_rels/slide2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26.xml"  /><Relationship Id="rId3" Type="http://schemas.openxmlformats.org/officeDocument/2006/relationships/chart" Target="../charts/chart27.xml"  /><Relationship Id="rId4" Type="http://schemas.openxmlformats.org/officeDocument/2006/relationships/chart" Target="../charts/chart28.xml"  /><Relationship Id="rId5" Type="http://schemas.openxmlformats.org/officeDocument/2006/relationships/chart" Target="../charts/chart29.xml"  /></Relationships>
</file>

<file path=ppt/slides/_rels/slide2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30.xml"  /><Relationship Id="rId3" Type="http://schemas.openxmlformats.org/officeDocument/2006/relationships/chart" Target="../charts/chart31.xml"  /><Relationship Id="rId4" Type="http://schemas.openxmlformats.org/officeDocument/2006/relationships/chart" Target="../charts/chart32.xml"  /><Relationship Id="rId5" Type="http://schemas.openxmlformats.org/officeDocument/2006/relationships/chart" Target="../charts/chart33.xml"  /></Relationships>
</file>

<file path=ppt/slides/_rels/slide2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34.xml"  /><Relationship Id="rId3" Type="http://schemas.openxmlformats.org/officeDocument/2006/relationships/chart" Target="../charts/chart35.xml"  /><Relationship Id="rId4" Type="http://schemas.openxmlformats.org/officeDocument/2006/relationships/chart" Target="../charts/chart36.xml"  /><Relationship Id="rId5" Type="http://schemas.openxmlformats.org/officeDocument/2006/relationships/chart" Target="../charts/chart37.xml"  /></Relationships>
</file>

<file path=ppt/slides/_rels/slide2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38.xml"  /><Relationship Id="rId3" Type="http://schemas.openxmlformats.org/officeDocument/2006/relationships/chart" Target="../charts/chart39.xml"  /><Relationship Id="rId4" Type="http://schemas.openxmlformats.org/officeDocument/2006/relationships/chart" Target="../charts/chart40.xml"  /><Relationship Id="rId5" Type="http://schemas.openxmlformats.org/officeDocument/2006/relationships/chart" Target="../charts/chart41.xml"  /></Relationships>
</file>

<file path=ppt/slides/_rels/slide2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42.xml"  /><Relationship Id="rId3" Type="http://schemas.openxmlformats.org/officeDocument/2006/relationships/chart" Target="../charts/chart43.xml"  /></Relationships>
</file>

<file path=ppt/slides/_rels/slide2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44.xml"  /><Relationship Id="rId3" Type="http://schemas.openxmlformats.org/officeDocument/2006/relationships/chart" Target="../charts/chart45.xml"  /></Relationships>
</file>

<file path=ppt/slides/_rels/slide2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46.xml"  /><Relationship Id="rId3" Type="http://schemas.openxmlformats.org/officeDocument/2006/relationships/chart" Target="../charts/chart47.xml"  /></Relationships>
</file>

<file path=ppt/slides/_rels/slide2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48.xml"  /><Relationship Id="rId3" Type="http://schemas.openxmlformats.org/officeDocument/2006/relationships/chart" Target="../charts/chart49.xml"  /></Relationships>
</file>

<file path=ppt/slides/_rels/slide2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50.xml"  /></Relationships>
</file>

<file path=ppt/slides/_rels/slide3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0.emf"  /></Relationships>
</file>

<file path=ppt/slides/_rels/slide3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3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51.xml"  /><Relationship Id="rId3" Type="http://schemas.openxmlformats.org/officeDocument/2006/relationships/chart" Target="../charts/chart52.xml"  /><Relationship Id="rId4" Type="http://schemas.openxmlformats.org/officeDocument/2006/relationships/chart" Target="../charts/chart53.xml"  /></Relationships>
</file>

<file path=ppt/slides/_rels/slide3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54.xml"  /><Relationship Id="rId3" Type="http://schemas.openxmlformats.org/officeDocument/2006/relationships/chart" Target="../charts/chart55.xml"  /><Relationship Id="rId4" Type="http://schemas.openxmlformats.org/officeDocument/2006/relationships/chart" Target="../charts/chart56.xml"  /></Relationships>
</file>

<file path=ppt/slides/_rels/slide3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57.xml"  /><Relationship Id="rId3" Type="http://schemas.openxmlformats.org/officeDocument/2006/relationships/chart" Target="../charts/chart58.xml"  /><Relationship Id="rId4" Type="http://schemas.openxmlformats.org/officeDocument/2006/relationships/chart" Target="../charts/chart59.xml"  /></Relationships>
</file>

<file path=ppt/slides/_rels/slide3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60.xml"  /><Relationship Id="rId3" Type="http://schemas.openxmlformats.org/officeDocument/2006/relationships/chart" Target="../charts/chart61.xml"  /><Relationship Id="rId4" Type="http://schemas.openxmlformats.org/officeDocument/2006/relationships/chart" Target="../charts/chart62.xml"  /></Relationships>
</file>

<file path=ppt/slides/_rels/slide3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63.xml"  /><Relationship Id="rId3" Type="http://schemas.openxmlformats.org/officeDocument/2006/relationships/chart" Target="../charts/chart64.xml"  /><Relationship Id="rId4" Type="http://schemas.openxmlformats.org/officeDocument/2006/relationships/chart" Target="../charts/chart65.xml"  /></Relationships>
</file>

<file path=ppt/slides/_rels/slide3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66.xml"  /><Relationship Id="rId3" Type="http://schemas.openxmlformats.org/officeDocument/2006/relationships/chart" Target="../charts/chart67.xml"  /><Relationship Id="rId4" Type="http://schemas.openxmlformats.org/officeDocument/2006/relationships/chart" Target="../charts/chart68.xml"  /></Relationships>
</file>

<file path=ppt/slides/_rels/slide3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69.xml"  /><Relationship Id="rId3" Type="http://schemas.openxmlformats.org/officeDocument/2006/relationships/chart" Target="../charts/chart70.xml"  /><Relationship Id="rId4" Type="http://schemas.openxmlformats.org/officeDocument/2006/relationships/chart" Target="../charts/chart71.xml"  /></Relationships>
</file>

<file path=ppt/slides/_rels/slide3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72.xml"  /><Relationship Id="rId3" Type="http://schemas.openxmlformats.org/officeDocument/2006/relationships/chart" Target="../charts/chart73.xml"  /><Relationship Id="rId4" Type="http://schemas.openxmlformats.org/officeDocument/2006/relationships/chart" Target="../charts/chart74.xml"  /></Relationships>
</file>

<file path=ppt/slides/_rels/slide4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75.xml"  /><Relationship Id="rId3" Type="http://schemas.openxmlformats.org/officeDocument/2006/relationships/chart" Target="../charts/chart76.xml"  /><Relationship Id="rId4" Type="http://schemas.openxmlformats.org/officeDocument/2006/relationships/chart" Target="../charts/chart77.xml"  /></Relationships>
</file>

<file path=ppt/slides/_rels/slide4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78.xml"  /><Relationship Id="rId3" Type="http://schemas.openxmlformats.org/officeDocument/2006/relationships/chart" Target="../charts/chart79.xml"  /><Relationship Id="rId4" Type="http://schemas.openxmlformats.org/officeDocument/2006/relationships/chart" Target="../charts/chart80.xml"  /></Relationships>
</file>

<file path=ppt/slides/_rels/slide4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81.xml"  /><Relationship Id="rId3" Type="http://schemas.openxmlformats.org/officeDocument/2006/relationships/chart" Target="../charts/chart82.xml"  /><Relationship Id="rId4" Type="http://schemas.openxmlformats.org/officeDocument/2006/relationships/chart" Target="../charts/chart83.xml"  /></Relationships>
</file>

<file path=ppt/slides/_rels/slide4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84.xml"  /><Relationship Id="rId3" Type="http://schemas.openxmlformats.org/officeDocument/2006/relationships/chart" Target="../charts/chart85.xml"  /><Relationship Id="rId4" Type="http://schemas.openxmlformats.org/officeDocument/2006/relationships/chart" Target="../charts/chart86.xml"  /></Relationships>
</file>

<file path=ppt/slides/_rels/slide4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87.xml"  /><Relationship Id="rId3" Type="http://schemas.openxmlformats.org/officeDocument/2006/relationships/chart" Target="../charts/chart88.xml"  /><Relationship Id="rId4" Type="http://schemas.openxmlformats.org/officeDocument/2006/relationships/chart" Target="../charts/chart89.xml"  /></Relationships>
</file>

<file path=ppt/slides/_rels/slide4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90.xml"  /><Relationship Id="rId3" Type="http://schemas.openxmlformats.org/officeDocument/2006/relationships/chart" Target="../charts/chart91.xml"  /><Relationship Id="rId4" Type="http://schemas.openxmlformats.org/officeDocument/2006/relationships/chart" Target="../charts/chart92.xml"  /></Relationships>
</file>

<file path=ppt/slides/_rels/slide4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93.xml"  /><Relationship Id="rId3" Type="http://schemas.openxmlformats.org/officeDocument/2006/relationships/chart" Target="../charts/chart94.xml"  /><Relationship Id="rId4" Type="http://schemas.openxmlformats.org/officeDocument/2006/relationships/chart" Target="../charts/chart95.xml"  /></Relationships>
</file>

<file path=ppt/slides/_rels/slide4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96.xml"  /><Relationship Id="rId3" Type="http://schemas.openxmlformats.org/officeDocument/2006/relationships/chart" Target="../charts/chart97.xml"  /><Relationship Id="rId4" Type="http://schemas.openxmlformats.org/officeDocument/2006/relationships/chart" Target="../charts/chart98.xml"  /></Relationships>
</file>

<file path=ppt/slides/_rels/slide4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99.xml"  /><Relationship Id="rId3" Type="http://schemas.openxmlformats.org/officeDocument/2006/relationships/chart" Target="../charts/chart100.xml"  /><Relationship Id="rId4" Type="http://schemas.openxmlformats.org/officeDocument/2006/relationships/chart" Target="../charts/chart101.xml"  /></Relationships>
</file>

<file path=ppt/slides/_rels/slide4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102.xml"  /><Relationship Id="rId3" Type="http://schemas.openxmlformats.org/officeDocument/2006/relationships/chart" Target="../charts/chart103.xml"  /><Relationship Id="rId4" Type="http://schemas.openxmlformats.org/officeDocument/2006/relationships/chart" Target="../charts/chart104.xml"  /></Relationships>
</file>

<file path=ppt/slides/_rels/slide5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105.xml"  /><Relationship Id="rId3" Type="http://schemas.openxmlformats.org/officeDocument/2006/relationships/chart" Target="../charts/chart106.xml"  /><Relationship Id="rId4" Type="http://schemas.openxmlformats.org/officeDocument/2006/relationships/chart" Target="../charts/chart107.xml"  /></Relationships>
</file>

<file path=ppt/slides/_rels/slide5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108.xml"  /><Relationship Id="rId3" Type="http://schemas.openxmlformats.org/officeDocument/2006/relationships/chart" Target="../charts/chart109.xml"  /><Relationship Id="rId4" Type="http://schemas.openxmlformats.org/officeDocument/2006/relationships/chart" Target="../charts/chart110.xml"  /></Relationships>
</file>

<file path=ppt/slides/_rels/slide5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111.xml"  /><Relationship Id="rId3" Type="http://schemas.openxmlformats.org/officeDocument/2006/relationships/chart" Target="../charts/chart112.xml"  /><Relationship Id="rId4" Type="http://schemas.openxmlformats.org/officeDocument/2006/relationships/chart" Target="../charts/chart113.xml"  /></Relationships>
</file>

<file path=ppt/slides/_rels/slide5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114.xml"  /><Relationship Id="rId3" Type="http://schemas.openxmlformats.org/officeDocument/2006/relationships/chart" Target="../charts/chart115.xml"  /><Relationship Id="rId4" Type="http://schemas.openxmlformats.org/officeDocument/2006/relationships/chart" Target="../charts/chart116.xml"  /></Relationships>
</file>

<file path=ppt/slides/_rels/slide5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117.xml"  /><Relationship Id="rId3" Type="http://schemas.openxmlformats.org/officeDocument/2006/relationships/chart" Target="../charts/chart118.xml"  /><Relationship Id="rId4" Type="http://schemas.openxmlformats.org/officeDocument/2006/relationships/chart" Target="../charts/chart119.xml"  /></Relationships>
</file>

<file path=ppt/slides/_rels/slide5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120.xml"  /><Relationship Id="rId3" Type="http://schemas.openxmlformats.org/officeDocument/2006/relationships/chart" Target="../charts/chart121.xml"  /><Relationship Id="rId4" Type="http://schemas.openxmlformats.org/officeDocument/2006/relationships/chart" Target="../charts/chart122.xml"  /></Relationships>
</file>

<file path=ppt/slides/_rels/slide5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123.xml"  /><Relationship Id="rId3" Type="http://schemas.openxmlformats.org/officeDocument/2006/relationships/chart" Target="../charts/chart124.xml"  /><Relationship Id="rId4" Type="http://schemas.openxmlformats.org/officeDocument/2006/relationships/chart" Target="../charts/chart125.xml"  /></Relationships>
</file>

<file path=ppt/slides/_rels/slide5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126.xml"  /><Relationship Id="rId3" Type="http://schemas.openxmlformats.org/officeDocument/2006/relationships/chart" Target="../charts/chart127.xml"  /><Relationship Id="rId4" Type="http://schemas.openxmlformats.org/officeDocument/2006/relationships/chart" Target="../charts/chart128.xml"  /></Relationships>
</file>

<file path=ppt/slides/_rels/slide5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129.xml"  /><Relationship Id="rId3" Type="http://schemas.openxmlformats.org/officeDocument/2006/relationships/chart" Target="../charts/chart130.xml"  /><Relationship Id="rId4" Type="http://schemas.openxmlformats.org/officeDocument/2006/relationships/chart" Target="../charts/chart131.xml"  /></Relationships>
</file>

<file path=ppt/slides/_rels/slide5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132.xml"  /><Relationship Id="rId3" Type="http://schemas.openxmlformats.org/officeDocument/2006/relationships/chart" Target="../charts/chart133.xml"  /><Relationship Id="rId4" Type="http://schemas.openxmlformats.org/officeDocument/2006/relationships/chart" Target="../charts/chart134.xml"  /></Relationships>
</file>

<file path=ppt/slides/_rels/slide6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135.xml"  /><Relationship Id="rId3" Type="http://schemas.openxmlformats.org/officeDocument/2006/relationships/chart" Target="../charts/chart136.xml"  /><Relationship Id="rId4" Type="http://schemas.openxmlformats.org/officeDocument/2006/relationships/chart" Target="../charts/chart137.xml"  /></Relationships>
</file>

<file path=ppt/slides/_rels/slide6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138.xml"  /><Relationship Id="rId3" Type="http://schemas.openxmlformats.org/officeDocument/2006/relationships/chart" Target="../charts/chart139.xml"  /><Relationship Id="rId4" Type="http://schemas.openxmlformats.org/officeDocument/2006/relationships/chart" Target="../charts/chart140.xml"  /></Relationships>
</file>

<file path=ppt/slides/_rels/slide6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141.xml"  /><Relationship Id="rId3" Type="http://schemas.openxmlformats.org/officeDocument/2006/relationships/chart" Target="../charts/chart142.xml"  /><Relationship Id="rId4" Type="http://schemas.openxmlformats.org/officeDocument/2006/relationships/chart" Target="../charts/chart143.xml"  /></Relationships>
</file>

<file path=ppt/slides/_rels/slide6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144.xml"  /><Relationship Id="rId3" Type="http://schemas.openxmlformats.org/officeDocument/2006/relationships/chart" Target="../charts/chart145.xml"  /><Relationship Id="rId4" Type="http://schemas.openxmlformats.org/officeDocument/2006/relationships/chart" Target="../charts/chart146.xml"  /></Relationships>
</file>

<file path=ppt/slides/_rels/slide6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147.xml"  /><Relationship Id="rId3" Type="http://schemas.openxmlformats.org/officeDocument/2006/relationships/chart" Target="../charts/chart148.xml"  /><Relationship Id="rId4" Type="http://schemas.openxmlformats.org/officeDocument/2006/relationships/chart" Target="../charts/chart149.xml"  /></Relationships>
</file>

<file path=ppt/slides/_rels/slide6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150.xml"  /><Relationship Id="rId3" Type="http://schemas.openxmlformats.org/officeDocument/2006/relationships/chart" Target="../charts/chart151.xml"  /><Relationship Id="rId4" Type="http://schemas.openxmlformats.org/officeDocument/2006/relationships/chart" Target="../charts/chart152.xml"  /></Relationships>
</file>

<file path=ppt/slides/_rels/slide6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153.xml"  /><Relationship Id="rId3" Type="http://schemas.openxmlformats.org/officeDocument/2006/relationships/chart" Target="../charts/chart154.xml"  /><Relationship Id="rId4" Type="http://schemas.openxmlformats.org/officeDocument/2006/relationships/chart" Target="../charts/chart155.xml"  /></Relationships>
</file>

<file path=ppt/slides/_rels/slide6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156.xml"  /><Relationship Id="rId3" Type="http://schemas.openxmlformats.org/officeDocument/2006/relationships/chart" Target="../charts/chart157.xml"  /><Relationship Id="rId4" Type="http://schemas.openxmlformats.org/officeDocument/2006/relationships/chart" Target="../charts/chart158.xml"  /></Relationships>
</file>

<file path=ppt/slides/_rels/slide6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159.xml"  /><Relationship Id="rId3" Type="http://schemas.openxmlformats.org/officeDocument/2006/relationships/chart" Target="../charts/chart160.xml"  /><Relationship Id="rId4" Type="http://schemas.openxmlformats.org/officeDocument/2006/relationships/chart" Target="../charts/chart161.xml"  /></Relationships>
</file>

<file path=ppt/slides/_rels/slide6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162.xml"  /><Relationship Id="rId3" Type="http://schemas.openxmlformats.org/officeDocument/2006/relationships/chart" Target="../charts/chart163.xml"  /><Relationship Id="rId4" Type="http://schemas.openxmlformats.org/officeDocument/2006/relationships/chart" Target="../charts/chart164.xml"  /></Relationships>
</file>

<file path=ppt/slides/_rels/slide7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165.xml"  /><Relationship Id="rId3" Type="http://schemas.openxmlformats.org/officeDocument/2006/relationships/chart" Target="../charts/chart166.xml"  /><Relationship Id="rId4" Type="http://schemas.openxmlformats.org/officeDocument/2006/relationships/chart" Target="../charts/chart167.xml"  /></Relationships>
</file>

<file path=ppt/slides/_rels/slide7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168.xml"  /><Relationship Id="rId3" Type="http://schemas.openxmlformats.org/officeDocument/2006/relationships/chart" Target="../charts/chart169.xml"  /><Relationship Id="rId4" Type="http://schemas.openxmlformats.org/officeDocument/2006/relationships/chart" Target="../charts/chart170.xml"  /></Relationships>
</file>

<file path=ppt/slides/_rels/slide7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171.xml"  /><Relationship Id="rId3" Type="http://schemas.openxmlformats.org/officeDocument/2006/relationships/chart" Target="../charts/chart172.xml"  /><Relationship Id="rId4" Type="http://schemas.openxmlformats.org/officeDocument/2006/relationships/chart" Target="../charts/chart173.xml"  /></Relationships>
</file>

<file path=ppt/slides/_rels/slide7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174.xml"  /><Relationship Id="rId3" Type="http://schemas.openxmlformats.org/officeDocument/2006/relationships/chart" Target="../charts/chart175.xml"  /><Relationship Id="rId4" Type="http://schemas.openxmlformats.org/officeDocument/2006/relationships/chart" Target="../charts/chart176.xml"  /></Relationships>
</file>

<file path=ppt/slides/_rels/slide7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177.xml"  /><Relationship Id="rId3" Type="http://schemas.openxmlformats.org/officeDocument/2006/relationships/chart" Target="../charts/chart178.xml"  /><Relationship Id="rId4" Type="http://schemas.openxmlformats.org/officeDocument/2006/relationships/chart" Target="../charts/chart179.xml"  /></Relationships>
</file>

<file path=ppt/slides/_rels/slide7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180.xml"  /><Relationship Id="rId3" Type="http://schemas.openxmlformats.org/officeDocument/2006/relationships/chart" Target="../charts/chart181.xml"  /><Relationship Id="rId4" Type="http://schemas.openxmlformats.org/officeDocument/2006/relationships/chart" Target="../charts/chart182.xml"  /></Relationships>
</file>

<file path=ppt/slides/_rels/slide7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183.xml"  /><Relationship Id="rId3" Type="http://schemas.openxmlformats.org/officeDocument/2006/relationships/chart" Target="../charts/chart184.xml"  /><Relationship Id="rId4" Type="http://schemas.openxmlformats.org/officeDocument/2006/relationships/chart" Target="../charts/chart185.xml"  /></Relationships>
</file>

<file path=ppt/slides/_rels/slide7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186.xml"  /><Relationship Id="rId3" Type="http://schemas.openxmlformats.org/officeDocument/2006/relationships/chart" Target="../charts/chart187.xml"  /><Relationship Id="rId4" Type="http://schemas.openxmlformats.org/officeDocument/2006/relationships/chart" Target="../charts/chart188.xml"  /></Relationships>
</file>

<file path=ppt/slides/_rels/slide7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189.xml"  /><Relationship Id="rId3" Type="http://schemas.openxmlformats.org/officeDocument/2006/relationships/chart" Target="../charts/chart190.xml"  /><Relationship Id="rId4" Type="http://schemas.openxmlformats.org/officeDocument/2006/relationships/chart" Target="../charts/chart191.xml"  /></Relationships>
</file>

<file path=ppt/slides/_rels/slide7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192.xml"  /><Relationship Id="rId3" Type="http://schemas.openxmlformats.org/officeDocument/2006/relationships/chart" Target="../charts/chart193.xml"  /><Relationship Id="rId4" Type="http://schemas.openxmlformats.org/officeDocument/2006/relationships/chart" Target="../charts/chart194.xml"  /></Relationships>
</file>

<file path=ppt/slides/_rels/slide8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195.xml"  /><Relationship Id="rId3" Type="http://schemas.openxmlformats.org/officeDocument/2006/relationships/chart" Target="../charts/chart196.xml"  /><Relationship Id="rId4" Type="http://schemas.openxmlformats.org/officeDocument/2006/relationships/chart" Target="../charts/chart197.xml"  /></Relationships>
</file>

<file path=ppt/slides/_rels/slide8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198.xml"  /><Relationship Id="rId3" Type="http://schemas.openxmlformats.org/officeDocument/2006/relationships/chart" Target="../charts/chart199.xml"  /><Relationship Id="rId4" Type="http://schemas.openxmlformats.org/officeDocument/2006/relationships/chart" Target="../charts/chart200.xml"  /></Relationships>
</file>

<file path=ppt/slides/_rels/slide8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201.xml"  /><Relationship Id="rId3" Type="http://schemas.openxmlformats.org/officeDocument/2006/relationships/chart" Target="../charts/chart202.xml"  /><Relationship Id="rId4" Type="http://schemas.openxmlformats.org/officeDocument/2006/relationships/chart" Target="../charts/chart203.xml"  /></Relationships>
</file>

<file path=ppt/slides/_rels/slide8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204.xml"  /><Relationship Id="rId3" Type="http://schemas.openxmlformats.org/officeDocument/2006/relationships/chart" Target="../charts/chart205.xml"  /><Relationship Id="rId4" Type="http://schemas.openxmlformats.org/officeDocument/2006/relationships/chart" Target="../charts/chart206.xml"  /></Relationships>
</file>

<file path=ppt/slides/_rels/slide8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207.xml"  /><Relationship Id="rId3" Type="http://schemas.openxmlformats.org/officeDocument/2006/relationships/chart" Target="../charts/chart208.xml"  /><Relationship Id="rId4" Type="http://schemas.openxmlformats.org/officeDocument/2006/relationships/chart" Target="../charts/chart209.xml"  /></Relationships>
</file>

<file path=ppt/slides/_rels/slide8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210.xml"  /><Relationship Id="rId3" Type="http://schemas.openxmlformats.org/officeDocument/2006/relationships/chart" Target="../charts/chart211.xml"  /><Relationship Id="rId4" Type="http://schemas.openxmlformats.org/officeDocument/2006/relationships/chart" Target="../charts/chart212.xml"  /></Relationships>
</file>

<file path=ppt/slides/_rels/slide8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213.xml"  /><Relationship Id="rId3" Type="http://schemas.openxmlformats.org/officeDocument/2006/relationships/chart" Target="../charts/chart214.xml"  /><Relationship Id="rId4" Type="http://schemas.openxmlformats.org/officeDocument/2006/relationships/chart" Target="../charts/chart215.xml"  /></Relationships>
</file>

<file path=ppt/slides/_rels/slide8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216.xml"  /><Relationship Id="rId3" Type="http://schemas.openxmlformats.org/officeDocument/2006/relationships/chart" Target="../charts/chart217.xml"  /><Relationship Id="rId4" Type="http://schemas.openxmlformats.org/officeDocument/2006/relationships/chart" Target="../charts/chart218.xml"  /></Relationships>
</file>

<file path=ppt/slides/_rels/slide8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219.xml"  /><Relationship Id="rId3" Type="http://schemas.openxmlformats.org/officeDocument/2006/relationships/chart" Target="../charts/chart220.xml"  /><Relationship Id="rId4" Type="http://schemas.openxmlformats.org/officeDocument/2006/relationships/chart" Target="../charts/chart221.xml"  /></Relationships>
</file>

<file path=ppt/slides/_rels/slide8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222.xml"  /><Relationship Id="rId3" Type="http://schemas.openxmlformats.org/officeDocument/2006/relationships/chart" Target="../charts/chart223.xml"  /><Relationship Id="rId4" Type="http://schemas.openxmlformats.org/officeDocument/2006/relationships/chart" Target="../charts/chart224.xml"  /></Relationships>
</file>

<file path=ppt/slides/_rels/slide9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225.xml"  /><Relationship Id="rId3" Type="http://schemas.openxmlformats.org/officeDocument/2006/relationships/chart" Target="../charts/chart226.xml"  /><Relationship Id="rId4" Type="http://schemas.openxmlformats.org/officeDocument/2006/relationships/chart" Target="../charts/chart227.xml"  /></Relationships>
</file>

<file path=ppt/slides/_rels/slide9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228.xml"  /><Relationship Id="rId3" Type="http://schemas.openxmlformats.org/officeDocument/2006/relationships/chart" Target="../charts/chart229.xml"  /><Relationship Id="rId4" Type="http://schemas.openxmlformats.org/officeDocument/2006/relationships/chart" Target="../charts/chart230.xml"  /></Relationships>
</file>

<file path=ppt/slides/_rels/slide9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231.xml"  /><Relationship Id="rId3" Type="http://schemas.openxmlformats.org/officeDocument/2006/relationships/chart" Target="../charts/chart232.xml"  /><Relationship Id="rId4" Type="http://schemas.openxmlformats.org/officeDocument/2006/relationships/chart" Target="../charts/chart233.xml"  /></Relationships>
</file>

<file path=ppt/slides/_rels/slide9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234.xml"  /><Relationship Id="rId3" Type="http://schemas.openxmlformats.org/officeDocument/2006/relationships/chart" Target="../charts/chart235.xml"  /><Relationship Id="rId4" Type="http://schemas.openxmlformats.org/officeDocument/2006/relationships/chart" Target="../charts/chart236.xml"  /></Relationships>
</file>

<file path=ppt/slides/_rels/slide9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237.xml"  /><Relationship Id="rId3" Type="http://schemas.openxmlformats.org/officeDocument/2006/relationships/chart" Target="../charts/chart238.xml"  /><Relationship Id="rId4" Type="http://schemas.openxmlformats.org/officeDocument/2006/relationships/chart" Target="../charts/chart239.xml"  /></Relationships>
</file>

<file path=ppt/slides/_rels/slide9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240.xml"  /><Relationship Id="rId3" Type="http://schemas.openxmlformats.org/officeDocument/2006/relationships/chart" Target="../charts/chart241.xml"  /><Relationship Id="rId4" Type="http://schemas.openxmlformats.org/officeDocument/2006/relationships/chart" Target="../charts/chart242.xml"  /></Relationships>
</file>

<file path=ppt/slides/_rels/slide9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243.xml"  /><Relationship Id="rId3" Type="http://schemas.openxmlformats.org/officeDocument/2006/relationships/chart" Target="../charts/chart244.xml"  /><Relationship Id="rId4" Type="http://schemas.openxmlformats.org/officeDocument/2006/relationships/chart" Target="../charts/chart245.xml"  /></Relationships>
</file>

<file path=ppt/slides/_rels/slide9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246.xml"  /><Relationship Id="rId3" Type="http://schemas.openxmlformats.org/officeDocument/2006/relationships/chart" Target="../charts/chart247.xml"  /><Relationship Id="rId4" Type="http://schemas.openxmlformats.org/officeDocument/2006/relationships/chart" Target="../charts/chart248.xml"  /></Relationships>
</file>

<file path=ppt/slides/_rels/slide9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249.xml"  /><Relationship Id="rId3" Type="http://schemas.openxmlformats.org/officeDocument/2006/relationships/chart" Target="../charts/chart250.xml"  /><Relationship Id="rId4" Type="http://schemas.openxmlformats.org/officeDocument/2006/relationships/chart" Target="../charts/chart251.xml"  /></Relationships>
</file>

<file path=ppt/slides/_rels/slide9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252.xml"  /><Relationship Id="rId3" Type="http://schemas.openxmlformats.org/officeDocument/2006/relationships/chart" Target="../charts/chart253.xml"  /><Relationship Id="rId4" Type="http://schemas.openxmlformats.org/officeDocument/2006/relationships/chart" Target="../charts/chart254.xml"  /></Relationships>
</file>

<file path=ppt/slides/_rels/slide10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255.xml"  /><Relationship Id="rId3" Type="http://schemas.openxmlformats.org/officeDocument/2006/relationships/chart" Target="../charts/chart256.xml"  /><Relationship Id="rId4" Type="http://schemas.openxmlformats.org/officeDocument/2006/relationships/chart" Target="../charts/chart257.xml"  /></Relationships>
</file>

<file path=ppt/slides/_rels/slide10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258.xml"  /><Relationship Id="rId3" Type="http://schemas.openxmlformats.org/officeDocument/2006/relationships/chart" Target="../charts/chart259.xml"  /><Relationship Id="rId4" Type="http://schemas.openxmlformats.org/officeDocument/2006/relationships/chart" Target="../charts/chart260.xml"  /></Relationships>
</file>

<file path=ppt/slides/_rels/slide10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261.xml"  /><Relationship Id="rId3" Type="http://schemas.openxmlformats.org/officeDocument/2006/relationships/chart" Target="../charts/chart262.xml"  /><Relationship Id="rId4" Type="http://schemas.openxmlformats.org/officeDocument/2006/relationships/chart" Target="../charts/chart263.xml"  /></Relationships>
</file>

<file path=ppt/slides/_rels/slide10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264.xml"  /><Relationship Id="rId3" Type="http://schemas.openxmlformats.org/officeDocument/2006/relationships/chart" Target="../charts/chart265.xml"  /><Relationship Id="rId4" Type="http://schemas.openxmlformats.org/officeDocument/2006/relationships/chart" Target="../charts/chart266.xml"  /></Relationships>
</file>

<file path=ppt/slides/_rels/slide10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267.xml"  /><Relationship Id="rId3" Type="http://schemas.openxmlformats.org/officeDocument/2006/relationships/chart" Target="../charts/chart268.xml"  /><Relationship Id="rId4" Type="http://schemas.openxmlformats.org/officeDocument/2006/relationships/chart" Target="../charts/chart269.xml"  /></Relationships>
</file>

<file path=ppt/slides/_rels/slide10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270.xml"  /><Relationship Id="rId3" Type="http://schemas.openxmlformats.org/officeDocument/2006/relationships/chart" Target="../charts/chart271.xml"  /><Relationship Id="rId4" Type="http://schemas.openxmlformats.org/officeDocument/2006/relationships/chart" Target="../charts/chart272.xml"  /></Relationships>
</file>

<file path=ppt/slides/_rels/slide10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273.xml"  /><Relationship Id="rId3" Type="http://schemas.openxmlformats.org/officeDocument/2006/relationships/chart" Target="../charts/chart274.xml"  /><Relationship Id="rId4" Type="http://schemas.openxmlformats.org/officeDocument/2006/relationships/chart" Target="../charts/chart275.xml"  /></Relationships>
</file>

<file path=ppt/slides/_rels/slide10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276.xml"  /><Relationship Id="rId3" Type="http://schemas.openxmlformats.org/officeDocument/2006/relationships/chart" Target="../charts/chart277.xml"  /><Relationship Id="rId4" Type="http://schemas.openxmlformats.org/officeDocument/2006/relationships/chart" Target="../charts/chart278.xml"  /></Relationships>
</file>

<file path=ppt/slides/_rels/slide10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279.xml"  /><Relationship Id="rId3" Type="http://schemas.openxmlformats.org/officeDocument/2006/relationships/chart" Target="../charts/chart280.xml"  /><Relationship Id="rId4" Type="http://schemas.openxmlformats.org/officeDocument/2006/relationships/chart" Target="../charts/chart281.xml"  /></Relationships>
</file>

<file path=ppt/slides/_rels/slide10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282.xml"  /><Relationship Id="rId3" Type="http://schemas.openxmlformats.org/officeDocument/2006/relationships/chart" Target="../charts/chart283.xml"  /><Relationship Id="rId4" Type="http://schemas.openxmlformats.org/officeDocument/2006/relationships/chart" Target="../charts/chart284.xml"  /></Relationships>
</file>

<file path=ppt/slides/_rels/slide1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285.xml"  /><Relationship Id="rId3" Type="http://schemas.openxmlformats.org/officeDocument/2006/relationships/chart" Target="../charts/chart286.xml"  /><Relationship Id="rId4" Type="http://schemas.openxmlformats.org/officeDocument/2006/relationships/chart" Target="../charts/chart287.xml"  /></Relationships>
</file>

<file path=ppt/slides/_rels/slide1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288.xml"  /><Relationship Id="rId3" Type="http://schemas.openxmlformats.org/officeDocument/2006/relationships/chart" Target="../charts/chart289.xml"  /><Relationship Id="rId4" Type="http://schemas.openxmlformats.org/officeDocument/2006/relationships/chart" Target="../charts/chart290.xml"  /></Relationships>
</file>

<file path=ppt/slides/_rels/slide1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291.xml"  /><Relationship Id="rId3" Type="http://schemas.openxmlformats.org/officeDocument/2006/relationships/chart" Target="../charts/chart292.xml"  /><Relationship Id="rId4" Type="http://schemas.openxmlformats.org/officeDocument/2006/relationships/chart" Target="../charts/chart293.xml"  /></Relationships>
</file>

<file path=ppt/slides/_rels/slide1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294.xml"  /><Relationship Id="rId3" Type="http://schemas.openxmlformats.org/officeDocument/2006/relationships/chart" Target="../charts/chart295.xml"  /><Relationship Id="rId4" Type="http://schemas.openxmlformats.org/officeDocument/2006/relationships/chart" Target="../charts/chart296.xml"  /></Relationships>
</file>

<file path=ppt/slides/_rels/slide11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297.xml"  /><Relationship Id="rId3" Type="http://schemas.openxmlformats.org/officeDocument/2006/relationships/chart" Target="../charts/chart298.xml"  /><Relationship Id="rId4" Type="http://schemas.openxmlformats.org/officeDocument/2006/relationships/chart" Target="../charts/chart299.xml"  /></Relationships>
</file>

<file path=ppt/slides/_rels/slide11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300.xml"  /><Relationship Id="rId3" Type="http://schemas.openxmlformats.org/officeDocument/2006/relationships/chart" Target="../charts/chart301.xml"  /><Relationship Id="rId4" Type="http://schemas.openxmlformats.org/officeDocument/2006/relationships/chart" Target="../charts/chart302.xml"  /></Relationships>
</file>

<file path=ppt/slides/_rels/slide11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303.xml"  /><Relationship Id="rId3" Type="http://schemas.openxmlformats.org/officeDocument/2006/relationships/chart" Target="../charts/chart304.xml"  /><Relationship Id="rId4" Type="http://schemas.openxmlformats.org/officeDocument/2006/relationships/chart" Target="../charts/chart305.xml"  /></Relationships>
</file>

<file path=ppt/slides/_rels/slide11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306.xml"  /><Relationship Id="rId3" Type="http://schemas.openxmlformats.org/officeDocument/2006/relationships/chart" Target="../charts/chart307.xml"  /><Relationship Id="rId4" Type="http://schemas.openxmlformats.org/officeDocument/2006/relationships/chart" Target="../charts/chart308.xml"  /></Relationships>
</file>

<file path=ppt/slides/_rels/slide11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309.xml"  /><Relationship Id="rId3" Type="http://schemas.openxmlformats.org/officeDocument/2006/relationships/chart" Target="../charts/chart310.xml"  /><Relationship Id="rId4" Type="http://schemas.openxmlformats.org/officeDocument/2006/relationships/chart" Target="../charts/chart311.xml"  /></Relationships>
</file>

<file path=ppt/slides/_rels/slide11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312.xml"  /><Relationship Id="rId3" Type="http://schemas.openxmlformats.org/officeDocument/2006/relationships/chart" Target="../charts/chart313.xml"  /><Relationship Id="rId4" Type="http://schemas.openxmlformats.org/officeDocument/2006/relationships/chart" Target="../charts/chart314.xml"  /></Relationships>
</file>

<file path=ppt/slides/_rels/slide12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315.xml"  /><Relationship Id="rId3" Type="http://schemas.openxmlformats.org/officeDocument/2006/relationships/chart" Target="../charts/chart316.xml"  /><Relationship Id="rId4" Type="http://schemas.openxmlformats.org/officeDocument/2006/relationships/chart" Target="../charts/chart317.xml"  /></Relationships>
</file>

<file path=ppt/slides/_rels/slide12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318.xml"  /><Relationship Id="rId3" Type="http://schemas.openxmlformats.org/officeDocument/2006/relationships/chart" Target="../charts/chart319.xml"  /><Relationship Id="rId4" Type="http://schemas.openxmlformats.org/officeDocument/2006/relationships/chart" Target="../charts/chart320.xml"  /></Relationships>
</file>

<file path=ppt/slides/_rels/slide12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321.xml"  /><Relationship Id="rId3" Type="http://schemas.openxmlformats.org/officeDocument/2006/relationships/chart" Target="../charts/chart322.xml"  /><Relationship Id="rId4" Type="http://schemas.openxmlformats.org/officeDocument/2006/relationships/chart" Target="../charts/chart323.xml"  /></Relationships>
</file>

<file path=ppt/slides/_rels/slide12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324.xml"  /><Relationship Id="rId3" Type="http://schemas.openxmlformats.org/officeDocument/2006/relationships/chart" Target="../charts/chart325.xml"  /><Relationship Id="rId4" Type="http://schemas.openxmlformats.org/officeDocument/2006/relationships/chart" Target="../charts/chart326.xml"  /></Relationships>
</file>

<file path=ppt/slides/_rels/slide12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327.xml"  /><Relationship Id="rId3" Type="http://schemas.openxmlformats.org/officeDocument/2006/relationships/chart" Target="../charts/chart328.xml"  /><Relationship Id="rId4" Type="http://schemas.openxmlformats.org/officeDocument/2006/relationships/chart" Target="../charts/chart329.xml"  /></Relationships>
</file>

<file path=ppt/slides/_rels/slide12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330.xml"  /><Relationship Id="rId3" Type="http://schemas.openxmlformats.org/officeDocument/2006/relationships/chart" Target="../charts/chart331.xml"  /><Relationship Id="rId4" Type="http://schemas.openxmlformats.org/officeDocument/2006/relationships/chart" Target="../charts/chart332.xml"  /></Relationships>
</file>

<file path=ppt/slides/_rels/slide12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333.xml"  /><Relationship Id="rId3" Type="http://schemas.openxmlformats.org/officeDocument/2006/relationships/chart" Target="../charts/chart334.xml"  /><Relationship Id="rId4" Type="http://schemas.openxmlformats.org/officeDocument/2006/relationships/chart" Target="../charts/chart335.xml"  /></Relationships>
</file>

<file path=ppt/slides/_rels/slide12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336.xml"  /><Relationship Id="rId3" Type="http://schemas.openxmlformats.org/officeDocument/2006/relationships/chart" Target="../charts/chart337.xml"  /><Relationship Id="rId4" Type="http://schemas.openxmlformats.org/officeDocument/2006/relationships/chart" Target="../charts/chart338.xml"  /></Relationships>
</file>

<file path=ppt/slides/_rels/slide12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339.xml"  /><Relationship Id="rId3" Type="http://schemas.openxmlformats.org/officeDocument/2006/relationships/chart" Target="../charts/chart340.xml"  /><Relationship Id="rId4" Type="http://schemas.openxmlformats.org/officeDocument/2006/relationships/chart" Target="../charts/chart341.xml"  /></Relationships>
</file>

<file path=ppt/slides/_rels/slide12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342.xml"  /><Relationship Id="rId3" Type="http://schemas.openxmlformats.org/officeDocument/2006/relationships/chart" Target="../charts/chart343.xml"  /><Relationship Id="rId4" Type="http://schemas.openxmlformats.org/officeDocument/2006/relationships/chart" Target="../charts/chart344.xml"  /></Relationships>
</file>

<file path=ppt/slides/_rels/slide13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345.xml"  /><Relationship Id="rId3" Type="http://schemas.openxmlformats.org/officeDocument/2006/relationships/chart" Target="../charts/chart346.xml"  /><Relationship Id="rId4" Type="http://schemas.openxmlformats.org/officeDocument/2006/relationships/chart" Target="../charts/chart347.xml"  /></Relationships>
</file>

<file path=ppt/slides/_rels/slide13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348.xml"  /><Relationship Id="rId3" Type="http://schemas.openxmlformats.org/officeDocument/2006/relationships/chart" Target="../charts/chart349.xml"  /><Relationship Id="rId4" Type="http://schemas.openxmlformats.org/officeDocument/2006/relationships/chart" Target="../charts/chart350.xml"  /></Relationships>
</file>

<file path=ppt/slides/_rels/slide13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351.xml"  /><Relationship Id="rId3" Type="http://schemas.openxmlformats.org/officeDocument/2006/relationships/chart" Target="../charts/chart352.xml"  /><Relationship Id="rId4" Type="http://schemas.openxmlformats.org/officeDocument/2006/relationships/chart" Target="../charts/chart353.xml"  /></Relationships>
</file>

<file path=ppt/slides/_rels/slide13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354.xml"  /><Relationship Id="rId3" Type="http://schemas.openxmlformats.org/officeDocument/2006/relationships/chart" Target="../charts/chart355.xml"  /><Relationship Id="rId4" Type="http://schemas.openxmlformats.org/officeDocument/2006/relationships/chart" Target="../charts/chart356.xml"  /></Relationships>
</file>

<file path=ppt/slides/_rels/slide13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357.xml"  /><Relationship Id="rId3" Type="http://schemas.openxmlformats.org/officeDocument/2006/relationships/chart" Target="../charts/chart358.xml"  /><Relationship Id="rId4" Type="http://schemas.openxmlformats.org/officeDocument/2006/relationships/chart" Target="../charts/chart359.xml"  /></Relationships>
</file>

<file path=ppt/slides/_rels/slide13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360.xml"  /><Relationship Id="rId3" Type="http://schemas.openxmlformats.org/officeDocument/2006/relationships/chart" Target="../charts/chart361.xml"  /><Relationship Id="rId4" Type="http://schemas.openxmlformats.org/officeDocument/2006/relationships/chart" Target="../charts/chart362.xml"  /></Relationships>
</file>

<file path=ppt/slides/_rels/slide13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363.xml"  /><Relationship Id="rId3" Type="http://schemas.openxmlformats.org/officeDocument/2006/relationships/chart" Target="../charts/chart364.xml"  /><Relationship Id="rId4" Type="http://schemas.openxmlformats.org/officeDocument/2006/relationships/chart" Target="../charts/chart365.xml"  /></Relationships>
</file>

<file path=ppt/slides/_rels/slide13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366.xml"  /><Relationship Id="rId3" Type="http://schemas.openxmlformats.org/officeDocument/2006/relationships/chart" Target="../charts/chart367.xml"  /><Relationship Id="rId4" Type="http://schemas.openxmlformats.org/officeDocument/2006/relationships/chart" Target="../charts/chart368.xml"  /></Relationships>
</file>

<file path=ppt/slides/_rels/slide13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369.xml"  /><Relationship Id="rId3" Type="http://schemas.openxmlformats.org/officeDocument/2006/relationships/chart" Target="../charts/chart370.xml"  /><Relationship Id="rId4" Type="http://schemas.openxmlformats.org/officeDocument/2006/relationships/chart" Target="../charts/chart371.xml"  /></Relationships>
</file>

<file path=ppt/slides/_rels/slide13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372.xml"  /><Relationship Id="rId3" Type="http://schemas.openxmlformats.org/officeDocument/2006/relationships/chart" Target="../charts/chart373.xml"  /><Relationship Id="rId4" Type="http://schemas.openxmlformats.org/officeDocument/2006/relationships/chart" Target="../charts/chart374.xml"  /></Relationships>
</file>

<file path=ppt/slides/_rels/slide14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375.xml"  /><Relationship Id="rId3" Type="http://schemas.openxmlformats.org/officeDocument/2006/relationships/chart" Target="../charts/chart376.xml"  /><Relationship Id="rId4" Type="http://schemas.openxmlformats.org/officeDocument/2006/relationships/chart" Target="../charts/chart377.xml"  /></Relationships>
</file>

<file path=ppt/slides/_rels/slide14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378.xml"  /><Relationship Id="rId3" Type="http://schemas.openxmlformats.org/officeDocument/2006/relationships/chart" Target="../charts/chart379.xml"  /><Relationship Id="rId4" Type="http://schemas.openxmlformats.org/officeDocument/2006/relationships/chart" Target="../charts/chart380.xml"  /></Relationships>
</file>

<file path=ppt/slides/_rels/slide14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381.xml"  /><Relationship Id="rId3" Type="http://schemas.openxmlformats.org/officeDocument/2006/relationships/chart" Target="../charts/chart382.xml"  /><Relationship Id="rId4" Type="http://schemas.openxmlformats.org/officeDocument/2006/relationships/chart" Target="../charts/chart383.xml"  /></Relationships>
</file>

<file path=ppt/slides/_rels/slide14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384.xml"  /><Relationship Id="rId3" Type="http://schemas.openxmlformats.org/officeDocument/2006/relationships/chart" Target="../charts/chart385.xml"  /><Relationship Id="rId4" Type="http://schemas.openxmlformats.org/officeDocument/2006/relationships/chart" Target="../charts/chart386.xml"  /></Relationships>
</file>

<file path=ppt/slides/_rels/slide14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387.xml"  /><Relationship Id="rId3" Type="http://schemas.openxmlformats.org/officeDocument/2006/relationships/chart" Target="../charts/chart388.xml"  /><Relationship Id="rId4" Type="http://schemas.openxmlformats.org/officeDocument/2006/relationships/chart" Target="../charts/chart389.xml"  /></Relationships>
</file>

<file path=ppt/slides/_rels/slide14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390.xml"  /><Relationship Id="rId3" Type="http://schemas.openxmlformats.org/officeDocument/2006/relationships/chart" Target="../charts/chart391.xml"  /><Relationship Id="rId4" Type="http://schemas.openxmlformats.org/officeDocument/2006/relationships/chart" Target="../charts/chart392.xml"  /></Relationships>
</file>

<file path=ppt/slides/_rels/slide14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393.xml"  /><Relationship Id="rId3" Type="http://schemas.openxmlformats.org/officeDocument/2006/relationships/chart" Target="../charts/chart394.xml"  /><Relationship Id="rId4" Type="http://schemas.openxmlformats.org/officeDocument/2006/relationships/chart" Target="../charts/chart395.xml"  /></Relationships>
</file>

<file path=ppt/slides/_rels/slide14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396.xml"  /><Relationship Id="rId3" Type="http://schemas.openxmlformats.org/officeDocument/2006/relationships/chart" Target="../charts/chart397.xml"  /><Relationship Id="rId4" Type="http://schemas.openxmlformats.org/officeDocument/2006/relationships/chart" Target="../charts/chart398.xml"  /></Relationships>
</file>

<file path=ppt/slides/_rels/slide14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399.xml"  /><Relationship Id="rId3" Type="http://schemas.openxmlformats.org/officeDocument/2006/relationships/chart" Target="../charts/chart400.xml"  /><Relationship Id="rId4" Type="http://schemas.openxmlformats.org/officeDocument/2006/relationships/chart" Target="../charts/chart401.xml"  /></Relationships>
</file>

<file path=ppt/slides/_rels/slide14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402.xml"  /><Relationship Id="rId3" Type="http://schemas.openxmlformats.org/officeDocument/2006/relationships/chart" Target="../charts/chart403.xml"  /><Relationship Id="rId4" Type="http://schemas.openxmlformats.org/officeDocument/2006/relationships/chart" Target="../charts/chart404.xml"  /></Relationships>
</file>

<file path=ppt/slides/_rels/slide15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405.xml"  /><Relationship Id="rId3" Type="http://schemas.openxmlformats.org/officeDocument/2006/relationships/chart" Target="../charts/chart406.xml"  /><Relationship Id="rId4" Type="http://schemas.openxmlformats.org/officeDocument/2006/relationships/chart" Target="../charts/chart407.xml"  /></Relationships>
</file>

<file path=ppt/slides/_rels/slide15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408.xml"  /><Relationship Id="rId3" Type="http://schemas.openxmlformats.org/officeDocument/2006/relationships/chart" Target="../charts/chart409.xml"  /><Relationship Id="rId4" Type="http://schemas.openxmlformats.org/officeDocument/2006/relationships/chart" Target="../charts/chart410.xml"  /></Relationships>
</file>

<file path=ppt/slides/_rels/slide15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411.xml"  /><Relationship Id="rId3" Type="http://schemas.openxmlformats.org/officeDocument/2006/relationships/chart" Target="../charts/chart412.xml"  /><Relationship Id="rId4" Type="http://schemas.openxmlformats.org/officeDocument/2006/relationships/chart" Target="../charts/chart413.xml"  /></Relationships>
</file>

<file path=ppt/slides/_rels/slide15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414.xml"  /><Relationship Id="rId3" Type="http://schemas.openxmlformats.org/officeDocument/2006/relationships/chart" Target="../charts/chart415.xml"  /><Relationship Id="rId4" Type="http://schemas.openxmlformats.org/officeDocument/2006/relationships/chart" Target="../charts/chart416.xml"  /></Relationships>
</file>

<file path=ppt/slides/_rels/slide15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417.xml"  /><Relationship Id="rId3" Type="http://schemas.openxmlformats.org/officeDocument/2006/relationships/chart" Target="../charts/chart418.xml"  /><Relationship Id="rId4" Type="http://schemas.openxmlformats.org/officeDocument/2006/relationships/chart" Target="../charts/chart419.xml"  /></Relationships>
</file>

<file path=ppt/slides/_rels/slide15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420.xml"  /><Relationship Id="rId3" Type="http://schemas.openxmlformats.org/officeDocument/2006/relationships/chart" Target="../charts/chart421.xml"  /><Relationship Id="rId4" Type="http://schemas.openxmlformats.org/officeDocument/2006/relationships/chart" Target="../charts/chart422.xml"  /></Relationships>
</file>

<file path=ppt/slides/_rels/slide15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423.xml"  /><Relationship Id="rId3" Type="http://schemas.openxmlformats.org/officeDocument/2006/relationships/chart" Target="../charts/chart424.xml"  /><Relationship Id="rId4" Type="http://schemas.openxmlformats.org/officeDocument/2006/relationships/chart" Target="../charts/chart425.xml"  /></Relationships>
</file>

<file path=ppt/slides/_rels/slide15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426.xml"  /><Relationship Id="rId3" Type="http://schemas.openxmlformats.org/officeDocument/2006/relationships/chart" Target="../charts/chart427.xml"  /><Relationship Id="rId4" Type="http://schemas.openxmlformats.org/officeDocument/2006/relationships/chart" Target="../charts/chart428.xml"  /></Relationships>
</file>

<file path=ppt/slides/_rels/slide15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429.xml"  /><Relationship Id="rId3" Type="http://schemas.openxmlformats.org/officeDocument/2006/relationships/chart" Target="../charts/chart430.xml"  /><Relationship Id="rId4" Type="http://schemas.openxmlformats.org/officeDocument/2006/relationships/chart" Target="../charts/chart431.xml"  /></Relationships>
</file>

<file path=ppt/slides/_rels/slide15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432.xml"  /><Relationship Id="rId3" Type="http://schemas.openxmlformats.org/officeDocument/2006/relationships/chart" Target="../charts/chart433.xml"  /><Relationship Id="rId4" Type="http://schemas.openxmlformats.org/officeDocument/2006/relationships/chart" Target="../charts/chart434.xml"  /></Relationships>
</file>

<file path=ppt/slides/_rels/slide16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435.xml"  /><Relationship Id="rId3" Type="http://schemas.openxmlformats.org/officeDocument/2006/relationships/chart" Target="../charts/chart436.xml"  /><Relationship Id="rId4" Type="http://schemas.openxmlformats.org/officeDocument/2006/relationships/chart" Target="../charts/chart437.xml"  /></Relationships>
</file>

<file path=ppt/slides/_rels/slide16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438.xml"  /><Relationship Id="rId3" Type="http://schemas.openxmlformats.org/officeDocument/2006/relationships/chart" Target="../charts/chart439.xml"  /><Relationship Id="rId4" Type="http://schemas.openxmlformats.org/officeDocument/2006/relationships/chart" Target="../charts/chart440.xml"  /></Relationships>
</file>

<file path=ppt/slides/_rels/slide16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441.xml"  /><Relationship Id="rId3" Type="http://schemas.openxmlformats.org/officeDocument/2006/relationships/chart" Target="../charts/chart442.xml"  /><Relationship Id="rId4" Type="http://schemas.openxmlformats.org/officeDocument/2006/relationships/chart" Target="../charts/chart443.xml"  /></Relationships>
</file>

<file path=ppt/slides/_rels/slide16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444.xml"  /><Relationship Id="rId3" Type="http://schemas.openxmlformats.org/officeDocument/2006/relationships/chart" Target="../charts/chart445.xml"  /><Relationship Id="rId4" Type="http://schemas.openxmlformats.org/officeDocument/2006/relationships/chart" Target="../charts/chart446.xml"  /></Relationships>
</file>

<file path=ppt/slides/_rels/slide16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447.xml"  /><Relationship Id="rId3" Type="http://schemas.openxmlformats.org/officeDocument/2006/relationships/chart" Target="../charts/chart448.xml"  /><Relationship Id="rId4" Type="http://schemas.openxmlformats.org/officeDocument/2006/relationships/chart" Target="../charts/chart449.xml"  /></Relationships>
</file>

<file path=ppt/slides/_rels/slide16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450.xml"  /><Relationship Id="rId3" Type="http://schemas.openxmlformats.org/officeDocument/2006/relationships/chart" Target="../charts/chart451.xml"  /><Relationship Id="rId4" Type="http://schemas.openxmlformats.org/officeDocument/2006/relationships/chart" Target="../charts/chart452.xml"  /></Relationships>
</file>

<file path=ppt/slides/_rels/slide16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453.xml"  /><Relationship Id="rId3" Type="http://schemas.openxmlformats.org/officeDocument/2006/relationships/chart" Target="../charts/chart454.xml"  /><Relationship Id="rId4" Type="http://schemas.openxmlformats.org/officeDocument/2006/relationships/chart" Target="../charts/chart455.xml"  /></Relationships>
</file>

<file path=ppt/slides/_rels/slide16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456.xml"  /><Relationship Id="rId3" Type="http://schemas.openxmlformats.org/officeDocument/2006/relationships/chart" Target="../charts/chart457.xml"  /><Relationship Id="rId4" Type="http://schemas.openxmlformats.org/officeDocument/2006/relationships/chart" Target="../charts/chart458.xml"  /></Relationships>
</file>

<file path=ppt/slides/_rels/slide16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459.xml"  /><Relationship Id="rId3" Type="http://schemas.openxmlformats.org/officeDocument/2006/relationships/chart" Target="../charts/chart460.xml"  /><Relationship Id="rId4" Type="http://schemas.openxmlformats.org/officeDocument/2006/relationships/chart" Target="../charts/chart461.xml"  /></Relationships>
</file>

<file path=ppt/slides/_rels/slide16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462.xml"  /><Relationship Id="rId3" Type="http://schemas.openxmlformats.org/officeDocument/2006/relationships/chart" Target="../charts/chart463.xml"  /><Relationship Id="rId4" Type="http://schemas.openxmlformats.org/officeDocument/2006/relationships/chart" Target="../charts/chart464.xml"  /></Relationships>
</file>

<file path=ppt/slides/_rels/slide17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465.xml"  /><Relationship Id="rId3" Type="http://schemas.openxmlformats.org/officeDocument/2006/relationships/chart" Target="../charts/chart466.xml"  /><Relationship Id="rId4" Type="http://schemas.openxmlformats.org/officeDocument/2006/relationships/chart" Target="../charts/chart467.xml"  /></Relationships>
</file>

<file path=ppt/slides/_rels/slide17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468.xml"  /><Relationship Id="rId3" Type="http://schemas.openxmlformats.org/officeDocument/2006/relationships/chart" Target="../charts/chart469.xml"  /><Relationship Id="rId4" Type="http://schemas.openxmlformats.org/officeDocument/2006/relationships/chart" Target="../charts/chart470.xml"  /></Relationships>
</file>

<file path=ppt/slides/_rels/slide17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471.xml"  /><Relationship Id="rId3" Type="http://schemas.openxmlformats.org/officeDocument/2006/relationships/chart" Target="../charts/chart472.xml"  /><Relationship Id="rId4" Type="http://schemas.openxmlformats.org/officeDocument/2006/relationships/chart" Target="../charts/chart473.xml"  /></Relationships>
</file>

<file path=ppt/slides/_rels/slide17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474.xml"  /><Relationship Id="rId3" Type="http://schemas.openxmlformats.org/officeDocument/2006/relationships/chart" Target="../charts/chart475.xml"  /><Relationship Id="rId4" Type="http://schemas.openxmlformats.org/officeDocument/2006/relationships/chart" Target="../charts/chart476.xml"  /></Relationships>
</file>

<file path=ppt/slides/_rels/slide17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477.xml"  /><Relationship Id="rId3" Type="http://schemas.openxmlformats.org/officeDocument/2006/relationships/chart" Target="../charts/chart478.xml"  /><Relationship Id="rId4" Type="http://schemas.openxmlformats.org/officeDocument/2006/relationships/chart" Target="../charts/chart479.xml"  /></Relationships>
</file>

<file path=ppt/slides/_rels/slide17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480.xml"  /><Relationship Id="rId3" Type="http://schemas.openxmlformats.org/officeDocument/2006/relationships/chart" Target="../charts/chart481.xml"  /><Relationship Id="rId4" Type="http://schemas.openxmlformats.org/officeDocument/2006/relationships/chart" Target="../charts/chart482.xml"  /></Relationships>
</file>

<file path=ppt/slides/_rels/slide17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483.xml"  /><Relationship Id="rId3" Type="http://schemas.openxmlformats.org/officeDocument/2006/relationships/chart" Target="../charts/chart484.xml"  /><Relationship Id="rId4" Type="http://schemas.openxmlformats.org/officeDocument/2006/relationships/chart" Target="../charts/chart485.xml"  /></Relationships>
</file>

<file path=ppt/slides/_rels/slide17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chart" Target="../charts/chart486.xml"  /><Relationship Id="rId3" Type="http://schemas.openxmlformats.org/officeDocument/2006/relationships/chart" Target="../charts/chart487.xml"  /><Relationship Id="rId4" Type="http://schemas.openxmlformats.org/officeDocument/2006/relationships/chart" Target="../charts/chart488.xml"  /></Relationships>
</file>

<file path=ppt/slides/_rels/slide17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17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18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18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18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18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 idx="4294967295"/>
          </p:nvPr>
        </p:nvSpPr>
        <p:spPr>
          <a:xfrm>
            <a:off x="782165" y="2936875"/>
            <a:ext cx="8418513" cy="719138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ko-KR" altLang="en-US" sz="3600" dirty="0" smtClean="0">
                <a:latin typeface="+mn-ea"/>
                <a:ea typeface="+mn-ea"/>
              </a:rPr>
              <a:t>고객만족도 조사 결과 보고서</a:t>
            </a:r>
            <a:endParaRPr lang="ko-KR" altLang="en-US" sz="3600" dirty="0">
              <a:latin typeface="+mn-ea"/>
              <a:ea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27126" y="2360127"/>
            <a:ext cx="5328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 smtClean="0"/>
              <a:t>-2014</a:t>
            </a:r>
            <a:r>
              <a:rPr lang="ko-KR" altLang="en-US" sz="2400" dirty="0" smtClean="0"/>
              <a:t>년 직무성과평가 연구용역</a:t>
            </a:r>
            <a:r>
              <a:rPr lang="en-US" altLang="ko-KR" sz="2400" dirty="0" smtClean="0"/>
              <a:t>-</a:t>
            </a:r>
            <a:endParaRPr lang="ko-KR" alt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623269" y="3904233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 smtClean="0"/>
              <a:t>2014.10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52257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</a:t>
            </a:r>
            <a:r>
              <a:rPr lang="en-US" altLang="ko-KR" dirty="0" smtClean="0"/>
              <a:t>	</a:t>
            </a:r>
            <a:r>
              <a:rPr lang="ko-KR" altLang="en-US" dirty="0" smtClean="0"/>
              <a:t>차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76736" y="1413570"/>
            <a:ext cx="5256584" cy="2246769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342900" indent="-342900" fontAlgn="ctr">
              <a:spcBef>
                <a:spcPts val="120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조사개요</a:t>
            </a:r>
            <a:endParaRPr lang="en-US" altLang="ko-KR" sz="2000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 fontAlgn="ctr">
              <a:spcBef>
                <a:spcPts val="120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전체 조사 결과</a:t>
            </a:r>
            <a:endParaRPr lang="en-US" altLang="ko-KR" sz="2000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 fontAlgn="ctr">
              <a:spcBef>
                <a:spcPts val="120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세부 조사 결과</a:t>
            </a:r>
            <a:endParaRPr lang="en-US" altLang="ko-KR" sz="2000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 fontAlgn="ctr">
              <a:spcBef>
                <a:spcPts val="120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22291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</a:t>
            </a:r>
            <a:r>
              <a:rPr lang="en-US" altLang="ko-KR" dirty="0" smtClean="0"/>
              <a:t>	</a:t>
            </a:r>
            <a:r>
              <a:rPr lang="ko-KR" altLang="en-US" dirty="0" smtClean="0"/>
              <a:t>차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76736" y="1413570"/>
            <a:ext cx="5256584" cy="440120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342900" indent="-342900" fontAlgn="ctr">
              <a:spcBef>
                <a:spcPts val="120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조사개요</a:t>
            </a:r>
            <a:endParaRPr lang="en-US" altLang="ko-KR" sz="2000" dirty="0" smtClean="0">
              <a:latin typeface="HY헤드라인M" pitchFamily="18" charset="-127"/>
              <a:ea typeface="HY헤드라인M" pitchFamily="18" charset="-127"/>
            </a:endParaRPr>
          </a:p>
          <a:p>
            <a:pPr marL="914413" lvl="1" indent="-457200" fontAlgn="ctr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조사의 배경 및 목적</a:t>
            </a:r>
            <a:endParaRPr lang="en-US" altLang="ko-KR" sz="2000" dirty="0" smtClean="0">
              <a:latin typeface="HY헤드라인M" pitchFamily="18" charset="-127"/>
              <a:ea typeface="HY헤드라인M" pitchFamily="18" charset="-127"/>
            </a:endParaRPr>
          </a:p>
          <a:p>
            <a:pPr marL="914413" lvl="1" indent="-457200" fontAlgn="ctr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조사설계</a:t>
            </a:r>
            <a:endParaRPr lang="en-US" altLang="ko-KR" sz="2000" dirty="0" smtClean="0">
              <a:latin typeface="HY헤드라인M" pitchFamily="18" charset="-127"/>
              <a:ea typeface="HY헤드라인M" pitchFamily="18" charset="-127"/>
            </a:endParaRPr>
          </a:p>
          <a:p>
            <a:pPr marL="914413" lvl="1" indent="-457200" fontAlgn="ctr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조사모형</a:t>
            </a:r>
            <a:endParaRPr lang="en-US" altLang="ko-KR" sz="2000" dirty="0" smtClean="0">
              <a:latin typeface="HY헤드라인M" pitchFamily="18" charset="-127"/>
              <a:ea typeface="HY헤드라인M" pitchFamily="18" charset="-127"/>
            </a:endParaRPr>
          </a:p>
          <a:p>
            <a:pPr marL="914413" lvl="1" indent="-457200" fontAlgn="ctr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응답자 및 과제 특성</a:t>
            </a:r>
            <a:endParaRPr lang="en-US" altLang="ko-KR" sz="2000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 fontAlgn="ctr">
              <a:spcBef>
                <a:spcPts val="120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ko-KR" altLang="en-US" sz="2000" dirty="0">
                <a:solidFill>
                  <a:schemeClr val="bg1">
                    <a:lumMod val="8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전체 조사 결과</a:t>
            </a:r>
            <a:endParaRPr lang="en-US" altLang="ko-KR" sz="2000" dirty="0">
              <a:solidFill>
                <a:schemeClr val="bg1">
                  <a:lumMod val="8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 fontAlgn="ctr">
              <a:spcBef>
                <a:spcPts val="120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ko-KR" altLang="en-US" sz="2000" dirty="0">
                <a:solidFill>
                  <a:schemeClr val="bg1">
                    <a:lumMod val="8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세부 조사 결과</a:t>
            </a:r>
            <a:endParaRPr lang="en-US" altLang="ko-KR" sz="2000" dirty="0">
              <a:solidFill>
                <a:schemeClr val="bg1">
                  <a:lumMod val="8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 fontAlgn="ctr">
              <a:spcBef>
                <a:spcPts val="120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en-US" altLang="ko-KR" sz="2000" dirty="0" smtClean="0">
                <a:solidFill>
                  <a:schemeClr val="bg1">
                    <a:lumMod val="8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291423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조사의 배경 및 목적</a:t>
            </a:r>
            <a:endParaRPr lang="ko-KR" altLang="en-US" dirty="0"/>
          </a:p>
        </p:txBody>
      </p:sp>
      <p:sp>
        <p:nvSpPr>
          <p:cNvPr id="49" name="세로 텍스트 개체 틀 48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lvl="0"/>
            <a:r>
              <a:rPr lang="ko-KR" altLang="en-US" dirty="0">
                <a:solidFill>
                  <a:srgbClr val="0D0D0D"/>
                </a:solidFill>
                <a:latin typeface="+mn-ea"/>
              </a:rPr>
              <a:t>본 조사는 충청남도가 추진하고 있는 주요 시책에 대한 고객만족도 수준을 파악하고</a:t>
            </a:r>
            <a:r>
              <a:rPr lang="en-US" altLang="ko-KR" dirty="0">
                <a:solidFill>
                  <a:srgbClr val="0D0D0D"/>
                </a:solidFill>
                <a:latin typeface="+mn-ea"/>
              </a:rPr>
              <a:t>, 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그 </a:t>
            </a:r>
            <a:r>
              <a:rPr lang="ko-KR" altLang="en-US" dirty="0">
                <a:solidFill>
                  <a:srgbClr val="0D0D0D"/>
                </a:solidFill>
                <a:latin typeface="+mn-ea"/>
              </a:rPr>
              <a:t>결과를 바탕으로 고객중심 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행정을 </a:t>
            </a:r>
            <a:r>
              <a:rPr lang="ko-KR" altLang="en-US" dirty="0">
                <a:solidFill>
                  <a:srgbClr val="0D0D0D"/>
                </a:solidFill>
                <a:latin typeface="+mn-ea"/>
              </a:rPr>
              <a:t>위한 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개선방안을 </a:t>
            </a:r>
            <a:r>
              <a:rPr lang="ko-KR" altLang="en-US" dirty="0">
                <a:solidFill>
                  <a:srgbClr val="0D0D0D"/>
                </a:solidFill>
                <a:latin typeface="+mn-ea"/>
              </a:rPr>
              <a:t>마련하는 데 그 목적이 있음</a:t>
            </a:r>
            <a:endParaRPr kumimoji="1" lang="ko-KR" altLang="en-US" dirty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I. </a:t>
            </a:r>
            <a:r>
              <a:rPr kumimoji="1" lang="ko-KR" altLang="en-US" sz="1200" kern="0" dirty="0" smtClean="0">
                <a:latin typeface="맑은 고딕" pitchFamily="50" charset="-127"/>
                <a:ea typeface="맑은 고딕" pitchFamily="50" charset="-127"/>
              </a:rPr>
              <a:t>조사개요</a:t>
            </a:r>
            <a:endParaRPr kumimoji="1" lang="ko-KR" altLang="en-US" sz="1200" kern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" name="Freeform 107"/>
          <p:cNvSpPr>
            <a:spLocks/>
          </p:cNvSpPr>
          <p:nvPr/>
        </p:nvSpPr>
        <p:spPr bwMode="auto">
          <a:xfrm rot="10800000" flipV="1">
            <a:off x="2660653" y="2425689"/>
            <a:ext cx="4632325" cy="712952"/>
          </a:xfrm>
          <a:custGeom>
            <a:avLst/>
            <a:gdLst/>
            <a:ahLst/>
            <a:cxnLst>
              <a:cxn ang="0">
                <a:pos x="0" y="672"/>
              </a:cxn>
              <a:cxn ang="0">
                <a:pos x="948" y="444"/>
              </a:cxn>
              <a:cxn ang="0">
                <a:pos x="1488" y="192"/>
              </a:cxn>
              <a:cxn ang="0">
                <a:pos x="1056" y="192"/>
              </a:cxn>
              <a:cxn ang="0">
                <a:pos x="1920" y="0"/>
              </a:cxn>
              <a:cxn ang="0">
                <a:pos x="2736" y="192"/>
              </a:cxn>
              <a:cxn ang="0">
                <a:pos x="2352" y="192"/>
              </a:cxn>
              <a:cxn ang="0">
                <a:pos x="2790" y="420"/>
              </a:cxn>
              <a:cxn ang="0">
                <a:pos x="3840" y="672"/>
              </a:cxn>
            </a:cxnLst>
            <a:rect l="0" t="0" r="r" b="b"/>
            <a:pathLst>
              <a:path w="3840" h="672">
                <a:moveTo>
                  <a:pt x="0" y="672"/>
                </a:moveTo>
                <a:cubicBezTo>
                  <a:pt x="158" y="634"/>
                  <a:pt x="700" y="524"/>
                  <a:pt x="948" y="444"/>
                </a:cubicBezTo>
                <a:cubicBezTo>
                  <a:pt x="1196" y="364"/>
                  <a:pt x="1470" y="234"/>
                  <a:pt x="1488" y="192"/>
                </a:cubicBezTo>
                <a:lnTo>
                  <a:pt x="1056" y="192"/>
                </a:lnTo>
                <a:lnTo>
                  <a:pt x="1920" y="0"/>
                </a:lnTo>
                <a:lnTo>
                  <a:pt x="2736" y="192"/>
                </a:lnTo>
                <a:lnTo>
                  <a:pt x="2352" y="192"/>
                </a:lnTo>
                <a:cubicBezTo>
                  <a:pt x="2361" y="230"/>
                  <a:pt x="2542" y="340"/>
                  <a:pt x="2790" y="420"/>
                </a:cubicBezTo>
                <a:cubicBezTo>
                  <a:pt x="3038" y="500"/>
                  <a:pt x="3621" y="619"/>
                  <a:pt x="3840" y="672"/>
                </a:cubicBezTo>
              </a:path>
            </a:pathLst>
          </a:custGeom>
          <a:gradFill flip="none" rotWithShape="1">
            <a:gsLst>
              <a:gs pos="0">
                <a:srgbClr val="FFFFFF"/>
              </a:gs>
              <a:gs pos="100000">
                <a:srgbClr val="FFCC00"/>
              </a:gs>
            </a:gsLst>
            <a:lin ang="16200000" scaled="1"/>
            <a:tileRect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defTabSz="914400" latinLnBrk="0">
              <a:defRPr/>
            </a:pPr>
            <a:endParaRPr lang="ko-KR" altLang="en-US" kern="0">
              <a:solidFill>
                <a:sysClr val="windowText" lastClr="000000"/>
              </a:solidFill>
              <a:latin typeface="Arial" pitchFamily="34" charset="0"/>
              <a:ea typeface="굴림" pitchFamily="50" charset="-127"/>
            </a:endParaRPr>
          </a:p>
        </p:txBody>
      </p:sp>
      <p:sp>
        <p:nvSpPr>
          <p:cNvPr id="45" name="순서도: 처리 97"/>
          <p:cNvSpPr>
            <a:spLocks noChangeArrowheads="1"/>
          </p:cNvSpPr>
          <p:nvPr/>
        </p:nvSpPr>
        <p:spPr bwMode="auto">
          <a:xfrm>
            <a:off x="1165232" y="5186940"/>
            <a:ext cx="8124825" cy="1036877"/>
          </a:xfrm>
          <a:prstGeom prst="flowChartProcess">
            <a:avLst/>
          </a:prstGeom>
          <a:solidFill>
            <a:schemeClr val="bg1"/>
          </a:solidFill>
          <a:ln w="3175" algn="ctr">
            <a:solidFill>
              <a:srgbClr val="919191"/>
            </a:solidFill>
            <a:prstDash val="dash"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defTabSz="914400" fontAlgn="base" latinLnBrk="0">
              <a:spcBef>
                <a:spcPct val="0"/>
              </a:spcBef>
              <a:spcAft>
                <a:spcPct val="0"/>
              </a:spcAft>
            </a:pPr>
            <a:endParaRPr kumimoji="1" lang="ko-KR" altLang="ko-KR">
              <a:solidFill>
                <a:prstClr val="black"/>
              </a:solidFill>
              <a:cs typeface="굴림" pitchFamily="50" charset="-127"/>
            </a:endParaRPr>
          </a:p>
        </p:txBody>
      </p:sp>
      <p:sp>
        <p:nvSpPr>
          <p:cNvPr id="46" name="순서도: 처리 97"/>
          <p:cNvSpPr>
            <a:spLocks noChangeArrowheads="1"/>
          </p:cNvSpPr>
          <p:nvPr/>
        </p:nvSpPr>
        <p:spPr bwMode="auto">
          <a:xfrm>
            <a:off x="836702" y="3526910"/>
            <a:ext cx="8784000" cy="1407556"/>
          </a:xfrm>
          <a:prstGeom prst="flowChartProcess">
            <a:avLst/>
          </a:prstGeom>
          <a:solidFill>
            <a:srgbClr val="DCE6F2"/>
          </a:solidFill>
          <a:ln w="3175" algn="ctr">
            <a:solidFill>
              <a:srgbClr val="91919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defTabSz="914400" fontAlgn="base" latinLnBrk="0">
              <a:spcBef>
                <a:spcPct val="0"/>
              </a:spcBef>
              <a:spcAft>
                <a:spcPct val="0"/>
              </a:spcAft>
            </a:pPr>
            <a:endParaRPr kumimoji="1" lang="ko-KR" altLang="ko-KR">
              <a:solidFill>
                <a:prstClr val="black"/>
              </a:solidFill>
              <a:cs typeface="굴림" pitchFamily="50" charset="-127"/>
            </a:endParaRPr>
          </a:p>
        </p:txBody>
      </p:sp>
      <p:sp>
        <p:nvSpPr>
          <p:cNvPr id="47" name="AutoShape 14"/>
          <p:cNvSpPr>
            <a:spLocks noChangeArrowheads="1"/>
          </p:cNvSpPr>
          <p:nvPr/>
        </p:nvSpPr>
        <p:spPr bwMode="auto">
          <a:xfrm rot="16200000">
            <a:off x="-144183" y="4014787"/>
            <a:ext cx="1394853" cy="419100"/>
          </a:xfrm>
          <a:prstGeom prst="homePlate">
            <a:avLst>
              <a:gd name="adj" fmla="val 39694"/>
            </a:avLst>
          </a:prstGeom>
          <a:noFill/>
          <a:ln w="9525" algn="ctr">
            <a:solidFill>
              <a:srgbClr val="336699"/>
            </a:solidFill>
            <a:miter lim="800000"/>
            <a:headEnd/>
            <a:tailEnd/>
          </a:ln>
        </p:spPr>
        <p:txBody>
          <a:bodyPr vert="eaVert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defTabSz="914400"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b="1">
                <a:solidFill>
                  <a:srgbClr val="000000"/>
                </a:solidFill>
                <a:cs typeface="굴림" pitchFamily="50" charset="-127"/>
              </a:rPr>
              <a:t>핵심추진내용</a:t>
            </a:r>
            <a:endParaRPr kumimoji="1" lang="ko-KR" altLang="en-US">
              <a:solidFill>
                <a:prstClr val="black"/>
              </a:solidFill>
              <a:cs typeface="굴림" pitchFamily="50" charset="-127"/>
            </a:endParaRPr>
          </a:p>
        </p:txBody>
      </p:sp>
      <p:sp>
        <p:nvSpPr>
          <p:cNvPr id="52" name="AutoShape 15"/>
          <p:cNvSpPr>
            <a:spLocks noChangeArrowheads="1"/>
          </p:cNvSpPr>
          <p:nvPr/>
        </p:nvSpPr>
        <p:spPr bwMode="auto">
          <a:xfrm rot="16200000">
            <a:off x="-23152" y="5452160"/>
            <a:ext cx="1152792" cy="419100"/>
          </a:xfrm>
          <a:prstGeom prst="homePlate">
            <a:avLst>
              <a:gd name="adj" fmla="val 38271"/>
            </a:avLst>
          </a:prstGeom>
          <a:noFill/>
          <a:ln w="9525" algn="ctr">
            <a:solidFill>
              <a:srgbClr val="336699"/>
            </a:solidFill>
            <a:miter lim="800000"/>
            <a:headEnd/>
            <a:tailEnd/>
          </a:ln>
        </p:spPr>
        <p:txBody>
          <a:bodyPr vert="eaVert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defTabSz="914400"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b="1">
                <a:solidFill>
                  <a:srgbClr val="000000"/>
                </a:solidFill>
                <a:cs typeface="굴림" pitchFamily="50" charset="-127"/>
              </a:rPr>
              <a:t>과업배경</a:t>
            </a:r>
            <a:endParaRPr kumimoji="1" lang="ko-KR" altLang="en-US">
              <a:solidFill>
                <a:prstClr val="black"/>
              </a:solidFill>
              <a:cs typeface="굴림" pitchFamily="50" charset="-127"/>
            </a:endParaRPr>
          </a:p>
        </p:txBody>
      </p:sp>
      <p:sp>
        <p:nvSpPr>
          <p:cNvPr id="55" name="AutoShape 16"/>
          <p:cNvSpPr>
            <a:spLocks noChangeArrowheads="1"/>
          </p:cNvSpPr>
          <p:nvPr/>
        </p:nvSpPr>
        <p:spPr bwMode="auto">
          <a:xfrm rot="16200000">
            <a:off x="-104133" y="2384449"/>
            <a:ext cx="1314754" cy="419100"/>
          </a:xfrm>
          <a:prstGeom prst="homePlate">
            <a:avLst>
              <a:gd name="adj" fmla="val 43648"/>
            </a:avLst>
          </a:prstGeom>
          <a:noFill/>
          <a:ln w="9525" algn="ctr">
            <a:solidFill>
              <a:srgbClr val="336699"/>
            </a:solidFill>
            <a:miter lim="800000"/>
            <a:headEnd/>
            <a:tailEnd/>
          </a:ln>
        </p:spPr>
        <p:txBody>
          <a:bodyPr vert="eaVert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defTabSz="914400"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b="1" dirty="0">
                <a:solidFill>
                  <a:srgbClr val="000000"/>
                </a:solidFill>
                <a:cs typeface="굴림" pitchFamily="50" charset="-127"/>
              </a:rPr>
              <a:t>추진목표</a:t>
            </a:r>
            <a:endParaRPr kumimoji="1" lang="ko-KR" altLang="en-US" dirty="0">
              <a:solidFill>
                <a:prstClr val="black"/>
              </a:solidFill>
              <a:cs typeface="굴림" pitchFamily="50" charset="-127"/>
            </a:endParaRPr>
          </a:p>
        </p:txBody>
      </p:sp>
      <p:cxnSp>
        <p:nvCxnSpPr>
          <p:cNvPr id="56" name="AutoShape 25"/>
          <p:cNvCxnSpPr>
            <a:cxnSpLocks noChangeShapeType="1"/>
            <a:stCxn id="46" idx="0"/>
            <a:endCxn id="75" idx="2"/>
          </p:cNvCxnSpPr>
          <p:nvPr/>
        </p:nvCxnSpPr>
        <p:spPr bwMode="auto">
          <a:xfrm rot="16200000" flipV="1">
            <a:off x="3879308" y="2177516"/>
            <a:ext cx="280173" cy="2418616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777777"/>
            </a:solidFill>
            <a:miter lim="800000"/>
            <a:headEnd/>
            <a:tailEnd type="triangle" w="med" len="med"/>
          </a:ln>
        </p:spPr>
      </p:cxnSp>
      <p:sp>
        <p:nvSpPr>
          <p:cNvPr id="57" name="Text Box 20"/>
          <p:cNvSpPr txBox="1">
            <a:spLocks noChangeArrowheads="1"/>
          </p:cNvSpPr>
          <p:nvPr/>
        </p:nvSpPr>
        <p:spPr bwMode="auto">
          <a:xfrm>
            <a:off x="7544494" y="3818158"/>
            <a:ext cx="1764000" cy="763764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folHlink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 defTabSz="914400"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b="1" dirty="0" smtClean="0">
                <a:solidFill>
                  <a:srgbClr val="000000"/>
                </a:solidFill>
                <a:cs typeface="굴림" pitchFamily="50" charset="-127"/>
              </a:rPr>
              <a:t>시사점 도출 및 제언</a:t>
            </a:r>
            <a:endParaRPr kumimoji="1" lang="ko-KR" altLang="ko-KR" sz="1200" b="1" dirty="0">
              <a:solidFill>
                <a:srgbClr val="000000"/>
              </a:solidFill>
              <a:cs typeface="굴림" pitchFamily="50" charset="-127"/>
            </a:endParaRPr>
          </a:p>
        </p:txBody>
      </p:sp>
      <p:sp>
        <p:nvSpPr>
          <p:cNvPr id="58" name="Text Box 43"/>
          <p:cNvSpPr txBox="1">
            <a:spLocks noChangeArrowheads="1"/>
          </p:cNvSpPr>
          <p:nvPr/>
        </p:nvSpPr>
        <p:spPr bwMode="auto">
          <a:xfrm>
            <a:off x="1279798" y="3818158"/>
            <a:ext cx="1764000" cy="763764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folHlink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 defTabSz="914400"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b="1" dirty="0">
                <a:solidFill>
                  <a:srgbClr val="000000"/>
                </a:solidFill>
                <a:cs typeface="굴림" pitchFamily="50" charset="-127"/>
              </a:rPr>
              <a:t>고객 만족도 조사 설계</a:t>
            </a:r>
          </a:p>
        </p:txBody>
      </p:sp>
      <p:sp>
        <p:nvSpPr>
          <p:cNvPr id="60" name="Text Box 45"/>
          <p:cNvSpPr txBox="1">
            <a:spLocks noChangeArrowheads="1"/>
          </p:cNvSpPr>
          <p:nvPr/>
        </p:nvSpPr>
        <p:spPr bwMode="auto">
          <a:xfrm>
            <a:off x="3368030" y="3818158"/>
            <a:ext cx="1764000" cy="763764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folHlink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 defTabSz="914400"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b="1" dirty="0">
                <a:solidFill>
                  <a:srgbClr val="000000"/>
                </a:solidFill>
                <a:cs typeface="굴림" pitchFamily="50" charset="-127"/>
              </a:rPr>
              <a:t>실사 진행 및 관리</a:t>
            </a:r>
          </a:p>
        </p:txBody>
      </p:sp>
      <p:sp>
        <p:nvSpPr>
          <p:cNvPr id="61" name="Text Box 47"/>
          <p:cNvSpPr txBox="1">
            <a:spLocks noChangeArrowheads="1"/>
          </p:cNvSpPr>
          <p:nvPr/>
        </p:nvSpPr>
        <p:spPr bwMode="auto">
          <a:xfrm>
            <a:off x="5456262" y="3818158"/>
            <a:ext cx="1764000" cy="763764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folHlink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 defTabSz="914400"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b="1" dirty="0">
                <a:solidFill>
                  <a:prstClr val="black"/>
                </a:solidFill>
                <a:latin typeface="+mn-ea"/>
                <a:cs typeface="굴림" pitchFamily="50" charset="-127"/>
              </a:rPr>
              <a:t>자료 처리 및 결과분석</a:t>
            </a:r>
          </a:p>
        </p:txBody>
      </p:sp>
      <p:sp>
        <p:nvSpPr>
          <p:cNvPr id="62" name="Line 48"/>
          <p:cNvSpPr>
            <a:spLocks noChangeShapeType="1"/>
          </p:cNvSpPr>
          <p:nvPr/>
        </p:nvSpPr>
        <p:spPr bwMode="auto">
          <a:xfrm>
            <a:off x="3065130" y="4200040"/>
            <a:ext cx="266700" cy="0"/>
          </a:xfrm>
          <a:prstGeom prst="line">
            <a:avLst/>
          </a:prstGeom>
          <a:noFill/>
          <a:ln w="28575">
            <a:solidFill>
              <a:srgbClr val="777777"/>
            </a:solidFill>
            <a:round/>
            <a:headEnd/>
            <a:tailEnd type="arrow" w="lg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3" name="Line 49"/>
          <p:cNvSpPr>
            <a:spLocks noChangeShapeType="1"/>
          </p:cNvSpPr>
          <p:nvPr/>
        </p:nvSpPr>
        <p:spPr bwMode="auto">
          <a:xfrm>
            <a:off x="5151775" y="4200040"/>
            <a:ext cx="268287" cy="0"/>
          </a:xfrm>
          <a:prstGeom prst="line">
            <a:avLst/>
          </a:prstGeom>
          <a:noFill/>
          <a:ln w="28575">
            <a:solidFill>
              <a:srgbClr val="777777"/>
            </a:solidFill>
            <a:round/>
            <a:headEnd/>
            <a:tailEnd type="arrow" w="lg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4" name="Line 50"/>
          <p:cNvSpPr>
            <a:spLocks noChangeShapeType="1"/>
          </p:cNvSpPr>
          <p:nvPr/>
        </p:nvSpPr>
        <p:spPr bwMode="auto">
          <a:xfrm>
            <a:off x="7241594" y="4200040"/>
            <a:ext cx="266700" cy="0"/>
          </a:xfrm>
          <a:prstGeom prst="line">
            <a:avLst/>
          </a:prstGeom>
          <a:noFill/>
          <a:ln w="28575">
            <a:solidFill>
              <a:srgbClr val="777777"/>
            </a:solidFill>
            <a:round/>
            <a:headEnd/>
            <a:tailEnd type="arrow" w="lg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latinLnBrk="0"/>
            <a:endParaRPr lang="ko-KR" altLang="en-US">
              <a:solidFill>
                <a:prstClr val="black"/>
              </a:solidFill>
            </a:endParaRPr>
          </a:p>
        </p:txBody>
      </p:sp>
      <p:cxnSp>
        <p:nvCxnSpPr>
          <p:cNvPr id="66" name="AutoShape 53"/>
          <p:cNvCxnSpPr>
            <a:cxnSpLocks noChangeShapeType="1"/>
            <a:stCxn id="46" idx="0"/>
            <a:endCxn id="76" idx="2"/>
          </p:cNvCxnSpPr>
          <p:nvPr/>
        </p:nvCxnSpPr>
        <p:spPr bwMode="auto">
          <a:xfrm rot="16200000" flipV="1">
            <a:off x="5085324" y="3383532"/>
            <a:ext cx="280173" cy="6584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777777"/>
            </a:solidFill>
            <a:miter lim="800000"/>
            <a:headEnd/>
            <a:tailEnd type="triangle" w="med" len="med"/>
          </a:ln>
        </p:spPr>
      </p:cxnSp>
      <p:grpSp>
        <p:nvGrpSpPr>
          <p:cNvPr id="69" name="그룹 25"/>
          <p:cNvGrpSpPr>
            <a:grpSpLocks/>
          </p:cNvGrpSpPr>
          <p:nvPr/>
        </p:nvGrpSpPr>
        <p:grpSpPr bwMode="auto">
          <a:xfrm>
            <a:off x="1285875" y="5277445"/>
            <a:ext cx="7875588" cy="874916"/>
            <a:chOff x="1285875" y="5284507"/>
            <a:chExt cx="5892800" cy="874713"/>
          </a:xfrm>
        </p:grpSpPr>
        <p:sp>
          <p:nvSpPr>
            <p:cNvPr id="70" name="AutoShape 54"/>
            <p:cNvSpPr>
              <a:spLocks noChangeArrowheads="1"/>
            </p:cNvSpPr>
            <p:nvPr/>
          </p:nvSpPr>
          <p:spPr bwMode="auto">
            <a:xfrm>
              <a:off x="1285875" y="5284507"/>
              <a:ext cx="1874838" cy="874713"/>
            </a:xfrm>
            <a:prstGeom prst="roundRect">
              <a:avLst>
                <a:gd name="adj" fmla="val 9671"/>
              </a:avLst>
            </a:prstGeom>
            <a:solidFill>
              <a:schemeClr val="bg1"/>
            </a:solidFill>
            <a:ln w="9525" algn="ctr">
              <a:solidFill>
                <a:srgbClr val="B2B2B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defTabSz="914400" fontAlgn="base" latinLnBrk="0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200" b="1" dirty="0">
                  <a:solidFill>
                    <a:srgbClr val="000000"/>
                  </a:solidFill>
                  <a:cs typeface="굴림" pitchFamily="50" charset="-127"/>
                </a:rPr>
                <a:t>도정성과를 도민 앞에 약속하고 </a:t>
              </a:r>
              <a:r>
                <a:rPr kumimoji="1" lang="ko-KR" altLang="en-US" sz="1200" b="1" dirty="0" err="1">
                  <a:solidFill>
                    <a:srgbClr val="000000"/>
                  </a:solidFill>
                  <a:cs typeface="굴림" pitchFamily="50" charset="-127"/>
                </a:rPr>
                <a:t>평가받는</a:t>
              </a:r>
              <a:r>
                <a:rPr kumimoji="1" lang="ko-KR" altLang="en-US" sz="1200" b="1" dirty="0">
                  <a:solidFill>
                    <a:srgbClr val="000000"/>
                  </a:solidFill>
                  <a:cs typeface="굴림" pitchFamily="50" charset="-127"/>
                </a:rPr>
                <a:t> 등 성과운영 전반 </a:t>
              </a:r>
              <a:r>
                <a:rPr kumimoji="1" lang="ko-KR" altLang="en-US" sz="1200" b="1" dirty="0" smtClean="0">
                  <a:solidFill>
                    <a:srgbClr val="000000"/>
                  </a:solidFill>
                  <a:cs typeface="굴림" pitchFamily="50" charset="-127"/>
                </a:rPr>
                <a:t>공개</a:t>
              </a:r>
              <a:endParaRPr kumimoji="1" lang="ko-KR" altLang="en-US" dirty="0">
                <a:solidFill>
                  <a:prstClr val="black"/>
                </a:solidFill>
                <a:cs typeface="굴림" pitchFamily="50" charset="-127"/>
              </a:endParaRPr>
            </a:p>
          </p:txBody>
        </p:sp>
        <p:sp>
          <p:nvSpPr>
            <p:cNvPr id="71" name="AutoShape 55"/>
            <p:cNvSpPr>
              <a:spLocks noChangeArrowheads="1"/>
            </p:cNvSpPr>
            <p:nvPr/>
          </p:nvSpPr>
          <p:spPr bwMode="auto">
            <a:xfrm>
              <a:off x="3294063" y="5284507"/>
              <a:ext cx="1874837" cy="874713"/>
            </a:xfrm>
            <a:prstGeom prst="roundRect">
              <a:avLst>
                <a:gd name="adj" fmla="val 9671"/>
              </a:avLst>
            </a:prstGeom>
            <a:solidFill>
              <a:schemeClr val="bg1"/>
            </a:solidFill>
            <a:ln w="9525" algn="ctr">
              <a:solidFill>
                <a:srgbClr val="B2B2B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defTabSz="914400" fontAlgn="base" latinLnBrk="0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200" b="1" dirty="0">
                  <a:solidFill>
                    <a:srgbClr val="000000"/>
                  </a:solidFill>
                  <a:cs typeface="굴림" pitchFamily="50" charset="-127"/>
                </a:rPr>
                <a:t>충청남도에서 시행중인 </a:t>
              </a:r>
              <a:r>
                <a:rPr kumimoji="1" lang="ko-KR" altLang="en-US" sz="1200" b="1" dirty="0" smtClean="0">
                  <a:solidFill>
                    <a:srgbClr val="000000"/>
                  </a:solidFill>
                  <a:cs typeface="굴림" pitchFamily="50" charset="-127"/>
                </a:rPr>
                <a:t>도정목</a:t>
              </a:r>
              <a:r>
                <a:rPr kumimoji="1" lang="ko-KR" altLang="en-US" sz="1200" b="1" dirty="0">
                  <a:solidFill>
                    <a:srgbClr val="000000"/>
                  </a:solidFill>
                  <a:cs typeface="굴림" pitchFamily="50" charset="-127"/>
                </a:rPr>
                <a:t>표</a:t>
              </a:r>
              <a:r>
                <a:rPr kumimoji="1" lang="ko-KR" altLang="en-US" sz="1200" b="1" dirty="0" smtClean="0">
                  <a:solidFill>
                    <a:srgbClr val="000000"/>
                  </a:solidFill>
                  <a:cs typeface="굴림" pitchFamily="50" charset="-127"/>
                </a:rPr>
                <a:t>에 대한 중간 점검 필요</a:t>
              </a:r>
              <a:endParaRPr kumimoji="1" lang="ko-KR" altLang="en-US" dirty="0">
                <a:solidFill>
                  <a:prstClr val="black"/>
                </a:solidFill>
                <a:cs typeface="굴림" pitchFamily="50" charset="-127"/>
              </a:endParaRPr>
            </a:p>
          </p:txBody>
        </p:sp>
        <p:sp>
          <p:nvSpPr>
            <p:cNvPr id="72" name="AutoShape 59"/>
            <p:cNvSpPr>
              <a:spLocks noChangeArrowheads="1"/>
            </p:cNvSpPr>
            <p:nvPr/>
          </p:nvSpPr>
          <p:spPr bwMode="auto">
            <a:xfrm>
              <a:off x="5303838" y="5284507"/>
              <a:ext cx="1874837" cy="874713"/>
            </a:xfrm>
            <a:prstGeom prst="roundRect">
              <a:avLst>
                <a:gd name="adj" fmla="val 9671"/>
              </a:avLst>
            </a:prstGeom>
            <a:solidFill>
              <a:schemeClr val="bg1"/>
            </a:solidFill>
            <a:ln w="9525" algn="ctr">
              <a:solidFill>
                <a:srgbClr val="B2B2B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defTabSz="914400" fontAlgn="base" latinLnBrk="0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200" b="1" dirty="0">
                  <a:solidFill>
                    <a:srgbClr val="000000"/>
                  </a:solidFill>
                  <a:cs typeface="굴림" pitchFamily="50" charset="-127"/>
                </a:rPr>
                <a:t>각 정책집행부서간 선의의 경쟁을 </a:t>
              </a:r>
              <a:r>
                <a:rPr kumimoji="1" lang="ko-KR" altLang="en-US" sz="1200" b="1" dirty="0" smtClean="0">
                  <a:solidFill>
                    <a:srgbClr val="000000"/>
                  </a:solidFill>
                  <a:cs typeface="굴림" pitchFamily="50" charset="-127"/>
                </a:rPr>
                <a:t>통한 행정역량 강화 필요</a:t>
              </a:r>
              <a:endParaRPr kumimoji="1" lang="ko-KR" altLang="en-US" sz="1200" b="1" dirty="0">
                <a:solidFill>
                  <a:srgbClr val="000000"/>
                </a:solidFill>
                <a:cs typeface="굴림" pitchFamily="50" charset="-127"/>
              </a:endParaRPr>
            </a:p>
          </p:txBody>
        </p:sp>
      </p:grpSp>
      <p:sp>
        <p:nvSpPr>
          <p:cNvPr id="73" name="AutoShape 63"/>
          <p:cNvSpPr>
            <a:spLocks noChangeArrowheads="1"/>
          </p:cNvSpPr>
          <p:nvPr/>
        </p:nvSpPr>
        <p:spPr bwMode="auto">
          <a:xfrm>
            <a:off x="3590927" y="4966226"/>
            <a:ext cx="3127375" cy="181017"/>
          </a:xfrm>
          <a:prstGeom prst="triangle">
            <a:avLst>
              <a:gd name="adj" fmla="val 50000"/>
            </a:avLst>
          </a:prstGeom>
          <a:solidFill>
            <a:srgbClr val="777777"/>
          </a:solidFill>
          <a:ln w="9525">
            <a:solidFill>
              <a:srgbClr val="777777"/>
            </a:solidFill>
            <a:miter lim="800000"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defTabSz="914400" fontAlgn="base" latinLnBrk="0">
              <a:spcBef>
                <a:spcPct val="0"/>
              </a:spcBef>
              <a:spcAft>
                <a:spcPct val="0"/>
              </a:spcAft>
            </a:pPr>
            <a:endParaRPr kumimoji="1" lang="ko-KR" altLang="ko-KR">
              <a:solidFill>
                <a:prstClr val="black"/>
              </a:solidFill>
              <a:cs typeface="굴림" pitchFamily="50" charset="-127"/>
            </a:endParaRPr>
          </a:p>
        </p:txBody>
      </p:sp>
      <p:sp>
        <p:nvSpPr>
          <p:cNvPr id="75" name="AutoShape 33" descr="강-5단"/>
          <p:cNvSpPr>
            <a:spLocks noChangeArrowheads="1"/>
          </p:cNvSpPr>
          <p:nvPr/>
        </p:nvSpPr>
        <p:spPr bwMode="auto">
          <a:xfrm>
            <a:off x="1748086" y="2706737"/>
            <a:ext cx="2124000" cy="540000"/>
          </a:xfrm>
          <a:prstGeom prst="roundRect">
            <a:avLst>
              <a:gd name="adj" fmla="val 16481"/>
            </a:avLst>
          </a:prstGeom>
          <a:blipFill dpi="0" rotWithShape="1">
            <a:blip r:embed="rId2" cstate="print"/>
            <a:srcRect/>
            <a:stretch>
              <a:fillRect/>
            </a:stretch>
          </a:blipFill>
          <a:ln w="9525" algn="ctr">
            <a:solidFill>
              <a:srgbClr val="006699"/>
            </a:solidFill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 defTabSz="914400"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b="1" dirty="0" smtClean="0">
                <a:solidFill>
                  <a:prstClr val="white"/>
                </a:solidFill>
                <a:cs typeface="굴림" pitchFamily="50" charset="-127"/>
              </a:rPr>
              <a:t>도정 주요사업에 대한 도민 의견 평가 분석</a:t>
            </a:r>
            <a:endParaRPr kumimoji="1" lang="ko-KR" altLang="en-US" sz="1300" b="1" dirty="0">
              <a:solidFill>
                <a:prstClr val="white"/>
              </a:solidFill>
              <a:cs typeface="굴림" pitchFamily="50" charset="-127"/>
            </a:endParaRPr>
          </a:p>
        </p:txBody>
      </p:sp>
      <p:sp>
        <p:nvSpPr>
          <p:cNvPr id="76" name="AutoShape 33" descr="강-5단"/>
          <p:cNvSpPr>
            <a:spLocks noChangeArrowheads="1"/>
          </p:cNvSpPr>
          <p:nvPr/>
        </p:nvSpPr>
        <p:spPr bwMode="auto">
          <a:xfrm>
            <a:off x="4160118" y="2706737"/>
            <a:ext cx="2124000" cy="540000"/>
          </a:xfrm>
          <a:prstGeom prst="roundRect">
            <a:avLst>
              <a:gd name="adj" fmla="val 16481"/>
            </a:avLst>
          </a:prstGeom>
          <a:blipFill dpi="0" rotWithShape="1">
            <a:blip r:embed="rId2" cstate="print"/>
            <a:srcRect/>
            <a:stretch>
              <a:fillRect/>
            </a:stretch>
          </a:blipFill>
          <a:ln w="9525" algn="ctr">
            <a:solidFill>
              <a:srgbClr val="006699"/>
            </a:solidFill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 defTabSz="914400"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b="1" dirty="0" smtClean="0">
                <a:solidFill>
                  <a:prstClr val="white"/>
                </a:solidFill>
                <a:cs typeface="굴림" pitchFamily="50" charset="-127"/>
              </a:rPr>
              <a:t>정책집행부서의 고객만족 행정 구현</a:t>
            </a:r>
          </a:p>
        </p:txBody>
      </p:sp>
      <p:sp>
        <p:nvSpPr>
          <p:cNvPr id="78" name="AutoShape 33" descr="강-5단"/>
          <p:cNvSpPr>
            <a:spLocks noChangeArrowheads="1"/>
          </p:cNvSpPr>
          <p:nvPr/>
        </p:nvSpPr>
        <p:spPr bwMode="auto">
          <a:xfrm>
            <a:off x="6536382" y="2706737"/>
            <a:ext cx="2124000" cy="540000"/>
          </a:xfrm>
          <a:prstGeom prst="roundRect">
            <a:avLst>
              <a:gd name="adj" fmla="val 16481"/>
            </a:avLst>
          </a:prstGeom>
          <a:blipFill dpi="0" rotWithShape="1">
            <a:blip r:embed="rId2" cstate="print"/>
            <a:srcRect/>
            <a:stretch>
              <a:fillRect/>
            </a:stretch>
          </a:blipFill>
          <a:ln w="9525" algn="ctr">
            <a:solidFill>
              <a:srgbClr val="006699"/>
            </a:solidFill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 defTabSz="914400"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b="1" dirty="0" smtClean="0">
                <a:solidFill>
                  <a:schemeClr val="bg1"/>
                </a:solidFill>
                <a:latin typeface="+mn-ea"/>
                <a:cs typeface="굴림" pitchFamily="50" charset="-127"/>
              </a:rPr>
              <a:t>역동적이고 고객지향적인 조직문화 확산</a:t>
            </a:r>
            <a:endParaRPr kumimoji="1" lang="ko-KR" altLang="en-US" sz="1300" b="1" dirty="0">
              <a:solidFill>
                <a:schemeClr val="bg1"/>
              </a:solidFill>
              <a:latin typeface="+mn-ea"/>
              <a:cs typeface="굴림" pitchFamily="50" charset="-127"/>
            </a:endParaRPr>
          </a:p>
        </p:txBody>
      </p:sp>
      <p:cxnSp>
        <p:nvCxnSpPr>
          <p:cNvPr id="79" name="AutoShape 53"/>
          <p:cNvCxnSpPr>
            <a:cxnSpLocks noChangeShapeType="1"/>
            <a:stCxn id="46" idx="0"/>
            <a:endCxn id="78" idx="2"/>
          </p:cNvCxnSpPr>
          <p:nvPr/>
        </p:nvCxnSpPr>
        <p:spPr bwMode="auto">
          <a:xfrm rot="5400000" flipH="1" flipV="1">
            <a:off x="6273456" y="2201984"/>
            <a:ext cx="280173" cy="236968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777777"/>
            </a:solidFill>
            <a:miter lim="800000"/>
            <a:headEnd/>
            <a:tailEnd type="triangle" w="med" len="med"/>
          </a:ln>
        </p:spPr>
      </p:cxnSp>
      <p:pic>
        <p:nvPicPr>
          <p:cNvPr id="8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341" y="1917626"/>
            <a:ext cx="286702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1976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조사 설계</a:t>
            </a:r>
            <a:endParaRPr lang="ko-KR" altLang="en-US" dirty="0"/>
          </a:p>
        </p:txBody>
      </p:sp>
      <p:sp>
        <p:nvSpPr>
          <p:cNvPr id="49" name="세로 텍스트 개체 틀 48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lvl="0"/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2014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년 직무성과과제에 대한 고객만족도 평가는 무작위 추출로 제시된 과제별 정책고객을 대상으로 설문조사를 수행함 </a:t>
            </a:r>
            <a:endParaRPr kumimoji="1" lang="ko-KR" altLang="en-US" dirty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I. </a:t>
            </a:r>
            <a:r>
              <a:rPr kumimoji="1" lang="ko-KR" altLang="en-US" sz="1200" kern="0" dirty="0" smtClean="0">
                <a:latin typeface="맑은 고딕" pitchFamily="50" charset="-127"/>
                <a:ea typeface="맑은 고딕" pitchFamily="50" charset="-127"/>
              </a:rPr>
              <a:t>조사개요</a:t>
            </a:r>
            <a:endParaRPr kumimoji="1" lang="ko-KR" altLang="en-US" sz="1200" kern="0" dirty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48" name="그룹 47"/>
          <p:cNvGrpSpPr/>
          <p:nvPr/>
        </p:nvGrpSpPr>
        <p:grpSpPr>
          <a:xfrm>
            <a:off x="456635" y="1628800"/>
            <a:ext cx="4320000" cy="307264"/>
            <a:chOff x="518458" y="1583795"/>
            <a:chExt cx="4299527" cy="307264"/>
          </a:xfrm>
        </p:grpSpPr>
        <p:sp>
          <p:nvSpPr>
            <p:cNvPr id="50" name="Text Box 7"/>
            <p:cNvSpPr txBox="1">
              <a:spLocks noChangeArrowheads="1"/>
            </p:cNvSpPr>
            <p:nvPr/>
          </p:nvSpPr>
          <p:spPr bwMode="auto">
            <a:xfrm>
              <a:off x="1651096" y="1583795"/>
              <a:ext cx="2034252" cy="282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33059" tIns="33059" rIns="33059" bIns="33059">
              <a:spAutoFit/>
            </a:bodyPr>
            <a:lstStyle/>
            <a:p>
              <a:pPr defTabSz="914427" fontAlgn="auto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고객만족도 조사 기본 정보</a:t>
              </a:r>
              <a:endParaRPr lang="ko-KR" altLang="en-US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endParaRPr>
            </a:p>
          </p:txBody>
        </p:sp>
        <p:sp>
          <p:nvSpPr>
            <p:cNvPr id="51" name="Line 8"/>
            <p:cNvSpPr>
              <a:spLocks noChangeShapeType="1"/>
            </p:cNvSpPr>
            <p:nvPr/>
          </p:nvSpPr>
          <p:spPr bwMode="auto">
            <a:xfrm>
              <a:off x="518458" y="1891059"/>
              <a:ext cx="4299527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 lIns="33059" tIns="33059" rIns="33059" bIns="33059" anchor="ctr"/>
            <a:lstStyle/>
            <a:p>
              <a:pPr marL="0" marR="0" lvl="0" indent="0" defTabSz="914427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</a:endParaRP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5096222" y="1628800"/>
            <a:ext cx="4320000" cy="303160"/>
            <a:chOff x="6238213" y="1628800"/>
            <a:chExt cx="3375375" cy="303160"/>
          </a:xfrm>
        </p:grpSpPr>
        <p:sp>
          <p:nvSpPr>
            <p:cNvPr id="53" name="Text Box 7"/>
            <p:cNvSpPr txBox="1">
              <a:spLocks noChangeArrowheads="1"/>
            </p:cNvSpPr>
            <p:nvPr/>
          </p:nvSpPr>
          <p:spPr bwMode="auto">
            <a:xfrm>
              <a:off x="6783544" y="1628800"/>
              <a:ext cx="2284713" cy="282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33059" tIns="33059" rIns="33059" bIns="33059">
              <a:spAutoFit/>
            </a:bodyPr>
            <a:lstStyle/>
            <a:p>
              <a:pPr defTabSz="914427" fontAlgn="auto" latinLnBrk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kumimoji="1"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조사대상 및 분석대상 선정 기준</a:t>
              </a:r>
              <a:endParaRPr kumimoji="1" lang="ko-KR" altLang="en-US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endParaRPr>
            </a:p>
          </p:txBody>
        </p:sp>
        <p:sp>
          <p:nvSpPr>
            <p:cNvPr id="54" name="Line 8"/>
            <p:cNvSpPr>
              <a:spLocks noChangeShapeType="1"/>
            </p:cNvSpPr>
            <p:nvPr/>
          </p:nvSpPr>
          <p:spPr bwMode="auto">
            <a:xfrm flipV="1">
              <a:off x="6238213" y="1931960"/>
              <a:ext cx="3375375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 lIns="33059" tIns="33059" rIns="33059" bIns="33059" anchor="ctr"/>
            <a:lstStyle/>
            <a:p>
              <a:pPr marL="0" marR="0" lvl="0" indent="0" defTabSz="914427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</a:endParaRPr>
            </a:p>
          </p:txBody>
        </p:sp>
      </p:grp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1827125"/>
              </p:ext>
            </p:extLst>
          </p:nvPr>
        </p:nvGraphicFramePr>
        <p:xfrm>
          <a:off x="595301" y="2202726"/>
          <a:ext cx="4042669" cy="39604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9465"/>
                <a:gridCol w="3073204"/>
              </a:tblGrid>
              <a:tr h="660073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</a:rPr>
                        <a:t>조사대상</a:t>
                      </a:r>
                      <a:endParaRPr lang="ko-KR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latinLnBrk="0"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부서의 주요 과제별 정책고객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0073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</a:rPr>
                        <a:t>표본 수</a:t>
                      </a:r>
                      <a:endParaRPr lang="ko-KR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latinLnBrk="0"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2932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명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0073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</a:rPr>
                        <a:t>조사방법</a:t>
                      </a:r>
                      <a:endParaRPr lang="ko-KR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latinLnBrk="0"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Call back </a:t>
                      </a:r>
                      <a:r>
                        <a:rPr lang="en-US" altLang="ko-KR" sz="1200" b="0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url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/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이메일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/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전화 조사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0073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</a:rPr>
                        <a:t>조사내용</a:t>
                      </a:r>
                      <a:endParaRPr lang="ko-KR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latinLnBrk="0"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만족도 조사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정책 필요성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의견수렴도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홍보성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투명성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집행의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충실성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효과성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전반적 만족도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0073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</a:rPr>
                        <a:t>표집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</a:rPr>
                        <a:t> 방법</a:t>
                      </a:r>
                      <a:endParaRPr lang="ko-KR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latinLnBrk="0"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부서별 고객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DB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무작위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0073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</a:rPr>
                        <a:t>조사 기간</a:t>
                      </a:r>
                      <a:endParaRPr lang="ko-KR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latinLnBrk="0"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2014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8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월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28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일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~9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월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16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일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</a:tbl>
          </a:graphicData>
        </a:graphic>
      </p:graphicFrame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2366907"/>
              </p:ext>
            </p:extLst>
          </p:nvPr>
        </p:nvGraphicFramePr>
        <p:xfrm>
          <a:off x="5147595" y="2202726"/>
          <a:ext cx="4217254" cy="3980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0763"/>
                <a:gridCol w="3236491"/>
              </a:tblGrid>
              <a:tr h="982165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</a:rPr>
                        <a:t>과제 선정</a:t>
                      </a:r>
                      <a:endParaRPr lang="ko-KR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defTabSz="914427" rtl="0" eaLnBrk="1" latinLnBrk="0" hangingPunct="1">
                        <a:spcBef>
                          <a:spcPts val="6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부서별 최소 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개 이상의 주요 추진과제를 선정하여 정책 특성을 반영한 최적의 조사방법 및 표본 수 선정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13324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</a:rPr>
                        <a:t>조사 설계 원칙</a:t>
                      </a:r>
                      <a:endParaRPr lang="ko-KR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latinLnBrk="0">
                        <a:spcBef>
                          <a:spcPts val="6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조사 방법은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Call back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200" b="0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url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방식에 의거한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스마트폰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설문을 원칙으로  함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</a:p>
                    <a:p>
                      <a:pPr marL="171450" indent="-171450" latinLnBrk="0">
                        <a:spcBef>
                          <a:spcPts val="6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다만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스마트폰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설문에 적합하지 않은 응답자의 경우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이메일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및 전화 조사를 병행함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예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농가경영마케팅 활동지원 정책 등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44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개 과제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84775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10000"/>
                        </a:lnSpc>
                        <a:spcBef>
                          <a:spcPts val="400"/>
                        </a:spcBef>
                      </a:pPr>
                      <a:r>
                        <a:rPr lang="ko-KR" altLang="en-US" sz="1200" b="0" dirty="0" smtClean="0">
                          <a:solidFill>
                            <a:srgbClr val="000000"/>
                          </a:solidFill>
                          <a:latin typeface="+mn-ea"/>
                        </a:rPr>
                        <a:t>분석대상 표본 수 및 과제 선정</a:t>
                      </a:r>
                      <a:endParaRPr lang="en-US" altLang="ko-KR" sz="1200" b="0" dirty="0" smtClean="0">
                        <a:solidFill>
                          <a:srgbClr val="000000"/>
                        </a:solidFill>
                        <a:latin typeface="+mn-ea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latinLnBrk="0">
                        <a:spcBef>
                          <a:spcPts val="6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총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166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개 과제를 대상으로 조사를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수행함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.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조사 대상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과제 가운데 부서별 최소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1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개 정책을 확보하기 위한 최소 응답률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(33%)</a:t>
                      </a:r>
                      <a:b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</a:b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이상을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대상으로 분석을 실시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0" indent="0" latinLnBrk="0">
                        <a:spcBef>
                          <a:spcPts val="600"/>
                        </a:spcBef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→146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개 과제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2932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명이 최종 표본이 됨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476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조사모형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조사 항목</a:t>
            </a:r>
            <a:endParaRPr lang="ko-KR" altLang="en-US" dirty="0"/>
          </a:p>
        </p:txBody>
      </p:sp>
      <p:sp>
        <p:nvSpPr>
          <p:cNvPr id="49" name="세로 텍스트 개체 틀 48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lvl="0"/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조사항목은 과거 진행된 문항을 바탕으로 하되</a:t>
            </a:r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,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 응답자의 피로도를 낮추면서 유의미한 결과를 도출하기 위해 설문항목의 일부를 수정하였음    </a:t>
            </a:r>
            <a:endParaRPr kumimoji="1" lang="ko-KR" altLang="en-US" dirty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I. </a:t>
            </a:r>
            <a:r>
              <a:rPr kumimoji="1" lang="ko-KR" altLang="en-US" sz="1200" kern="0" dirty="0" smtClean="0">
                <a:latin typeface="맑은 고딕" pitchFamily="50" charset="-127"/>
                <a:ea typeface="맑은 고딕" pitchFamily="50" charset="-127"/>
              </a:rPr>
              <a:t>조사개요</a:t>
            </a:r>
            <a:endParaRPr kumimoji="1" lang="ko-KR" altLang="en-US" sz="1200" kern="0" dirty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456635" y="1628800"/>
            <a:ext cx="5863724" cy="307264"/>
            <a:chOff x="456635" y="1628800"/>
            <a:chExt cx="5863724" cy="307264"/>
          </a:xfrm>
        </p:grpSpPr>
        <p:sp>
          <p:nvSpPr>
            <p:cNvPr id="50" name="Text Box 7"/>
            <p:cNvSpPr txBox="1">
              <a:spLocks noChangeArrowheads="1"/>
            </p:cNvSpPr>
            <p:nvPr/>
          </p:nvSpPr>
          <p:spPr bwMode="auto">
            <a:xfrm>
              <a:off x="1491624" y="1628800"/>
              <a:ext cx="3793746" cy="282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33059" tIns="33059" rIns="33059" bIns="33059">
              <a:spAutoFit/>
            </a:bodyPr>
            <a:lstStyle/>
            <a:p>
              <a:pPr defTabSz="914427" fontAlgn="auto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고객만족도 조사 문항구성</a:t>
              </a:r>
              <a:r>
                <a:rPr lang="en-US" altLang="ko-KR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(</a:t>
              </a:r>
              <a:r>
                <a:rPr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전년대비</a:t>
              </a:r>
              <a:r>
                <a:rPr lang="en-US" altLang="ko-KR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 </a:t>
              </a:r>
              <a:r>
                <a:rPr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수정사항</a:t>
              </a:r>
              <a:r>
                <a:rPr lang="en-US" altLang="ko-KR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)</a:t>
              </a:r>
              <a:endParaRPr lang="ko-KR" altLang="en-US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endParaRPr>
            </a:p>
          </p:txBody>
        </p:sp>
        <p:sp>
          <p:nvSpPr>
            <p:cNvPr id="51" name="Line 8"/>
            <p:cNvSpPr>
              <a:spLocks noChangeShapeType="1"/>
            </p:cNvSpPr>
            <p:nvPr/>
          </p:nvSpPr>
          <p:spPr bwMode="auto">
            <a:xfrm>
              <a:off x="456635" y="1936064"/>
              <a:ext cx="5863724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 lIns="33059" tIns="33059" rIns="33059" bIns="33059" anchor="ctr"/>
            <a:lstStyle/>
            <a:p>
              <a:pPr marL="0" marR="0" lvl="0" indent="0" defTabSz="914427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</a:endParaRPr>
            </a:p>
          </p:txBody>
        </p:sp>
      </p:grpSp>
      <p:sp>
        <p:nvSpPr>
          <p:cNvPr id="53" name="Text Box 7"/>
          <p:cNvSpPr txBox="1">
            <a:spLocks noChangeArrowheads="1"/>
          </p:cNvSpPr>
          <p:nvPr/>
        </p:nvSpPr>
        <p:spPr bwMode="auto">
          <a:xfrm>
            <a:off x="7914467" y="1628800"/>
            <a:ext cx="423181" cy="2822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33059" tIns="33059" rIns="33059" bIns="33059">
            <a:spAutoFit/>
          </a:bodyPr>
          <a:lstStyle/>
          <a:p>
            <a:pPr defTabSz="914427" fontAlgn="auto" latinLnBrk="1">
              <a:spcBef>
                <a:spcPts val="0"/>
              </a:spcBef>
              <a:spcAft>
                <a:spcPts val="0"/>
              </a:spcAft>
              <a:buNone/>
            </a:pPr>
            <a:r>
              <a:rPr kumimoji="1" lang="ko-KR" altLang="en-US" sz="14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분석 </a:t>
            </a:r>
            <a:endParaRPr kumimoji="1" lang="ko-KR" altLang="en-US" sz="14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굴림" pitchFamily="50" charset="-127"/>
            </a:endParaRPr>
          </a:p>
        </p:txBody>
      </p:sp>
      <p:sp>
        <p:nvSpPr>
          <p:cNvPr id="54" name="Line 8"/>
          <p:cNvSpPr>
            <a:spLocks noChangeShapeType="1"/>
          </p:cNvSpPr>
          <p:nvPr/>
        </p:nvSpPr>
        <p:spPr bwMode="auto">
          <a:xfrm flipV="1">
            <a:off x="6663599" y="1931960"/>
            <a:ext cx="2924916" cy="0"/>
          </a:xfrm>
          <a:prstGeom prst="line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/>
          </a:ln>
          <a:effectLst/>
        </p:spPr>
        <p:txBody>
          <a:bodyPr lIns="33059" tIns="33059" rIns="33059" bIns="33059" anchor="ctr"/>
          <a:lstStyle/>
          <a:p>
            <a:pPr marL="0" marR="0" lvl="0" indent="0" defTabSz="914427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</a:endParaRPr>
          </a:p>
        </p:txBody>
      </p:sp>
      <p:sp>
        <p:nvSpPr>
          <p:cNvPr id="127" name="직사각형 126"/>
          <p:cNvSpPr/>
          <p:nvPr/>
        </p:nvSpPr>
        <p:spPr>
          <a:xfrm>
            <a:off x="6680398" y="2338642"/>
            <a:ext cx="2921108" cy="4259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7800" indent="-177800" latinLnBrk="0">
              <a:buFont typeface="+mj-ea"/>
              <a:buAutoNum type="circleNumDbPlain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 투명성에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응답하기 위해 보다 구체적이고 한정적인 접근 필요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lvl="1" indent="-177800" latinLnBrk="0">
              <a:tabLst>
                <a:tab pos="450850" algn="l"/>
              </a:tabLst>
            </a:pP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기존 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‘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투명하다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’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에서 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‘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투명하게 공개되고 있다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’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로 문구 변경</a:t>
            </a:r>
            <a:endParaRPr lang="en-US" altLang="ko-KR" sz="1200" b="1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>
              <a:buFont typeface="+mj-lt"/>
              <a:buAutoNum type="circleNumDbPlain"/>
              <a:tabLst>
                <a:tab pos="450850" algn="l"/>
              </a:tabLst>
            </a:pP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>
              <a:buFont typeface="+mj-lt"/>
              <a:buAutoNum type="circleNumDbPlain"/>
              <a:tabLst>
                <a:tab pos="450850" algn="l"/>
              </a:tabLst>
            </a:pP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1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년 단위 정책이 주된 평가대상이 된다는 점에서 정책기조의 일관성 유지 여부 확인이 고객만족도 측정에 유의미하지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않음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lvl="1" indent="-177800" latinLnBrk="0"/>
            <a:r>
              <a:rPr lang="ko-KR" altLang="en-US" sz="1200" b="1" dirty="0">
                <a:solidFill>
                  <a:prstClr val="black"/>
                </a:solidFill>
              </a:rPr>
              <a:t> </a:t>
            </a:r>
            <a:r>
              <a:rPr lang="en-US" altLang="ko-KR" sz="1200" b="1" dirty="0">
                <a:solidFill>
                  <a:prstClr val="black"/>
                </a:solidFill>
              </a:rPr>
              <a:t>→ </a:t>
            </a:r>
            <a:r>
              <a:rPr lang="ko-KR" altLang="en-US" sz="1200" b="1" dirty="0">
                <a:solidFill>
                  <a:prstClr val="black"/>
                </a:solidFill>
              </a:rPr>
              <a:t>해당 요소의 삭제</a:t>
            </a:r>
            <a:endParaRPr lang="en-US" altLang="ko-KR" sz="1200" b="1" dirty="0">
              <a:solidFill>
                <a:prstClr val="black"/>
              </a:solidFill>
            </a:endParaRPr>
          </a:p>
          <a:p>
            <a:pPr marL="177800" indent="-177800" latinLnBrk="0">
              <a:buFont typeface="+mj-lt"/>
              <a:buAutoNum type="circleNumDbPlain"/>
              <a:tabLst>
                <a:tab pos="450850" algn="l"/>
              </a:tabLst>
            </a:pP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>
              <a:buFont typeface="+mj-lt"/>
              <a:buAutoNum type="circleNumDbPlain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제한된 정보를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설문응답을 통해 정책집행의 전문성 판단 여부가 어려움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lvl="1" indent="-177800" latinLnBrk="0">
              <a:tabLst>
                <a:tab pos="177800" algn="l"/>
              </a:tabLst>
            </a:pP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계획대비 진행의 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‘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충실성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’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을 묻는 요소로 통합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lvl="1" indent="-177800" latinLnBrk="0">
              <a:tabLst>
                <a:tab pos="450850" algn="l"/>
              </a:tabLst>
            </a:pP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>
              <a:buAutoNum type="circleNumDbPlain"/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정책의 지속성은 필요성 항목과 중복되는 영역이 많아 응답자 입장에서 피로감을 느낌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lvl="1" indent="-177800" latinLnBrk="0"/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해당 요소의 삭제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4480506"/>
              </p:ext>
            </p:extLst>
          </p:nvPr>
        </p:nvGraphicFramePr>
        <p:xfrm>
          <a:off x="487710" y="2358168"/>
          <a:ext cx="5688631" cy="42218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4"/>
                <a:gridCol w="3456384"/>
                <a:gridCol w="1296143"/>
              </a:tblGrid>
              <a:tr h="417646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</a:rPr>
                        <a:t>필요성</a:t>
                      </a:r>
                      <a:endParaRPr lang="ko-KR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이 정책은 충남지역의 상황에 비추어 볼 때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필요성이 있다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latinLnBrk="0" hangingPunct="1"/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유지</a:t>
                      </a:r>
                      <a:endParaRPr lang="ko-KR" altLang="en-US" sz="11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17646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</a:rPr>
                        <a:t>의견 수렴도</a:t>
                      </a:r>
                      <a:endParaRPr lang="ko-KR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정책의 추진과 수립과정에서</a:t>
                      </a: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충남도민들의 의견을 잘 반영하고 있다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latinLnBrk="0" hangingPunct="1"/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유지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17646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1" dirty="0" err="1" smtClean="0">
                          <a:solidFill>
                            <a:schemeClr val="tx1"/>
                          </a:solidFill>
                        </a:rPr>
                        <a:t>홍보성</a:t>
                      </a:r>
                      <a:endParaRPr lang="ko-KR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정책의 집행과정에서 적극적이고 효율적인 홍보가 이루어지고 있다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latinLnBrk="0" hangingPunct="1"/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유지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17646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</a:rPr>
                        <a:t>투명성</a:t>
                      </a:r>
                      <a:endParaRPr lang="ko-KR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정책의 집행과정이 투명하게 공개되고 있다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latinLnBrk="0" hangingPunct="1"/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①문구 일부 변경</a:t>
                      </a:r>
                      <a:endParaRPr lang="en-US" altLang="ko-KR" sz="110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17646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</a:rPr>
                        <a:t>일관성</a:t>
                      </a:r>
                      <a:endParaRPr lang="ko-KR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정책기조가 일관성</a:t>
                      </a: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</a:rPr>
                        <a:t> 있게 유지되고 있다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latinLnBrk="0" hangingPunct="1"/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②삭제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17646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</a:rPr>
                        <a:t>전문성</a:t>
                      </a:r>
                      <a:endParaRPr lang="ko-KR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정책추진과 실행내용이 전문적으로 추진되고 있다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latinLnBrk="0" hangingPunct="1"/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③삭제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17646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1" dirty="0" err="1" smtClean="0">
                          <a:solidFill>
                            <a:schemeClr val="tx1"/>
                          </a:solidFill>
                        </a:rPr>
                        <a:t>충실성</a:t>
                      </a:r>
                      <a:endParaRPr lang="ko-KR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정책이 계획대로 충실하게 진행되고 있다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③신설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17646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1" dirty="0" err="1" smtClean="0">
                          <a:solidFill>
                            <a:schemeClr val="tx1"/>
                          </a:solidFill>
                        </a:rPr>
                        <a:t>효과성</a:t>
                      </a:r>
                      <a:endParaRPr lang="ko-KR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정책의 추진으로 인해서 충분한 혜택을 받고 있다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latinLnBrk="0" hangingPunct="1"/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유지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17646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</a:rPr>
                        <a:t>지속성</a:t>
                      </a:r>
                      <a:endParaRPr lang="ko-KR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정책이 앞으로도 지속적으로 추진되어야 할 필요가 있다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latinLnBrk="0" hangingPunct="1"/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④삭제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17646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</a:rPr>
                        <a:t>전반적 만족도</a:t>
                      </a:r>
                      <a:endParaRPr lang="ko-KR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정책의 수립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집행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결과 등 모든 것을 고려할 때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해당 정책에 대해 전반적으로 만족하다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27" rtl="0" eaLnBrk="1" latinLnBrk="0" hangingPunct="1"/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유지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7953" y="2061642"/>
            <a:ext cx="6718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요소</a:t>
            </a:r>
            <a:endParaRPr lang="ko-KR" altLang="en-US" sz="1200" u="sng" dirty="0"/>
          </a:p>
        </p:txBody>
      </p:sp>
      <p:sp>
        <p:nvSpPr>
          <p:cNvPr id="17" name="TextBox 16"/>
          <p:cNvSpPr txBox="1"/>
          <p:nvPr/>
        </p:nvSpPr>
        <p:spPr>
          <a:xfrm>
            <a:off x="2359918" y="2061642"/>
            <a:ext cx="15841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설문내용</a:t>
            </a:r>
            <a:endParaRPr lang="ko-KR" altLang="en-US" sz="1200" u="sng" dirty="0"/>
          </a:p>
        </p:txBody>
      </p:sp>
      <p:sp>
        <p:nvSpPr>
          <p:cNvPr id="18" name="TextBox 17"/>
          <p:cNvSpPr txBox="1"/>
          <p:nvPr/>
        </p:nvSpPr>
        <p:spPr>
          <a:xfrm>
            <a:off x="4736182" y="2061642"/>
            <a:ext cx="15841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u="sng" dirty="0" smtClean="0"/>
              <a:t>2013</a:t>
            </a:r>
            <a:r>
              <a:rPr lang="ko-KR" altLang="en-US" sz="1200" u="sng" dirty="0" smtClean="0"/>
              <a:t>년과 비교</a:t>
            </a:r>
            <a:endParaRPr lang="ko-KR" altLang="en-US" sz="1200" u="sng" dirty="0"/>
          </a:p>
        </p:txBody>
      </p:sp>
    </p:spTree>
    <p:extLst>
      <p:ext uri="{BB962C8B-B14F-4D97-AF65-F5344CB8AC3E}">
        <p14:creationId xmlns:p14="http://schemas.microsoft.com/office/powerpoint/2010/main" val="205210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물결 23"/>
          <p:cNvSpPr/>
          <p:nvPr/>
        </p:nvSpPr>
        <p:spPr>
          <a:xfrm rot="10800000">
            <a:off x="3859386" y="5128394"/>
            <a:ext cx="2592288" cy="1080120"/>
          </a:xfrm>
          <a:prstGeom prst="wave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9" name="물결 8"/>
          <p:cNvSpPr/>
          <p:nvPr/>
        </p:nvSpPr>
        <p:spPr>
          <a:xfrm rot="10800000">
            <a:off x="631726" y="5128394"/>
            <a:ext cx="2592288" cy="1080120"/>
          </a:xfrm>
          <a:prstGeom prst="wave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조사모형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정</a:t>
            </a:r>
            <a:r>
              <a:rPr lang="ko-KR" altLang="en-US" dirty="0"/>
              <a:t>책</a:t>
            </a:r>
            <a:r>
              <a:rPr lang="ko-KR" altLang="en-US" dirty="0" smtClean="0"/>
              <a:t> 설명</a:t>
            </a:r>
            <a:endParaRPr lang="ko-KR" altLang="en-US" dirty="0"/>
          </a:p>
        </p:txBody>
      </p:sp>
      <p:sp>
        <p:nvSpPr>
          <p:cNvPr id="49" name="세로 텍스트 개체 틀 48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lvl="0"/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설문응답 시 필요한 사전정보를 응답자에게 제공하기 위해 설문 개요에 해당하는 정책 설명을 보다 세분화하도록 양식을 변경하고</a:t>
            </a:r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, 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부서에서 작성한 정책 설명은 </a:t>
            </a:r>
            <a:r>
              <a:rPr lang="ko-KR" altLang="en-US" dirty="0" err="1" smtClean="0">
                <a:solidFill>
                  <a:srgbClr val="0D0D0D"/>
                </a:solidFill>
                <a:latin typeface="+mn-ea"/>
              </a:rPr>
              <a:t>용역사에서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 일괄 점검하여 내용 및 분량이 일관성을 가지도록 보완하였음</a:t>
            </a:r>
            <a:endParaRPr kumimoji="1" lang="ko-KR" altLang="en-US" dirty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I. </a:t>
            </a:r>
            <a:r>
              <a:rPr kumimoji="1" lang="ko-KR" altLang="en-US" sz="1200" kern="0" dirty="0" smtClean="0">
                <a:latin typeface="맑은 고딕" pitchFamily="50" charset="-127"/>
                <a:ea typeface="맑은 고딕" pitchFamily="50" charset="-127"/>
              </a:rPr>
              <a:t>조사개요</a:t>
            </a:r>
            <a:endParaRPr kumimoji="1" lang="ko-KR" altLang="en-US" sz="1200" kern="0" dirty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48" name="그룹 47"/>
          <p:cNvGrpSpPr/>
          <p:nvPr/>
        </p:nvGrpSpPr>
        <p:grpSpPr>
          <a:xfrm>
            <a:off x="456634" y="1628800"/>
            <a:ext cx="6079747" cy="307264"/>
            <a:chOff x="518458" y="1583795"/>
            <a:chExt cx="4299527" cy="307264"/>
          </a:xfrm>
        </p:grpSpPr>
        <p:sp>
          <p:nvSpPr>
            <p:cNvPr id="50" name="Text Box 7"/>
            <p:cNvSpPr txBox="1">
              <a:spLocks noChangeArrowheads="1"/>
            </p:cNvSpPr>
            <p:nvPr/>
          </p:nvSpPr>
          <p:spPr bwMode="auto">
            <a:xfrm>
              <a:off x="1884397" y="1583795"/>
              <a:ext cx="1576475" cy="282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33059" tIns="33059" rIns="33059" bIns="33059">
              <a:spAutoFit/>
            </a:bodyPr>
            <a:lstStyle/>
            <a:p>
              <a:pPr defTabSz="914427" fontAlgn="auto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고객만족도 정책 설명 방식</a:t>
              </a:r>
              <a:endParaRPr lang="ko-KR" altLang="en-US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endParaRPr>
            </a:p>
          </p:txBody>
        </p:sp>
        <p:sp>
          <p:nvSpPr>
            <p:cNvPr id="51" name="Line 8"/>
            <p:cNvSpPr>
              <a:spLocks noChangeShapeType="1"/>
            </p:cNvSpPr>
            <p:nvPr/>
          </p:nvSpPr>
          <p:spPr bwMode="auto">
            <a:xfrm>
              <a:off x="518458" y="1891059"/>
              <a:ext cx="4299527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 lIns="33059" tIns="33059" rIns="33059" bIns="33059" anchor="ctr"/>
            <a:lstStyle/>
            <a:p>
              <a:pPr marL="0" marR="0" lvl="0" indent="0" defTabSz="914427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</a:endParaRPr>
            </a:p>
          </p:txBody>
        </p:sp>
      </p:grpSp>
      <p:sp>
        <p:nvSpPr>
          <p:cNvPr id="53" name="Text Box 7"/>
          <p:cNvSpPr txBox="1">
            <a:spLocks noChangeArrowheads="1"/>
          </p:cNvSpPr>
          <p:nvPr/>
        </p:nvSpPr>
        <p:spPr bwMode="auto">
          <a:xfrm>
            <a:off x="7914467" y="1628800"/>
            <a:ext cx="423181" cy="2822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33059" tIns="33059" rIns="33059" bIns="33059">
            <a:spAutoFit/>
          </a:bodyPr>
          <a:lstStyle/>
          <a:p>
            <a:pPr defTabSz="914427" fontAlgn="auto" latinLnBrk="1">
              <a:spcBef>
                <a:spcPts val="0"/>
              </a:spcBef>
              <a:spcAft>
                <a:spcPts val="0"/>
              </a:spcAft>
              <a:buNone/>
            </a:pPr>
            <a:r>
              <a:rPr kumimoji="1" lang="ko-KR" altLang="en-US" sz="14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분석 </a:t>
            </a:r>
            <a:endParaRPr kumimoji="1" lang="ko-KR" altLang="en-US" sz="14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굴림" pitchFamily="50" charset="-127"/>
            </a:endParaRPr>
          </a:p>
        </p:txBody>
      </p:sp>
      <p:sp>
        <p:nvSpPr>
          <p:cNvPr id="54" name="Line 8"/>
          <p:cNvSpPr>
            <a:spLocks noChangeShapeType="1"/>
          </p:cNvSpPr>
          <p:nvPr/>
        </p:nvSpPr>
        <p:spPr bwMode="auto">
          <a:xfrm flipV="1">
            <a:off x="6663599" y="1931960"/>
            <a:ext cx="2924916" cy="0"/>
          </a:xfrm>
          <a:prstGeom prst="line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/>
          </a:ln>
          <a:effectLst/>
        </p:spPr>
        <p:txBody>
          <a:bodyPr lIns="33059" tIns="33059" rIns="33059" bIns="33059" anchor="ctr"/>
          <a:lstStyle/>
          <a:p>
            <a:pPr marL="0" marR="0" lvl="0" indent="0" defTabSz="914427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07790" y="2061642"/>
            <a:ext cx="15841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u="sng" dirty="0" smtClean="0"/>
              <a:t>2013</a:t>
            </a:r>
            <a:r>
              <a:rPr lang="ko-KR" altLang="en-US" sz="1200" u="sng" dirty="0" smtClean="0"/>
              <a:t>년</a:t>
            </a:r>
            <a:endParaRPr lang="ko-KR" altLang="en-US" sz="1200" u="sng" dirty="0"/>
          </a:p>
        </p:txBody>
      </p:sp>
      <p:sp>
        <p:nvSpPr>
          <p:cNvPr id="30" name="TextBox 29"/>
          <p:cNvSpPr txBox="1"/>
          <p:nvPr/>
        </p:nvSpPr>
        <p:spPr>
          <a:xfrm>
            <a:off x="4329968" y="2072675"/>
            <a:ext cx="15841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u="sng" dirty="0" smtClean="0"/>
              <a:t>2014</a:t>
            </a:r>
            <a:r>
              <a:rPr lang="ko-KR" altLang="en-US" sz="1200" u="sng" dirty="0" smtClean="0"/>
              <a:t>년 </a:t>
            </a:r>
            <a:endParaRPr lang="ko-KR" altLang="en-US" sz="1200" u="sng" dirty="0"/>
          </a:p>
        </p:txBody>
      </p:sp>
      <p:sp>
        <p:nvSpPr>
          <p:cNvPr id="31" name="AutoShape 17"/>
          <p:cNvSpPr>
            <a:spLocks noChangeArrowheads="1"/>
          </p:cNvSpPr>
          <p:nvPr/>
        </p:nvSpPr>
        <p:spPr bwMode="auto">
          <a:xfrm rot="5400000">
            <a:off x="1695019" y="4170893"/>
            <a:ext cx="3672406" cy="318000"/>
          </a:xfrm>
          <a:prstGeom prst="triangle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lIns="97740" tIns="48870" rIns="97740" bIns="48870" anchor="ctr"/>
          <a:lstStyle/>
          <a:p>
            <a:endParaRPr lang="ko-KR" altLang="en-US"/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7686994"/>
              </p:ext>
            </p:extLst>
          </p:nvPr>
        </p:nvGraphicFramePr>
        <p:xfrm>
          <a:off x="3855047" y="2637706"/>
          <a:ext cx="2592000" cy="29862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7119"/>
                <a:gridCol w="1854881"/>
              </a:tblGrid>
              <a:tr h="504056">
                <a:tc>
                  <a:txBody>
                    <a:bodyPr/>
                    <a:lstStyle/>
                    <a:p>
                      <a:pPr indent="-144000" algn="l" fontAlgn="ctr" latinLnBrk="0"/>
                      <a:r>
                        <a:rPr lang="en-US" altLang="ko-KR" sz="1100" u="none" strike="noStrike" dirty="0">
                          <a:effectLst/>
                        </a:rPr>
                        <a:t>1)</a:t>
                      </a:r>
                      <a:r>
                        <a:rPr lang="ko-KR" altLang="en-US" sz="1100" u="none" strike="noStrike" dirty="0" err="1">
                          <a:effectLst/>
                        </a:rPr>
                        <a:t>정책명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72000" marR="72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온라인을 통한 도민의 도정참여 기회 확대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669339">
                <a:tc>
                  <a:txBody>
                    <a:bodyPr/>
                    <a:lstStyle/>
                    <a:p>
                      <a:pPr indent="-144000" algn="l" fontAlgn="ctr" latinLnBrk="0"/>
                      <a:r>
                        <a:rPr lang="en-US" altLang="ko-KR" sz="1100" u="none" strike="noStrike" dirty="0">
                          <a:effectLst/>
                        </a:rPr>
                        <a:t>2)</a:t>
                      </a:r>
                      <a:r>
                        <a:rPr lang="ko-KR" altLang="en-US" sz="1100" u="none" strike="noStrike" dirty="0" smtClean="0">
                          <a:effectLst/>
                        </a:rPr>
                        <a:t>사업   목적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72000" marR="72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도민이 필요로 하는 정보를 실시간 제공하여 공개행정 구현</a:t>
                      </a:r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온라인 매체에 도민참여 공간 구축</a:t>
                      </a:r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실시간</a:t>
                      </a:r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․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쌍방향 소통 구현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1164313">
                <a:tc>
                  <a:txBody>
                    <a:bodyPr/>
                    <a:lstStyle/>
                    <a:p>
                      <a:pPr indent="-144000" algn="l" fontAlgn="ctr" latinLnBrk="0"/>
                      <a:r>
                        <a:rPr lang="en-US" altLang="ko-KR" sz="1100" u="none" strike="noStrike" dirty="0">
                          <a:effectLst/>
                        </a:rPr>
                        <a:t>3)</a:t>
                      </a:r>
                      <a:r>
                        <a:rPr lang="ko-KR" altLang="en-US" sz="1100" u="none" strike="noStrike" dirty="0" smtClean="0">
                          <a:effectLst/>
                        </a:rPr>
                        <a:t>추진 계획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72000" marR="72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도민리포터 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운영 활성화</a:t>
                      </a:r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(890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명</a:t>
                      </a:r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)</a:t>
                      </a:r>
                      <a:b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</a:br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   - 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워크숍 개최</a:t>
                      </a:r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(10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월</a:t>
                      </a:r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,100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여명</a:t>
                      </a:r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) : 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토크콘서트 등</a:t>
                      </a:r>
                      <a:b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</a:b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자질향상교육</a:t>
                      </a:r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하반기</a:t>
                      </a:r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, 3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회</a:t>
                      </a:r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) : 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글쓰기 및 </a:t>
                      </a:r>
                      <a:r>
                        <a:rPr lang="ko-KR" altLang="en-US" sz="1000" u="none" strike="noStrike" dirty="0" err="1">
                          <a:effectLst/>
                          <a:latin typeface="+mn-ea"/>
                          <a:ea typeface="+mn-ea"/>
                        </a:rPr>
                        <a:t>콘텐츠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 편집능력 강화 등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648565">
                <a:tc>
                  <a:txBody>
                    <a:bodyPr/>
                    <a:lstStyle/>
                    <a:p>
                      <a:pPr marL="0" indent="-142875" algn="l" fontAlgn="ctr" latinLnBrk="0"/>
                      <a:r>
                        <a:rPr lang="en-US" altLang="ko-KR" sz="1100" u="none" strike="noStrike" dirty="0">
                          <a:effectLst/>
                        </a:rPr>
                        <a:t>4</a:t>
                      </a:r>
                      <a:r>
                        <a:rPr lang="en-US" altLang="ko-KR" sz="1100" u="none" strike="noStrike" dirty="0" smtClean="0">
                          <a:effectLst/>
                        </a:rPr>
                        <a:t>)</a:t>
                      </a:r>
                      <a:br>
                        <a:rPr lang="en-US" altLang="ko-KR" sz="1100" u="none" strike="noStrike" dirty="0" smtClean="0">
                          <a:effectLst/>
                        </a:rPr>
                      </a:br>
                      <a:r>
                        <a:rPr lang="ko-KR" altLang="en-US" sz="1100" u="none" strike="noStrike" dirty="0" smtClean="0">
                          <a:effectLst/>
                        </a:rPr>
                        <a:t>집행과정 </a:t>
                      </a:r>
                      <a:r>
                        <a:rPr lang="ko-KR" altLang="en-US" sz="1100" u="none" strike="noStrike" dirty="0">
                          <a:effectLst/>
                        </a:rPr>
                        <a:t>공개내역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72000" marR="72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[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전자결재</a:t>
                      </a:r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]:2014</a:t>
                      </a:r>
                      <a:r>
                        <a:rPr lang="ko-KR" alt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년 </a:t>
                      </a:r>
                      <a:r>
                        <a:rPr lang="ko-KR" altLang="en-US" sz="1000" u="none" strike="noStrike" dirty="0" err="1" smtClean="0">
                          <a:effectLst/>
                          <a:latin typeface="+mn-ea"/>
                          <a:ea typeface="+mn-ea"/>
                        </a:rPr>
                        <a:t>충남넷</a:t>
                      </a:r>
                      <a:r>
                        <a:rPr lang="ko-KR" alt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 홈페이지 기능강화사업 주간업무 보고서제출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2380549"/>
              </p:ext>
            </p:extLst>
          </p:nvPr>
        </p:nvGraphicFramePr>
        <p:xfrm>
          <a:off x="631726" y="2637706"/>
          <a:ext cx="2592289" cy="288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289"/>
              </a:tblGrid>
              <a:tr h="2880320">
                <a:tc>
                  <a:txBody>
                    <a:bodyPr/>
                    <a:lstStyle/>
                    <a:p>
                      <a:pPr marL="0" marR="0" lvl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▣”온라인을 통한 도민의 도정참여 기회확대”의 주요내용▣</a:t>
                      </a:r>
                    </a:p>
                    <a:p>
                      <a:pPr marL="0" marR="0" lvl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 </a:t>
                      </a:r>
                      <a:r>
                        <a:rPr kumimoji="0" lang="ko-KR" altLang="en-US" sz="11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충남도는</a:t>
                      </a:r>
                      <a:r>
                        <a:rPr kumimoji="0" lang="ko-KR" alt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도민의 도정 참여 확대를 위하여 도민 리포터가 직접 제작한 </a:t>
                      </a:r>
                      <a:r>
                        <a:rPr kumimoji="0" lang="ko-KR" altLang="en-US" sz="11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콘텐츠를</a:t>
                      </a:r>
                      <a:r>
                        <a:rPr kumimoji="0" lang="ko-KR" alt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홈페이지에 게시하고</a:t>
                      </a:r>
                      <a:r>
                        <a:rPr kumimoji="0" lang="en-US" altLang="ko-KR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페이스북</a:t>
                      </a:r>
                      <a:r>
                        <a:rPr kumimoji="0" lang="en-US" altLang="ko-KR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트위터</a:t>
                      </a:r>
                      <a:r>
                        <a:rPr kumimoji="0" lang="ko-KR" alt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등 </a:t>
                      </a:r>
                      <a:r>
                        <a:rPr kumimoji="0" lang="en-US" altLang="ko-KR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SNS</a:t>
                      </a:r>
                      <a:r>
                        <a:rPr kumimoji="0" lang="ko-KR" alt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를 활용하여 도민과 소통하는 등 온라인을 통한 도민의 참여 기회를 확대하고 있습니다</a:t>
                      </a:r>
                      <a:r>
                        <a:rPr kumimoji="0" lang="en-US" altLang="ko-KR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/>
                      <a:endParaRPr lang="ko-KR" altLang="en-US" dirty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18" name="Rectangle 63"/>
          <p:cNvSpPr>
            <a:spLocks noChangeArrowheads="1"/>
          </p:cNvSpPr>
          <p:nvPr/>
        </p:nvSpPr>
        <p:spPr bwMode="auto">
          <a:xfrm>
            <a:off x="2406570" y="2475260"/>
            <a:ext cx="763910" cy="157956"/>
          </a:xfrm>
          <a:prstGeom prst="rect">
            <a:avLst/>
          </a:prstGeom>
          <a:solidFill>
            <a:schemeClr val="bg1"/>
          </a:solidFill>
          <a:ln w="19050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0">
              <a:lnSpc>
                <a:spcPct val="90000"/>
              </a:lnSpc>
              <a:spcBef>
                <a:spcPct val="30000"/>
              </a:spcBef>
              <a:buFontTx/>
              <a:buNone/>
            </a:pPr>
            <a:r>
              <a:rPr lang="en-US" altLang="ko-KR" sz="1050">
                <a:solidFill>
                  <a:srgbClr val="FF0000"/>
                </a:solidFill>
                <a:latin typeface="Arial" charset="0"/>
              </a:rPr>
              <a:t>Example</a:t>
            </a:r>
          </a:p>
        </p:txBody>
      </p:sp>
      <p:sp>
        <p:nvSpPr>
          <p:cNvPr id="19" name="Rectangle 63"/>
          <p:cNvSpPr>
            <a:spLocks noChangeArrowheads="1"/>
          </p:cNvSpPr>
          <p:nvPr/>
        </p:nvSpPr>
        <p:spPr bwMode="auto">
          <a:xfrm>
            <a:off x="5634230" y="2475260"/>
            <a:ext cx="763910" cy="157956"/>
          </a:xfrm>
          <a:prstGeom prst="rect">
            <a:avLst/>
          </a:prstGeom>
          <a:solidFill>
            <a:schemeClr val="bg1"/>
          </a:solidFill>
          <a:ln w="19050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0">
              <a:lnSpc>
                <a:spcPct val="90000"/>
              </a:lnSpc>
              <a:spcBef>
                <a:spcPct val="30000"/>
              </a:spcBef>
              <a:buFontTx/>
              <a:buNone/>
            </a:pPr>
            <a:r>
              <a:rPr lang="en-US" altLang="ko-KR" sz="1050" dirty="0">
                <a:solidFill>
                  <a:srgbClr val="FF0000"/>
                </a:solidFill>
                <a:latin typeface="Arial" charset="0"/>
              </a:rPr>
              <a:t>Example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6680398" y="2338642"/>
            <a:ext cx="2921108" cy="4259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7800" lvl="0" indent="-177800" latinLnBrk="0">
              <a:buFont typeface="+mj-ea"/>
              <a:buAutoNum type="circleNumDbPlain"/>
              <a:tabLst>
                <a:tab pos="450850" algn="l"/>
              </a:tabLst>
            </a:pPr>
            <a:r>
              <a:rPr lang="ko-KR" altLang="en-US" sz="1200" dirty="0">
                <a:solidFill>
                  <a:prstClr val="black"/>
                </a:solidFill>
              </a:rPr>
              <a:t>기존 정책설명은 </a:t>
            </a:r>
            <a:r>
              <a:rPr lang="ko-KR" altLang="en-US" sz="1200" dirty="0" err="1">
                <a:solidFill>
                  <a:prstClr val="black"/>
                </a:solidFill>
              </a:rPr>
              <a:t>피평가</a:t>
            </a:r>
            <a:r>
              <a:rPr lang="ko-KR" altLang="en-US" sz="1200" dirty="0">
                <a:solidFill>
                  <a:prstClr val="black"/>
                </a:solidFill>
              </a:rPr>
              <a:t> 부서에서 줄글로 작성한 내용을 설문에 그대로 제시하는 바</a:t>
            </a:r>
            <a:r>
              <a:rPr lang="en-US" altLang="ko-KR" sz="1200" dirty="0">
                <a:solidFill>
                  <a:prstClr val="black"/>
                </a:solidFill>
              </a:rPr>
              <a:t>, </a:t>
            </a:r>
            <a:r>
              <a:rPr lang="ko-KR" altLang="en-US" sz="1200" dirty="0">
                <a:solidFill>
                  <a:prstClr val="black"/>
                </a:solidFill>
              </a:rPr>
              <a:t>부서별 정책설명 수준 편차로 인해 설문결과 신뢰도 저하 발생 </a:t>
            </a:r>
            <a:endParaRPr lang="en-US" altLang="ko-KR" sz="1200" dirty="0">
              <a:solidFill>
                <a:prstClr val="black"/>
              </a:solidFill>
            </a:endParaRPr>
          </a:p>
          <a:p>
            <a:pPr marL="177800" lvl="1" indent="-177800" latinLnBrk="0">
              <a:buFont typeface="+mj-ea"/>
              <a:buAutoNum type="circleNumDbPlain"/>
              <a:tabLst>
                <a:tab pos="450850" algn="l"/>
              </a:tabLst>
            </a:pPr>
            <a:endParaRPr lang="en-US" altLang="ko-KR" sz="1200" dirty="0">
              <a:solidFill>
                <a:prstClr val="black"/>
              </a:solidFill>
            </a:endParaRPr>
          </a:p>
          <a:p>
            <a:pPr marL="177800" lvl="0" indent="-177800" latinLnBrk="0">
              <a:buFont typeface="+mj-ea"/>
              <a:buAutoNum type="circleNumDbPlain"/>
              <a:tabLst>
                <a:tab pos="450850" algn="l"/>
              </a:tabLst>
            </a:pPr>
            <a:r>
              <a:rPr lang="ko-KR" altLang="en-US" sz="1200" dirty="0">
                <a:solidFill>
                  <a:prstClr val="black"/>
                </a:solidFill>
              </a:rPr>
              <a:t>기존 정책설명에서는 설문 문항인 </a:t>
            </a:r>
            <a:r>
              <a:rPr lang="en-US" altLang="ko-KR" sz="1200" dirty="0">
                <a:solidFill>
                  <a:prstClr val="black"/>
                </a:solidFill>
              </a:rPr>
              <a:t>‘</a:t>
            </a:r>
            <a:r>
              <a:rPr lang="ko-KR" altLang="en-US" sz="1200" dirty="0">
                <a:solidFill>
                  <a:prstClr val="black"/>
                </a:solidFill>
              </a:rPr>
              <a:t>집행과정의 투명성</a:t>
            </a:r>
            <a:r>
              <a:rPr lang="en-US" altLang="ko-KR" sz="1200" dirty="0">
                <a:solidFill>
                  <a:prstClr val="black"/>
                </a:solidFill>
              </a:rPr>
              <a:t>’, ‘</a:t>
            </a:r>
            <a:r>
              <a:rPr lang="ko-KR" altLang="en-US" sz="1200" dirty="0">
                <a:solidFill>
                  <a:prstClr val="black"/>
                </a:solidFill>
              </a:rPr>
              <a:t>정책집행의 </a:t>
            </a:r>
            <a:r>
              <a:rPr lang="ko-KR" altLang="en-US" sz="1200" dirty="0" err="1">
                <a:solidFill>
                  <a:prstClr val="black"/>
                </a:solidFill>
              </a:rPr>
              <a:t>충실성</a:t>
            </a:r>
            <a:r>
              <a:rPr lang="en-US" altLang="ko-KR" sz="1200" dirty="0">
                <a:solidFill>
                  <a:prstClr val="black"/>
                </a:solidFill>
              </a:rPr>
              <a:t>’ </a:t>
            </a:r>
            <a:r>
              <a:rPr lang="ko-KR" altLang="en-US" sz="1200" dirty="0">
                <a:solidFill>
                  <a:prstClr val="black"/>
                </a:solidFill>
              </a:rPr>
              <a:t>등을 판단할 정보가 부족함</a:t>
            </a:r>
            <a:r>
              <a:rPr lang="en-US" altLang="ko-KR" sz="1200" dirty="0">
                <a:solidFill>
                  <a:prstClr val="black"/>
                </a:solidFill>
              </a:rPr>
              <a:t>. </a:t>
            </a:r>
            <a:r>
              <a:rPr lang="ko-KR" altLang="en-US" sz="1200" dirty="0">
                <a:solidFill>
                  <a:prstClr val="black"/>
                </a:solidFill>
              </a:rPr>
              <a:t>이에 따라 응답자의 피로도 상승으로 인한 응답률 하락 및 설문결과 신뢰도 저하 </a:t>
            </a:r>
            <a:endParaRPr lang="en-US" altLang="ko-KR" sz="1200" dirty="0">
              <a:solidFill>
                <a:prstClr val="black"/>
              </a:solidFill>
            </a:endParaRPr>
          </a:p>
          <a:p>
            <a:pPr marL="354012" lvl="0" indent="-342900" latinLnBrk="0">
              <a:buFont typeface="+mj-lt"/>
              <a:buAutoNum type="circleNumDbPlain"/>
              <a:tabLst>
                <a:tab pos="450850" algn="l"/>
              </a:tabLst>
            </a:pPr>
            <a:endParaRPr lang="en-US" altLang="ko-KR" sz="1200" dirty="0">
              <a:solidFill>
                <a:prstClr val="black"/>
              </a:solidFill>
            </a:endParaRPr>
          </a:p>
          <a:p>
            <a:pPr marL="177800" lvl="0" indent="-177800" latinLnBrk="0"/>
            <a:r>
              <a:rPr lang="en-US" altLang="ko-KR" sz="1200" b="1" dirty="0">
                <a:solidFill>
                  <a:prstClr val="black"/>
                </a:solidFill>
              </a:rPr>
              <a:t>→ </a:t>
            </a:r>
            <a:r>
              <a:rPr lang="ko-KR" altLang="en-US" sz="1200" b="1" dirty="0" err="1">
                <a:solidFill>
                  <a:prstClr val="black"/>
                </a:solidFill>
              </a:rPr>
              <a:t>정책명</a:t>
            </a:r>
            <a:r>
              <a:rPr lang="en-US" altLang="ko-KR" sz="1200" b="1" dirty="0">
                <a:solidFill>
                  <a:prstClr val="black"/>
                </a:solidFill>
              </a:rPr>
              <a:t>, </a:t>
            </a:r>
            <a:r>
              <a:rPr lang="ko-KR" altLang="en-US" sz="1200" b="1" dirty="0">
                <a:solidFill>
                  <a:prstClr val="black"/>
                </a:solidFill>
              </a:rPr>
              <a:t>사업목적</a:t>
            </a:r>
            <a:r>
              <a:rPr lang="en-US" altLang="ko-KR" sz="1200" b="1" dirty="0">
                <a:solidFill>
                  <a:prstClr val="black"/>
                </a:solidFill>
              </a:rPr>
              <a:t>, </a:t>
            </a:r>
            <a:r>
              <a:rPr lang="ko-KR" altLang="en-US" sz="1200" b="1" dirty="0">
                <a:solidFill>
                  <a:prstClr val="black"/>
                </a:solidFill>
              </a:rPr>
              <a:t>추진계획</a:t>
            </a:r>
            <a:r>
              <a:rPr lang="en-US" altLang="ko-KR" sz="1200" b="1" dirty="0">
                <a:solidFill>
                  <a:prstClr val="black"/>
                </a:solidFill>
              </a:rPr>
              <a:t>, </a:t>
            </a:r>
            <a:r>
              <a:rPr lang="ko-KR" altLang="en-US" sz="1200" b="1" dirty="0">
                <a:solidFill>
                  <a:prstClr val="black"/>
                </a:solidFill>
              </a:rPr>
              <a:t>집행과정 공개내역으로 설명항목을 세분화</a:t>
            </a:r>
            <a:endParaRPr lang="en-US" altLang="ko-KR" sz="1200" b="1" dirty="0">
              <a:solidFill>
                <a:prstClr val="black"/>
              </a:solidFill>
            </a:endParaRPr>
          </a:p>
          <a:p>
            <a:pPr marL="534988" lvl="1" indent="-171450" latinLnBrk="0"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prstClr val="black"/>
                </a:solidFill>
              </a:rPr>
              <a:t>정책설명 내용 및 형식 균일화</a:t>
            </a:r>
            <a:endParaRPr lang="en-US" altLang="ko-KR" sz="1200" b="1" dirty="0">
              <a:solidFill>
                <a:prstClr val="black"/>
              </a:solidFill>
            </a:endParaRPr>
          </a:p>
          <a:p>
            <a:pPr marL="534988" lvl="1" indent="-171450" latinLnBrk="0"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prstClr val="black"/>
                </a:solidFill>
              </a:rPr>
              <a:t>설명항목 설문요소 간에 긴밀성 확보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9696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조사모형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측정 </a:t>
            </a:r>
            <a:r>
              <a:rPr lang="ko-KR" altLang="en-US" dirty="0" smtClean="0"/>
              <a:t>모델 및 점수산출 방법</a:t>
            </a:r>
            <a:endParaRPr lang="ko-KR" altLang="en-US" dirty="0"/>
          </a:p>
        </p:txBody>
      </p:sp>
      <p:sp>
        <p:nvSpPr>
          <p:cNvPr id="49" name="세로 텍스트 개체 틀 48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lvl="0"/>
            <a:r>
              <a:rPr lang="ko-KR" altLang="en-US" dirty="0" smtClean="0">
                <a:latin typeface="+mn-ea"/>
              </a:rPr>
              <a:t>전년도 측정 모델을 기준으로 하되</a:t>
            </a:r>
            <a:r>
              <a:rPr lang="en-US" altLang="ko-KR" dirty="0" smtClean="0">
                <a:latin typeface="+mn-ea"/>
              </a:rPr>
              <a:t>, </a:t>
            </a:r>
            <a:r>
              <a:rPr lang="ko-KR" altLang="en-US" dirty="0" smtClean="0">
                <a:latin typeface="+mn-ea"/>
              </a:rPr>
              <a:t>전반적 만족도가 종합만족도에 미치는 영향을 축소하여 평가결과의 활용도를 높이기 위해 만족도 측정 모델을 일부 수정함</a:t>
            </a:r>
            <a:endParaRPr kumimoji="1" lang="ko-KR" altLang="en-US" dirty="0">
              <a:latin typeface="+mn-ea"/>
              <a:cs typeface="Arial" pitchFamily="34" charset="0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I. </a:t>
            </a:r>
            <a:r>
              <a:rPr kumimoji="1" lang="ko-KR" altLang="en-US" sz="1200" kern="0" dirty="0" smtClean="0">
                <a:latin typeface="맑은 고딕" pitchFamily="50" charset="-127"/>
                <a:ea typeface="맑은 고딕" pitchFamily="50" charset="-127"/>
              </a:rPr>
              <a:t>조사개요</a:t>
            </a:r>
            <a:endParaRPr kumimoji="1" lang="ko-KR" altLang="en-US" sz="1200" kern="0" dirty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48" name="그룹 47"/>
          <p:cNvGrpSpPr/>
          <p:nvPr/>
        </p:nvGrpSpPr>
        <p:grpSpPr>
          <a:xfrm>
            <a:off x="235682" y="1485578"/>
            <a:ext cx="4392488" cy="307264"/>
            <a:chOff x="518458" y="1583795"/>
            <a:chExt cx="4299527" cy="307264"/>
          </a:xfrm>
        </p:grpSpPr>
        <p:sp>
          <p:nvSpPr>
            <p:cNvPr id="50" name="Text Box 7"/>
            <p:cNvSpPr txBox="1">
              <a:spLocks noChangeArrowheads="1"/>
            </p:cNvSpPr>
            <p:nvPr/>
          </p:nvSpPr>
          <p:spPr bwMode="auto">
            <a:xfrm>
              <a:off x="1370870" y="1583795"/>
              <a:ext cx="2594703" cy="282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33059" tIns="33059" rIns="33059" bIns="33059">
              <a:spAutoFit/>
            </a:bodyPr>
            <a:lstStyle/>
            <a:p>
              <a:pPr defTabSz="914427" fontAlgn="auto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만족도 모델 및 가중치 산출구조</a:t>
              </a:r>
              <a:endParaRPr lang="ko-KR" altLang="en-US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endParaRPr>
            </a:p>
          </p:txBody>
        </p:sp>
        <p:sp>
          <p:nvSpPr>
            <p:cNvPr id="51" name="Line 8"/>
            <p:cNvSpPr>
              <a:spLocks noChangeShapeType="1"/>
            </p:cNvSpPr>
            <p:nvPr/>
          </p:nvSpPr>
          <p:spPr bwMode="auto">
            <a:xfrm>
              <a:off x="518458" y="1891059"/>
              <a:ext cx="4299527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 lIns="33059" tIns="33059" rIns="33059" bIns="33059" anchor="ctr"/>
            <a:lstStyle/>
            <a:p>
              <a:pPr marL="0" marR="0" lvl="0" indent="0" defTabSz="914427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</a:endParaRPr>
            </a:p>
          </p:txBody>
        </p:sp>
      </p:grp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3215667"/>
              </p:ext>
            </p:extLst>
          </p:nvPr>
        </p:nvGraphicFramePr>
        <p:xfrm>
          <a:off x="4880198" y="1918420"/>
          <a:ext cx="4680520" cy="4536504"/>
        </p:xfrm>
        <a:graphic>
          <a:graphicData uri="http://schemas.openxmlformats.org/drawingml/2006/table">
            <a:tbl>
              <a:tblPr/>
              <a:tblGrid>
                <a:gridCol w="840093"/>
                <a:gridCol w="3840427"/>
              </a:tblGrid>
              <a:tr h="2376264">
                <a:tc>
                  <a:txBody>
                    <a:bodyPr/>
                    <a:lstStyle/>
                    <a:p>
                      <a:pPr algn="ctr" fontAlgn="t" latinLnBrk="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ko-KR" altLang="en-US" sz="12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척도 및 </a:t>
                      </a:r>
                      <a:endParaRPr lang="en-US" altLang="ko-KR" sz="1200" b="1" i="0" u="none" strike="noStrike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fontAlgn="t" latinLnBrk="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ko-KR" altLang="en-US" sz="12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환산 방법</a:t>
                      </a:r>
                      <a:endParaRPr lang="ko-KR" altLang="en-US" sz="1200" b="1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D9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Arial" pitchFamily="34" charset="0"/>
                        <a:buChar char="•"/>
                      </a:pPr>
                      <a:r>
                        <a:rPr lang="ko-KR" altLang="en-US" sz="1200" b="0" i="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만족도 측정을 위해 각 지표 및 문항별로 </a:t>
                      </a:r>
                      <a:r>
                        <a:rPr lang="en-US" altLang="ko-KR" sz="1200" b="0" i="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r>
                        <a:rPr lang="ko-KR" altLang="en-US" sz="1200" b="0" i="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점 척도를 사용하고 이를 다시 </a:t>
                      </a:r>
                      <a:r>
                        <a:rPr lang="en-US" altLang="ko-KR" sz="1200" b="0" i="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100</a:t>
                      </a:r>
                      <a:r>
                        <a:rPr lang="ko-KR" altLang="en-US" sz="1200" b="0" i="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점 만점으로 환산함</a:t>
                      </a:r>
                      <a:endParaRPr lang="en-US" altLang="ko-KR" sz="1200" b="0" i="0" u="none" strike="noStrike" dirty="0" smtClean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171450" indent="-171450" algn="l" fontAlgn="ctr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Arial" pitchFamily="34" charset="0"/>
                        <a:buChar char="•"/>
                      </a:pPr>
                      <a:r>
                        <a:rPr lang="en-US" altLang="ko-KR" sz="1200" b="0" i="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100</a:t>
                      </a:r>
                      <a:r>
                        <a:rPr lang="ko-KR" altLang="en-US" sz="1200" b="0" i="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점 환산</a:t>
                      </a:r>
                      <a:r>
                        <a:rPr lang="ko-KR" altLang="en-US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기준은 </a:t>
                      </a:r>
                      <a:r>
                        <a:rPr lang="en-US" altLang="ko-KR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r>
                        <a:rPr lang="ko-KR" altLang="en-US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점 척도 점수에 </a:t>
                      </a:r>
                      <a:r>
                        <a:rPr lang="en-US" altLang="ko-KR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</a:t>
                      </a:r>
                      <a:r>
                        <a:rPr lang="ko-KR" altLang="en-US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을 곱하는 방법을 활용함</a:t>
                      </a:r>
                      <a:endParaRPr lang="en-US" altLang="ko-KR" sz="1200" b="0" i="0" u="none" strike="noStrike" baseline="0" dirty="0" smtClean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240">
                <a:tc>
                  <a:txBody>
                    <a:bodyPr/>
                    <a:lstStyle/>
                    <a:p>
                      <a:pPr algn="ctr" fontAlgn="t" latinLnBrk="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ko-KR" altLang="en-US" sz="12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만족도 산출 </a:t>
                      </a:r>
                      <a:endParaRPr lang="en-US" altLang="ko-KR" sz="1200" b="1" i="0" u="none" strike="noStrike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fontAlgn="t" latinLnBrk="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ko-KR" altLang="en-US" sz="12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방법</a:t>
                      </a:r>
                      <a:endParaRPr lang="ko-KR" altLang="en-US" sz="1200" b="1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D9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27" rtl="0" eaLnBrk="1" fontAlgn="ctr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1200" b="0" i="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만족도는 </a:t>
                      </a:r>
                      <a:r>
                        <a:rPr lang="en-US" altLang="ko-KR" sz="1200" b="0" i="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r>
                        <a:rPr lang="ko-KR" altLang="en-US" sz="1200" b="0" i="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점 척도를 </a:t>
                      </a:r>
                      <a:r>
                        <a:rPr lang="en-US" altLang="ko-KR" sz="1200" b="0" i="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100</a:t>
                      </a:r>
                      <a:r>
                        <a:rPr lang="ko-KR" altLang="en-US" sz="1200" b="0" i="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점으로 환산한 값의 합을</a:t>
                      </a:r>
                      <a:r>
                        <a:rPr lang="ko-KR" altLang="en-US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응답자의 수로 나누어 산출함</a:t>
                      </a:r>
                      <a:endParaRPr lang="en-US" altLang="ko-KR" sz="1200" b="0" i="0" u="none" strike="noStrike" baseline="0" dirty="0" smtClean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l" defTabSz="914427" rtl="0" eaLnBrk="1" fontAlgn="ctr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200" b="0" i="0" u="none" strike="noStrike" baseline="0" dirty="0" smtClean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171450" marR="0" indent="-171450" algn="l" defTabSz="914427" rtl="0" eaLnBrk="1" fontAlgn="ctr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n-US" altLang="ko-KR" sz="1200" b="0" i="0" u="none" strike="noStrike" dirty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398548"/>
              </p:ext>
            </p:extLst>
          </p:nvPr>
        </p:nvGraphicFramePr>
        <p:xfrm>
          <a:off x="5785859" y="2963393"/>
          <a:ext cx="3702853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0523"/>
                <a:gridCol w="590466"/>
                <a:gridCol w="590466"/>
                <a:gridCol w="590466"/>
                <a:gridCol w="590466"/>
                <a:gridCol w="590466"/>
              </a:tblGrid>
              <a:tr h="447161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구분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전혀 그렇지 않다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그렇지 않은 편이다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보통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그런 편이다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매우 그렇다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8728"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점 척도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점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점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점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점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점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2949"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점 환산 점수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점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40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점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60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점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80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점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점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20" name="그룹 19"/>
          <p:cNvGrpSpPr/>
          <p:nvPr/>
        </p:nvGrpSpPr>
        <p:grpSpPr>
          <a:xfrm>
            <a:off x="6154362" y="5014764"/>
            <a:ext cx="2071322" cy="868085"/>
            <a:chOff x="2520844" y="4632618"/>
            <a:chExt cx="2071322" cy="86808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3064056" y="5116239"/>
                  <a:ext cx="1289134" cy="38446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ko-KR" sz="140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altLang="ko-KR" sz="1400" b="0" i="1" smtClean="0">
                                <a:latin typeface="Cambria Math"/>
                              </a:rPr>
                              <m:t>             </m:t>
                            </m:r>
                            <m:r>
                              <a:rPr lang="en-US" altLang="ko-KR" sz="1400" b="0" i="1" smtClean="0">
                                <a:latin typeface="Cambria Math"/>
                                <a:ea typeface="Cambria Math"/>
                              </a:rPr>
                              <m:t>             </m:t>
                            </m:r>
                          </m:num>
                          <m:den>
                            <m:r>
                              <a:rPr lang="ko-KR" altLang="en-US" sz="1400" i="1" smtClean="0">
                                <a:latin typeface="Cambria Math"/>
                              </a:rPr>
                              <m:t>𝓃</m:t>
                            </m:r>
                          </m:den>
                        </m:f>
                      </m:oMath>
                    </m:oMathPara>
                  </a14:m>
                  <a:endParaRPr lang="ko-KR" altLang="en-US" sz="1400" dirty="0" err="1" smtClean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64056" y="5116239"/>
                  <a:ext cx="1289134" cy="384464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직사각형 21"/>
                <p:cNvSpPr/>
                <p:nvPr/>
              </p:nvSpPr>
              <p:spPr>
                <a:xfrm>
                  <a:off x="2520844" y="5126599"/>
                  <a:ext cx="580031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ko-KR" altLang="en-US" sz="1400" i="1" smtClean="0">
                          <a:latin typeface="Cambria Math"/>
                          <a:ea typeface="Cambria Math"/>
                        </a:rPr>
                        <m:t>𝒳</m:t>
                      </m:r>
                      <m:r>
                        <a:rPr lang="ko-KR" altLang="en-US" sz="1400" i="1" baseline="-25000">
                          <a:latin typeface="Cambria Math"/>
                          <a:ea typeface="Cambria Math"/>
                        </a:rPr>
                        <m:t>𝒾</m:t>
                      </m:r>
                    </m:oMath>
                  </a14:m>
                  <a:r>
                    <a:rPr lang="ko-KR" altLang="en-US" sz="1400" dirty="0" smtClean="0"/>
                    <a:t> </a:t>
                  </a:r>
                  <a:r>
                    <a:rPr lang="en-US" altLang="ko-KR" sz="1400" dirty="0" smtClean="0"/>
                    <a:t>=</a:t>
                  </a:r>
                  <a:endParaRPr lang="ko-KR" altLang="en-US" sz="1400" dirty="0"/>
                </a:p>
              </p:txBody>
            </p:sp>
          </mc:Choice>
          <mc:Fallback xmlns="">
            <p:sp>
              <p:nvSpPr>
                <p:cNvPr id="22" name="직사각형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20844" y="5126599"/>
                  <a:ext cx="580031" cy="307777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t="-1961" r="-3158" b="-17647"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" name="직선 연결선 22"/>
            <p:cNvCxnSpPr/>
            <p:nvPr/>
          </p:nvCxnSpPr>
          <p:spPr>
            <a:xfrm>
              <a:off x="2590144" y="5158103"/>
              <a:ext cx="27125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3800078" y="4632618"/>
                  <a:ext cx="792088" cy="67864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nary>
                          <m:naryPr>
                            <m:chr m:val="∑"/>
                            <m:ctrlPr>
                              <a:rPr lang="ko-KR" altLang="en-US" sz="1400" i="1" smtClean="0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ko-KR" altLang="en-US" sz="1400" i="1" smtClean="0">
                                <a:latin typeface="Cambria Math"/>
                              </a:rPr>
                              <m:t>𝒾</m:t>
                            </m:r>
                            <m:r>
                              <a:rPr lang="en-US" altLang="ko-KR" sz="1400" b="0" i="1" smtClean="0">
                                <a:latin typeface="Cambria Math"/>
                              </a:rPr>
                              <m:t>=1</m:t>
                            </m:r>
                          </m:sub>
                          <m:sup>
                            <m:r>
                              <a:rPr lang="ko-KR" altLang="en-US" sz="1400" i="1" smtClean="0">
                                <a:latin typeface="Cambria Math"/>
                              </a:rPr>
                              <m:t>𝓃</m:t>
                            </m:r>
                          </m:sup>
                          <m:e>
                            <m:r>
                              <a:rPr lang="ko-KR" altLang="en-US" sz="1400" i="1" smtClean="0">
                                <a:latin typeface="Cambria Math"/>
                              </a:rPr>
                              <m:t>𝒳</m:t>
                            </m:r>
                            <m:r>
                              <a:rPr lang="ko-KR" altLang="en-US" sz="1400" i="1" baseline="-25000">
                                <a:latin typeface="Cambria Math"/>
                              </a:rPr>
                              <m:t>𝒾</m:t>
                            </m:r>
                            <m:r>
                              <a:rPr lang="en-US" altLang="ko-KR" sz="1400" b="0" i="1" smtClean="0">
                                <a:latin typeface="Cambria Math"/>
                              </a:rPr>
                              <m:t>′</m:t>
                            </m:r>
                          </m:e>
                        </m:nary>
                      </m:oMath>
                    </m:oMathPara>
                  </a14:m>
                  <a:endParaRPr lang="ko-KR" altLang="en-US" sz="1400" baseline="-25000" dirty="0" err="1" smtClean="0"/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00078" y="4632618"/>
                  <a:ext cx="792088" cy="678647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3242381" y="4808867"/>
                  <a:ext cx="574196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1400" dirty="0" smtClean="0"/>
                    <a:t>20 </a:t>
                  </a:r>
                  <a14:m>
                    <m:oMath xmlns:m="http://schemas.openxmlformats.org/officeDocument/2006/math">
                      <m:r>
                        <a:rPr lang="en-US" altLang="ko-KR" sz="1400" i="1" smtClean="0">
                          <a:latin typeface="Cambria Math"/>
                          <a:ea typeface="Cambria Math"/>
                        </a:rPr>
                        <m:t>×</m:t>
                      </m:r>
                    </m:oMath>
                  </a14:m>
                  <a:endParaRPr lang="ko-KR" altLang="en-US" sz="1400" dirty="0" err="1" smtClean="0"/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2381" y="4808867"/>
                  <a:ext cx="574196" cy="307777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l="-2105" t="-2000" b="-20000"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156897" y="5780997"/>
                <a:ext cx="31157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/>
                      </a:rPr>
                      <m:t>,   </m:t>
                    </m:r>
                    <m:r>
                      <a:rPr lang="ko-KR" altLang="en-US" sz="1200" i="1" smtClean="0">
                        <a:latin typeface="Cambria Math"/>
                      </a:rPr>
                      <m:t>𝒳</m:t>
                    </m:r>
                    <m:r>
                      <a:rPr lang="ko-KR" altLang="en-US" sz="1200" i="1" baseline="-25000" smtClean="0">
                        <a:latin typeface="Cambria Math"/>
                      </a:rPr>
                      <m:t>𝒾</m:t>
                    </m:r>
                  </m:oMath>
                </a14:m>
                <a:r>
                  <a:rPr lang="en-US" altLang="ko-KR" dirty="0" smtClean="0"/>
                  <a:t>’ : </a:t>
                </a:r>
                <a:r>
                  <a:rPr lang="en-US" altLang="ko-KR" sz="1200" dirty="0" smtClean="0"/>
                  <a:t>100</a:t>
                </a:r>
                <a:r>
                  <a:rPr lang="ko-KR" altLang="en-US" sz="1200" dirty="0" smtClean="0"/>
                  <a:t>점 환산 점수</a:t>
                </a:r>
                <a:r>
                  <a:rPr lang="en-US" altLang="ko-KR" sz="1200" dirty="0" smtClean="0"/>
                  <a:t>, </a:t>
                </a:r>
                <a14:m>
                  <m:oMath xmlns:m="http://schemas.openxmlformats.org/officeDocument/2006/math">
                    <m:r>
                      <a:rPr lang="ko-KR" altLang="en-US" i="1" smtClean="0">
                        <a:latin typeface="Cambria Math"/>
                      </a:rPr>
                      <m:t>𝓃</m:t>
                    </m:r>
                  </m:oMath>
                </a14:m>
                <a:r>
                  <a:rPr lang="ko-KR" altLang="en-US" dirty="0" smtClean="0"/>
                  <a:t> </a:t>
                </a:r>
                <a:r>
                  <a:rPr lang="en-US" altLang="ko-KR" dirty="0" smtClean="0"/>
                  <a:t>:</a:t>
                </a:r>
                <a:r>
                  <a:rPr lang="en-US" altLang="ko-KR" sz="1200" dirty="0" smtClean="0"/>
                  <a:t> </a:t>
                </a:r>
                <a:r>
                  <a:rPr lang="ko-KR" altLang="en-US" sz="1200" dirty="0" smtClean="0"/>
                  <a:t>응답자 수 </a:t>
                </a:r>
                <a:endParaRPr lang="ko-KR" altLang="en-US" sz="1200" dirty="0" err="1" smtClean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897" y="5780997"/>
                <a:ext cx="3115789" cy="369332"/>
              </a:xfrm>
              <a:prstGeom prst="rect">
                <a:avLst/>
              </a:prstGeom>
              <a:blipFill rotWithShape="1">
                <a:blip r:embed="rId6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8" name="표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1238195"/>
              </p:ext>
            </p:extLst>
          </p:nvPr>
        </p:nvGraphicFramePr>
        <p:xfrm>
          <a:off x="199678" y="1918420"/>
          <a:ext cx="4464496" cy="4536504"/>
        </p:xfrm>
        <a:graphic>
          <a:graphicData uri="http://schemas.openxmlformats.org/drawingml/2006/table">
            <a:tbl>
              <a:tblPr/>
              <a:tblGrid>
                <a:gridCol w="840093"/>
                <a:gridCol w="3624403"/>
              </a:tblGrid>
              <a:tr h="2358683">
                <a:tc>
                  <a:txBody>
                    <a:bodyPr/>
                    <a:lstStyle/>
                    <a:p>
                      <a:pPr algn="ctr" fontAlgn="t" latinLnBrk="0">
                        <a:lnSpc>
                          <a:spcPct val="100000"/>
                        </a:lnSpc>
                      </a:pPr>
                      <a:r>
                        <a:rPr lang="ko-KR" altLang="en-US" sz="12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만족도 모델</a:t>
                      </a:r>
                      <a:endParaRPr lang="ko-KR" altLang="en-US" sz="1200" b="1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endParaRPr lang="en-US" altLang="ko-KR" sz="1200" b="0" i="0" u="none" strike="noStrike" baseline="0" dirty="0" smtClean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77821">
                <a:tc>
                  <a:txBody>
                    <a:bodyPr/>
                    <a:lstStyle/>
                    <a:p>
                      <a:pPr algn="ctr" fontAlgn="t" latinLnBrk="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ko-KR" altLang="en-US" sz="1200" b="1" i="0" u="none" strike="noStrike" dirty="0" smtClean="0">
                          <a:latin typeface="맑은 고딕" pitchFamily="50" charset="-127"/>
                          <a:ea typeface="맑은 고딕" pitchFamily="50" charset="-127"/>
                        </a:rPr>
                        <a:t>가중치 산출구조</a:t>
                      </a:r>
                      <a:endParaRPr lang="ko-KR" altLang="en-US" sz="1200" b="1" i="0" u="none" strike="noStrike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D9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27" rtl="0" eaLnBrk="1" fontAlgn="ctr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전반적인 만족도와 요소 만족 사이의 가중치 </a:t>
                      </a:r>
                      <a:r>
                        <a:rPr lang="en-US" altLang="ko-KR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W1</a:t>
                      </a:r>
                      <a:r>
                        <a:rPr lang="ko-KR" altLang="en-US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는 각각 </a:t>
                      </a:r>
                      <a:r>
                        <a:rPr lang="en-US" altLang="ko-KR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50%</a:t>
                      </a:r>
                      <a:r>
                        <a:rPr lang="ko-KR" altLang="en-US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의 고정가중치를 부여함</a:t>
                      </a:r>
                      <a:endParaRPr lang="en-US" altLang="ko-KR" sz="1200" b="0" i="0" u="none" strike="noStrike" baseline="0" dirty="0" smtClean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171450" marR="0" indent="-171450" algn="l" defTabSz="914427" rtl="0" eaLnBrk="1" fontAlgn="ctr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요소 만족도 각 항목에 </a:t>
                      </a:r>
                      <a:r>
                        <a:rPr lang="en-US" altLang="ko-KR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1/n</a:t>
                      </a:r>
                      <a:r>
                        <a:rPr lang="ko-KR" altLang="en-US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의 가중치를 부여한 </a:t>
                      </a:r>
                      <a:r>
                        <a:rPr lang="ko-KR" altLang="en-US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바</a:t>
                      </a:r>
                      <a:r>
                        <a:rPr lang="en-US" altLang="ko-KR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</a:t>
                      </a:r>
                      <a:r>
                        <a:rPr lang="ko-KR" altLang="en-US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최종적으로 </a:t>
                      </a:r>
                      <a:r>
                        <a:rPr lang="en-US" altLang="ko-KR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w1</a:t>
                      </a:r>
                      <a:r>
                        <a:rPr lang="ko-KR" altLang="en-US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은 </a:t>
                      </a:r>
                      <a:r>
                        <a:rPr lang="en-US" altLang="ko-KR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1/12</a:t>
                      </a:r>
                      <a:r>
                        <a:rPr lang="ko-KR" altLang="en-US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의 가중치가 부여됨</a:t>
                      </a:r>
                      <a:r>
                        <a:rPr lang="en-US" altLang="ko-KR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/>
                      </a:r>
                      <a:br>
                        <a:rPr lang="en-US" altLang="ko-KR" sz="1200" b="0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</a:br>
                      <a:endParaRPr lang="en-US" altLang="ko-KR" sz="1200" b="0" i="0" u="none" strike="noStrike" baseline="0" dirty="0" smtClean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l" defTabSz="914427" rtl="0" eaLnBrk="1" fontAlgn="ctr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ko-KR" sz="1200" b="1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→</a:t>
                      </a:r>
                      <a:r>
                        <a:rPr lang="en-US" altLang="ko-KR" sz="1200" b="1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200" b="1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전년도까지 전반적 만족도와 요소 항목 만족도간의 상관분석을 통해 가중치를 부여했으나</a:t>
                      </a:r>
                      <a:r>
                        <a:rPr lang="en-US" altLang="ko-KR" sz="1200" b="1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200" b="1" i="0" u="none" strike="noStrike" baseline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이는 전반적 만족도가 설문 요소에 미치는 영향력이 과다한 문제가 발생하는 측면이 있어 세부적인 산출방식을 변경함</a:t>
                      </a:r>
                      <a:endParaRPr lang="en-US" altLang="ko-KR" sz="1200" b="1" i="0" u="none" strike="noStrike" dirty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pSp>
        <p:nvGrpSpPr>
          <p:cNvPr id="79" name="그룹 78"/>
          <p:cNvGrpSpPr/>
          <p:nvPr/>
        </p:nvGrpSpPr>
        <p:grpSpPr>
          <a:xfrm>
            <a:off x="1135782" y="1959328"/>
            <a:ext cx="3480038" cy="2190436"/>
            <a:chOff x="775742" y="1629594"/>
            <a:chExt cx="4190250" cy="2925784"/>
          </a:xfrm>
        </p:grpSpPr>
        <p:sp>
          <p:nvSpPr>
            <p:cNvPr id="80" name="Oval 176"/>
            <p:cNvSpPr>
              <a:spLocks noChangeArrowheads="1"/>
            </p:cNvSpPr>
            <p:nvPr/>
          </p:nvSpPr>
          <p:spPr bwMode="gray">
            <a:xfrm>
              <a:off x="2575967" y="1924869"/>
              <a:ext cx="1212850" cy="496888"/>
            </a:xfrm>
            <a:prstGeom prst="ellipse">
              <a:avLst/>
            </a:prstGeom>
            <a:solidFill>
              <a:srgbClr val="DDDDDD"/>
            </a:solidFill>
            <a:ln w="6350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  <a:effectLst>
              <a:outerShdw dist="35921" dir="2700000" algn="ctr" rotWithShape="0">
                <a:srgbClr val="C0C0C0"/>
              </a:outerShdw>
            </a:effectLst>
          </p:spPr>
          <p:txBody>
            <a:bodyPr wrap="none" lIns="0" tIns="0" rIns="0" bIns="0" anchor="ctr"/>
            <a:lstStyle/>
            <a:p>
              <a:pPr algn="ctr" defTabSz="746125" eaLnBrk="0" hangingPunct="0">
                <a:buSzPct val="70000"/>
                <a:defRPr/>
              </a:pPr>
              <a:r>
                <a:rPr kumimoji="0" lang="ko-KR" altLang="en-US" sz="1200" dirty="0">
                  <a:latin typeface="+mn-ea"/>
                </a:rPr>
                <a:t>요소만족도</a:t>
              </a:r>
            </a:p>
          </p:txBody>
        </p:sp>
        <p:sp>
          <p:nvSpPr>
            <p:cNvPr id="82" name="Rectangle 173"/>
            <p:cNvSpPr>
              <a:spLocks noChangeArrowheads="1"/>
            </p:cNvSpPr>
            <p:nvPr/>
          </p:nvSpPr>
          <p:spPr bwMode="gray">
            <a:xfrm>
              <a:off x="775742" y="1755007"/>
              <a:ext cx="842963" cy="28733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algn="ctr" defTabSz="973104" fontAlgn="auto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70000"/>
                <a:buFont typeface="Wingdings" pitchFamily="2" charset="2"/>
                <a:buNone/>
                <a:defRPr/>
              </a:pPr>
              <a:r>
                <a:rPr kumimoji="0" lang="ko-KR" altLang="en-US" sz="1100">
                  <a:latin typeface="+mn-ea"/>
                </a:rPr>
                <a:t>필요성</a:t>
              </a:r>
              <a:endParaRPr kumimoji="0" lang="ko-KR" altLang="en-US" sz="1100" dirty="0">
                <a:latin typeface="+mn-ea"/>
              </a:endParaRPr>
            </a:p>
          </p:txBody>
        </p:sp>
        <p:sp>
          <p:nvSpPr>
            <p:cNvPr id="83" name="Rectangle 174"/>
            <p:cNvSpPr>
              <a:spLocks noChangeArrowheads="1"/>
            </p:cNvSpPr>
            <p:nvPr/>
          </p:nvSpPr>
          <p:spPr bwMode="gray">
            <a:xfrm>
              <a:off x="775742" y="2087111"/>
              <a:ext cx="842963" cy="28892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algn="ctr" defTabSz="973104" fontAlgn="auto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70000"/>
                <a:buFont typeface="Wingdings" pitchFamily="2" charset="2"/>
                <a:buNone/>
                <a:defRPr/>
              </a:pPr>
              <a:r>
                <a:rPr kumimoji="0" lang="ko-KR" altLang="en-US" sz="1100">
                  <a:latin typeface="+mn-ea"/>
                </a:rPr>
                <a:t>의견수렴도</a:t>
              </a:r>
              <a:endParaRPr kumimoji="0" lang="ko-KR" altLang="en-US" sz="1100" dirty="0">
                <a:latin typeface="+mn-ea"/>
              </a:endParaRPr>
            </a:p>
          </p:txBody>
        </p:sp>
        <p:sp>
          <p:nvSpPr>
            <p:cNvPr id="84" name="Rectangle 175"/>
            <p:cNvSpPr>
              <a:spLocks noChangeArrowheads="1"/>
            </p:cNvSpPr>
            <p:nvPr/>
          </p:nvSpPr>
          <p:spPr bwMode="gray">
            <a:xfrm>
              <a:off x="775742" y="2420803"/>
              <a:ext cx="842963" cy="2873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algn="ctr" defTabSz="973104" fontAlgn="auto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70000"/>
                <a:buFont typeface="Wingdings" pitchFamily="2" charset="2"/>
                <a:buNone/>
                <a:defRPr/>
              </a:pPr>
              <a:r>
                <a:rPr kumimoji="0" lang="ko-KR" altLang="en-US" sz="1100">
                  <a:latin typeface="+mn-ea"/>
                </a:rPr>
                <a:t>홍보성</a:t>
              </a:r>
              <a:endParaRPr kumimoji="0" lang="ko-KR" altLang="en-US" sz="1100" dirty="0">
                <a:latin typeface="+mn-ea"/>
              </a:endParaRPr>
            </a:p>
          </p:txBody>
        </p:sp>
        <p:sp>
          <p:nvSpPr>
            <p:cNvPr id="85" name="Rectangle 181"/>
            <p:cNvSpPr>
              <a:spLocks noChangeArrowheads="1"/>
            </p:cNvSpPr>
            <p:nvPr/>
          </p:nvSpPr>
          <p:spPr bwMode="gray">
            <a:xfrm>
              <a:off x="775742" y="2752908"/>
              <a:ext cx="842963" cy="2873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algn="ctr" defTabSz="973104" fontAlgn="auto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70000"/>
                <a:buFont typeface="Wingdings" pitchFamily="2" charset="2"/>
                <a:buNone/>
                <a:defRPr/>
              </a:pPr>
              <a:r>
                <a:rPr kumimoji="0" lang="ko-KR" altLang="en-US" sz="1100">
                  <a:latin typeface="+mn-ea"/>
                </a:rPr>
                <a:t>투명성</a:t>
              </a:r>
              <a:endParaRPr kumimoji="0" lang="ko-KR" altLang="en-US" sz="1100" dirty="0">
                <a:latin typeface="+mn-ea"/>
              </a:endParaRPr>
            </a:p>
          </p:txBody>
        </p:sp>
        <p:sp>
          <p:nvSpPr>
            <p:cNvPr id="86" name="Rectangle 182"/>
            <p:cNvSpPr>
              <a:spLocks noChangeArrowheads="1"/>
            </p:cNvSpPr>
            <p:nvPr/>
          </p:nvSpPr>
          <p:spPr bwMode="gray">
            <a:xfrm>
              <a:off x="775742" y="3085013"/>
              <a:ext cx="842963" cy="28892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algn="ctr" defTabSz="973104" fontAlgn="auto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70000"/>
                <a:buFont typeface="Wingdings" pitchFamily="2" charset="2"/>
                <a:buNone/>
                <a:defRPr/>
              </a:pPr>
              <a:r>
                <a:rPr kumimoji="0" lang="ko-KR" altLang="en-US" sz="1100" dirty="0" err="1" smtClean="0">
                  <a:latin typeface="+mn-ea"/>
                </a:rPr>
                <a:t>충실성</a:t>
              </a:r>
              <a:endParaRPr kumimoji="0" lang="ko-KR" altLang="en-US" sz="1100" dirty="0">
                <a:latin typeface="+mn-ea"/>
              </a:endParaRPr>
            </a:p>
          </p:txBody>
        </p:sp>
        <p:sp>
          <p:nvSpPr>
            <p:cNvPr id="87" name="Rectangle 183"/>
            <p:cNvSpPr>
              <a:spLocks noChangeArrowheads="1"/>
            </p:cNvSpPr>
            <p:nvPr/>
          </p:nvSpPr>
          <p:spPr bwMode="gray">
            <a:xfrm>
              <a:off x="775742" y="3418707"/>
              <a:ext cx="842963" cy="28733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algn="ctr" defTabSz="973104" fontAlgn="auto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70000"/>
                <a:buFont typeface="Wingdings" pitchFamily="2" charset="2"/>
                <a:buNone/>
                <a:defRPr/>
              </a:pPr>
              <a:r>
                <a:rPr kumimoji="0" lang="ko-KR" altLang="en-US" sz="1100" dirty="0" err="1" smtClean="0">
                  <a:latin typeface="+mn-ea"/>
                </a:rPr>
                <a:t>효과성</a:t>
              </a:r>
              <a:endParaRPr kumimoji="0" lang="ko-KR" altLang="en-US" sz="1100" dirty="0">
                <a:latin typeface="+mn-ea"/>
              </a:endParaRPr>
            </a:p>
          </p:txBody>
        </p:sp>
        <p:sp>
          <p:nvSpPr>
            <p:cNvPr id="88" name="Oval 176"/>
            <p:cNvSpPr>
              <a:spLocks noChangeArrowheads="1"/>
            </p:cNvSpPr>
            <p:nvPr/>
          </p:nvSpPr>
          <p:spPr bwMode="gray">
            <a:xfrm>
              <a:off x="2575967" y="3771153"/>
              <a:ext cx="1212850" cy="496888"/>
            </a:xfrm>
            <a:prstGeom prst="ellipse">
              <a:avLst/>
            </a:prstGeom>
            <a:solidFill>
              <a:srgbClr val="DDDDDD"/>
            </a:solidFill>
            <a:ln w="6350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  <a:effectLst>
              <a:outerShdw dist="35921" dir="2700000" algn="ctr" rotWithShape="0">
                <a:srgbClr val="C0C0C0"/>
              </a:outerShdw>
            </a:effectLst>
          </p:spPr>
          <p:txBody>
            <a:bodyPr wrap="none" lIns="0" tIns="0" rIns="0" bIns="0" anchor="ctr"/>
            <a:lstStyle/>
            <a:p>
              <a:pPr algn="ctr" defTabSz="746125" eaLnBrk="0" hangingPunct="0">
                <a:buSzPct val="70000"/>
                <a:defRPr/>
              </a:pPr>
              <a:r>
                <a:rPr kumimoji="0" lang="ko-KR" altLang="en-US" sz="1200" dirty="0">
                  <a:latin typeface="+mn-ea"/>
                </a:rPr>
                <a:t>전반적 만족도</a:t>
              </a:r>
            </a:p>
          </p:txBody>
        </p:sp>
        <p:grpSp>
          <p:nvGrpSpPr>
            <p:cNvPr id="89" name="그룹 107"/>
            <p:cNvGrpSpPr>
              <a:grpSpLocks/>
            </p:cNvGrpSpPr>
            <p:nvPr/>
          </p:nvGrpSpPr>
          <p:grpSpPr bwMode="auto">
            <a:xfrm>
              <a:off x="1423442" y="1629594"/>
              <a:ext cx="842963" cy="1951667"/>
              <a:chOff x="7566421" y="2418606"/>
              <a:chExt cx="842963" cy="1952055"/>
            </a:xfrm>
          </p:grpSpPr>
          <p:sp>
            <p:nvSpPr>
              <p:cNvPr id="104" name="Rectangle 173"/>
              <p:cNvSpPr>
                <a:spLocks noChangeArrowheads="1"/>
              </p:cNvSpPr>
              <p:nvPr/>
            </p:nvSpPr>
            <p:spPr bwMode="gray">
              <a:xfrm>
                <a:off x="7566421" y="2418606"/>
                <a:ext cx="842963" cy="288000"/>
              </a:xfrm>
              <a:prstGeom prst="rect">
                <a:avLst/>
              </a:prstGeom>
              <a:noFill/>
              <a:ln w="6350">
                <a:noFill/>
                <a:round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buClr>
                    <a:srgbClr val="FF0000"/>
                  </a:buClr>
                  <a:buSzPct val="70000"/>
                  <a:buFont typeface="Wingdings" pitchFamily="2" charset="2"/>
                  <a:buNone/>
                </a:pPr>
                <a:r>
                  <a:rPr kumimoji="0" lang="en-US" altLang="ko-KR" sz="1100" dirty="0" smtClean="0">
                    <a:solidFill>
                      <a:srgbClr val="FF0000"/>
                    </a:solidFill>
                    <a:latin typeface="+mn-ea"/>
                  </a:rPr>
                  <a:t>w1</a:t>
                </a:r>
                <a:endParaRPr kumimoji="0" lang="ko-KR" altLang="en-US" sz="1100" dirty="0">
                  <a:solidFill>
                    <a:srgbClr val="FF0000"/>
                  </a:solidFill>
                  <a:latin typeface="+mn-ea"/>
                </a:endParaRPr>
              </a:p>
            </p:txBody>
          </p:sp>
          <p:sp>
            <p:nvSpPr>
              <p:cNvPr id="105" name="Rectangle 174"/>
              <p:cNvSpPr>
                <a:spLocks noChangeArrowheads="1"/>
              </p:cNvSpPr>
              <p:nvPr/>
            </p:nvSpPr>
            <p:spPr bwMode="gray">
              <a:xfrm>
                <a:off x="7566421" y="2751417"/>
                <a:ext cx="842963" cy="288000"/>
              </a:xfrm>
              <a:prstGeom prst="rect">
                <a:avLst/>
              </a:prstGeom>
              <a:noFill/>
              <a:ln w="6350">
                <a:noFill/>
                <a:round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buClr>
                    <a:srgbClr val="FF0000"/>
                  </a:buClr>
                  <a:buSzPct val="70000"/>
                  <a:buFont typeface="Wingdings" pitchFamily="2" charset="2"/>
                  <a:buNone/>
                </a:pPr>
                <a:r>
                  <a:rPr kumimoji="0" lang="en-US" altLang="ko-KR" sz="1100" smtClean="0">
                    <a:solidFill>
                      <a:srgbClr val="FF0000"/>
                    </a:solidFill>
                    <a:latin typeface="+mn-ea"/>
                  </a:rPr>
                  <a:t>w2</a:t>
                </a:r>
                <a:endParaRPr kumimoji="0" lang="ko-KR" altLang="en-US" sz="1100">
                  <a:solidFill>
                    <a:srgbClr val="FF0000"/>
                  </a:solidFill>
                  <a:latin typeface="+mn-ea"/>
                </a:endParaRPr>
              </a:p>
            </p:txBody>
          </p:sp>
          <p:sp>
            <p:nvSpPr>
              <p:cNvPr id="106" name="Rectangle 175"/>
              <p:cNvSpPr>
                <a:spLocks noChangeArrowheads="1"/>
              </p:cNvSpPr>
              <p:nvPr/>
            </p:nvSpPr>
            <p:spPr bwMode="gray">
              <a:xfrm>
                <a:off x="7566421" y="3084228"/>
                <a:ext cx="842963" cy="288000"/>
              </a:xfrm>
              <a:prstGeom prst="rect">
                <a:avLst/>
              </a:prstGeom>
              <a:noFill/>
              <a:ln w="6350">
                <a:noFill/>
                <a:round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buClr>
                    <a:srgbClr val="FF0000"/>
                  </a:buClr>
                  <a:buSzPct val="70000"/>
                  <a:buFont typeface="Wingdings" pitchFamily="2" charset="2"/>
                  <a:buNone/>
                </a:pPr>
                <a:r>
                  <a:rPr kumimoji="0" lang="en-US" altLang="ko-KR" sz="1100" smtClean="0">
                    <a:solidFill>
                      <a:srgbClr val="FF0000"/>
                    </a:solidFill>
                    <a:latin typeface="+mn-ea"/>
                  </a:rPr>
                  <a:t>w3</a:t>
                </a:r>
                <a:endParaRPr kumimoji="0" lang="ko-KR" altLang="en-US" sz="1100">
                  <a:solidFill>
                    <a:srgbClr val="FF0000"/>
                  </a:solidFill>
                  <a:latin typeface="+mn-ea"/>
                </a:endParaRPr>
              </a:p>
            </p:txBody>
          </p:sp>
          <p:sp>
            <p:nvSpPr>
              <p:cNvPr id="107" name="Rectangle 181"/>
              <p:cNvSpPr>
                <a:spLocks noChangeArrowheads="1"/>
              </p:cNvSpPr>
              <p:nvPr/>
            </p:nvSpPr>
            <p:spPr bwMode="gray">
              <a:xfrm>
                <a:off x="7566421" y="3417039"/>
                <a:ext cx="842963" cy="288000"/>
              </a:xfrm>
              <a:prstGeom prst="rect">
                <a:avLst/>
              </a:prstGeom>
              <a:noFill/>
              <a:ln w="6350">
                <a:noFill/>
                <a:round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buClr>
                    <a:srgbClr val="FF0000"/>
                  </a:buClr>
                  <a:buSzPct val="70000"/>
                  <a:buFont typeface="Wingdings" pitchFamily="2" charset="2"/>
                  <a:buNone/>
                </a:pPr>
                <a:r>
                  <a:rPr kumimoji="0" lang="en-US" altLang="ko-KR" sz="1100" smtClean="0">
                    <a:solidFill>
                      <a:srgbClr val="FF0000"/>
                    </a:solidFill>
                    <a:latin typeface="+mn-ea"/>
                  </a:rPr>
                  <a:t>w4</a:t>
                </a:r>
                <a:endParaRPr kumimoji="0" lang="ko-KR" altLang="en-US" sz="1100">
                  <a:solidFill>
                    <a:srgbClr val="FF0000"/>
                  </a:solidFill>
                  <a:latin typeface="+mn-ea"/>
                </a:endParaRPr>
              </a:p>
            </p:txBody>
          </p:sp>
          <p:sp>
            <p:nvSpPr>
              <p:cNvPr id="108" name="Rectangle 182"/>
              <p:cNvSpPr>
                <a:spLocks noChangeArrowheads="1"/>
              </p:cNvSpPr>
              <p:nvPr/>
            </p:nvSpPr>
            <p:spPr bwMode="gray">
              <a:xfrm>
                <a:off x="7566421" y="3749850"/>
                <a:ext cx="842963" cy="288000"/>
              </a:xfrm>
              <a:prstGeom prst="rect">
                <a:avLst/>
              </a:prstGeom>
              <a:noFill/>
              <a:ln w="6350">
                <a:noFill/>
                <a:round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buClr>
                    <a:srgbClr val="FF0000"/>
                  </a:buClr>
                  <a:buSzPct val="70000"/>
                  <a:buFont typeface="Wingdings" pitchFamily="2" charset="2"/>
                  <a:buNone/>
                </a:pPr>
                <a:r>
                  <a:rPr kumimoji="0" lang="en-US" altLang="ko-KR" sz="1100" smtClean="0">
                    <a:solidFill>
                      <a:srgbClr val="FF0000"/>
                    </a:solidFill>
                    <a:latin typeface="+mn-ea"/>
                  </a:rPr>
                  <a:t>w5</a:t>
                </a:r>
                <a:endParaRPr kumimoji="0" lang="ko-KR" altLang="en-US" sz="1100">
                  <a:solidFill>
                    <a:srgbClr val="FF0000"/>
                  </a:solidFill>
                  <a:latin typeface="+mn-ea"/>
                </a:endParaRPr>
              </a:p>
            </p:txBody>
          </p:sp>
          <p:sp>
            <p:nvSpPr>
              <p:cNvPr id="109" name="Rectangle 183"/>
              <p:cNvSpPr>
                <a:spLocks noChangeArrowheads="1"/>
              </p:cNvSpPr>
              <p:nvPr/>
            </p:nvSpPr>
            <p:spPr bwMode="gray">
              <a:xfrm>
                <a:off x="7566421" y="4082661"/>
                <a:ext cx="842963" cy="288000"/>
              </a:xfrm>
              <a:prstGeom prst="rect">
                <a:avLst/>
              </a:prstGeom>
              <a:noFill/>
              <a:ln w="6350">
                <a:noFill/>
                <a:round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buClr>
                    <a:srgbClr val="FF0000"/>
                  </a:buClr>
                  <a:buSzPct val="70000"/>
                  <a:buFont typeface="Wingdings" pitchFamily="2" charset="2"/>
                  <a:buNone/>
                </a:pPr>
                <a:r>
                  <a:rPr kumimoji="0" lang="en-US" altLang="ko-KR" sz="1100" smtClean="0">
                    <a:solidFill>
                      <a:srgbClr val="FF0000"/>
                    </a:solidFill>
                    <a:latin typeface="+mn-ea"/>
                  </a:rPr>
                  <a:t>w6</a:t>
                </a:r>
                <a:endParaRPr kumimoji="0" lang="ko-KR" altLang="en-US" sz="1100">
                  <a:solidFill>
                    <a:srgbClr val="FF0000"/>
                  </a:solidFill>
                  <a:latin typeface="+mn-ea"/>
                </a:endParaRPr>
              </a:p>
            </p:txBody>
          </p:sp>
        </p:grpSp>
        <p:sp>
          <p:nvSpPr>
            <p:cNvPr id="90" name="Rectangle 173"/>
            <p:cNvSpPr>
              <a:spLocks noChangeArrowheads="1"/>
            </p:cNvSpPr>
            <p:nvPr/>
          </p:nvSpPr>
          <p:spPr bwMode="gray">
            <a:xfrm>
              <a:off x="2791867" y="2466207"/>
              <a:ext cx="842963" cy="287337"/>
            </a:xfrm>
            <a:prstGeom prst="rect">
              <a:avLst/>
            </a:prstGeom>
            <a:noFill/>
            <a:ln w="6350">
              <a:noFill/>
              <a:round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buClr>
                  <a:srgbClr val="FF0000"/>
                </a:buClr>
                <a:buSzPct val="70000"/>
                <a:buFont typeface="Wingdings" pitchFamily="2" charset="2"/>
                <a:buNone/>
              </a:pPr>
              <a:r>
                <a:rPr kumimoji="0" lang="en-US" altLang="ko-KR" sz="1100" dirty="0" smtClean="0">
                  <a:solidFill>
                    <a:srgbClr val="FF0000"/>
                  </a:solidFill>
                  <a:latin typeface="+mn-ea"/>
                </a:rPr>
                <a:t>W1 </a:t>
              </a:r>
              <a:r>
                <a:rPr kumimoji="0" lang="en-US" altLang="ko-KR" sz="1100" dirty="0">
                  <a:solidFill>
                    <a:srgbClr val="FF0000"/>
                  </a:solidFill>
                  <a:latin typeface="+mn-ea"/>
                </a:rPr>
                <a:t>: </a:t>
              </a:r>
              <a:r>
                <a:rPr kumimoji="0" lang="en-US" altLang="ko-KR" sz="1100" dirty="0" smtClean="0">
                  <a:solidFill>
                    <a:srgbClr val="FF0000"/>
                  </a:solidFill>
                  <a:latin typeface="+mn-ea"/>
                </a:rPr>
                <a:t>1/2</a:t>
              </a:r>
              <a:endParaRPr kumimoji="0" lang="ko-KR" altLang="en-US" sz="1100" dirty="0">
                <a:solidFill>
                  <a:srgbClr val="FF0000"/>
                </a:solidFill>
                <a:latin typeface="+mn-ea"/>
              </a:endParaRPr>
            </a:p>
          </p:txBody>
        </p:sp>
        <p:sp>
          <p:nvSpPr>
            <p:cNvPr id="91" name="Rectangle 173"/>
            <p:cNvSpPr>
              <a:spLocks noChangeArrowheads="1"/>
            </p:cNvSpPr>
            <p:nvPr/>
          </p:nvSpPr>
          <p:spPr bwMode="gray">
            <a:xfrm>
              <a:off x="2782342" y="4268040"/>
              <a:ext cx="842963" cy="287338"/>
            </a:xfrm>
            <a:prstGeom prst="rect">
              <a:avLst/>
            </a:prstGeom>
            <a:noFill/>
            <a:ln w="6350">
              <a:noFill/>
              <a:round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buClr>
                  <a:srgbClr val="FF0000"/>
                </a:buClr>
                <a:buSzPct val="70000"/>
                <a:buFont typeface="Wingdings" pitchFamily="2" charset="2"/>
                <a:buNone/>
              </a:pPr>
              <a:r>
                <a:rPr kumimoji="0" lang="en-US" altLang="ko-KR" sz="1100" dirty="0" smtClean="0">
                  <a:solidFill>
                    <a:srgbClr val="FF0000"/>
                  </a:solidFill>
                  <a:latin typeface="+mn-ea"/>
                </a:rPr>
                <a:t>W1 </a:t>
              </a:r>
              <a:r>
                <a:rPr kumimoji="0" lang="en-US" altLang="ko-KR" sz="1100" dirty="0">
                  <a:solidFill>
                    <a:srgbClr val="FF0000"/>
                  </a:solidFill>
                  <a:latin typeface="+mn-ea"/>
                </a:rPr>
                <a:t>: </a:t>
              </a:r>
              <a:r>
                <a:rPr kumimoji="0" lang="en-US" altLang="ko-KR" sz="1100" dirty="0" smtClean="0">
                  <a:solidFill>
                    <a:srgbClr val="FF0000"/>
                  </a:solidFill>
                  <a:latin typeface="+mn-ea"/>
                </a:rPr>
                <a:t>1/2</a:t>
              </a:r>
              <a:endParaRPr kumimoji="0" lang="ko-KR" altLang="en-US" sz="1100" dirty="0">
                <a:solidFill>
                  <a:srgbClr val="FF0000"/>
                </a:solidFill>
                <a:latin typeface="+mn-ea"/>
              </a:endParaRPr>
            </a:p>
          </p:txBody>
        </p:sp>
        <p:sp>
          <p:nvSpPr>
            <p:cNvPr id="103" name="Oval 245"/>
            <p:cNvSpPr>
              <a:spLocks noChangeArrowheads="1"/>
            </p:cNvSpPr>
            <p:nvPr/>
          </p:nvSpPr>
          <p:spPr bwMode="auto">
            <a:xfrm>
              <a:off x="3975606" y="2671194"/>
              <a:ext cx="990386" cy="923574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 algn="ctr">
              <a:noFill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lIns="91338" tIns="45669" rIns="91338" bIns="45669" anchor="ctr"/>
            <a:lstStyle/>
            <a:p>
              <a:pPr algn="ctr" defTabSz="973104" fontAlgn="auto">
                <a:spcAft>
                  <a:spcPts val="0"/>
                </a:spcAft>
                <a:defRPr/>
              </a:pPr>
              <a:r>
                <a:rPr kumimoji="0" lang="ko-KR" altLang="en-US" sz="1400" dirty="0" smtClean="0">
                  <a:solidFill>
                    <a:schemeClr val="bg1"/>
                  </a:solidFill>
                  <a:latin typeface="+mn-ea"/>
                  <a:cs typeface="Arial" pitchFamily="34" charset="0"/>
                </a:rPr>
                <a:t>종합</a:t>
              </a:r>
              <a:endParaRPr kumimoji="0" lang="en-US" altLang="ko-KR" sz="1400" dirty="0">
                <a:solidFill>
                  <a:schemeClr val="bg1"/>
                </a:solidFill>
                <a:latin typeface="+mn-ea"/>
                <a:cs typeface="Arial" pitchFamily="34" charset="0"/>
              </a:endParaRPr>
            </a:p>
            <a:p>
              <a:pPr algn="ctr" defTabSz="973104" fontAlgn="auto">
                <a:spcAft>
                  <a:spcPts val="0"/>
                </a:spcAft>
                <a:defRPr/>
              </a:pPr>
              <a:r>
                <a:rPr kumimoji="0" lang="ko-KR" altLang="en-US" sz="1400" dirty="0">
                  <a:solidFill>
                    <a:schemeClr val="bg1"/>
                  </a:solidFill>
                  <a:latin typeface="+mn-ea"/>
                  <a:cs typeface="Arial" pitchFamily="34" charset="0"/>
                </a:rPr>
                <a:t>만족도</a:t>
              </a:r>
              <a:endParaRPr kumimoji="0" lang="en-US" altLang="ko-KR" sz="1400" dirty="0">
                <a:solidFill>
                  <a:schemeClr val="bg1"/>
                </a:solidFill>
                <a:latin typeface="+mn-ea"/>
                <a:cs typeface="Arial" pitchFamily="34" charset="0"/>
              </a:endParaRPr>
            </a:p>
          </p:txBody>
        </p:sp>
        <p:cxnSp>
          <p:nvCxnSpPr>
            <p:cNvPr id="93" name="꺾인 연결선 92"/>
            <p:cNvCxnSpPr>
              <a:stCxn id="82" idx="3"/>
              <a:endCxn id="80" idx="2"/>
            </p:cNvCxnSpPr>
            <p:nvPr/>
          </p:nvCxnSpPr>
          <p:spPr>
            <a:xfrm>
              <a:off x="1618705" y="1898676"/>
              <a:ext cx="957262" cy="274637"/>
            </a:xfrm>
            <a:prstGeom prst="bentConnector3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꺾인 연결선 93"/>
            <p:cNvCxnSpPr>
              <a:stCxn id="83" idx="3"/>
              <a:endCxn id="80" idx="2"/>
            </p:cNvCxnSpPr>
            <p:nvPr/>
          </p:nvCxnSpPr>
          <p:spPr>
            <a:xfrm flipV="1">
              <a:off x="1618705" y="2173313"/>
              <a:ext cx="957262" cy="58261"/>
            </a:xfrm>
            <a:prstGeom prst="bentConnector3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꺾인 연결선 94"/>
            <p:cNvCxnSpPr>
              <a:endCxn id="80" idx="2"/>
            </p:cNvCxnSpPr>
            <p:nvPr/>
          </p:nvCxnSpPr>
          <p:spPr>
            <a:xfrm flipV="1">
              <a:off x="1604417" y="2173313"/>
              <a:ext cx="971550" cy="390526"/>
            </a:xfrm>
            <a:prstGeom prst="bentConnector3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꺾인 연결선 95"/>
            <p:cNvCxnSpPr>
              <a:stCxn id="85" idx="3"/>
              <a:endCxn id="80" idx="2"/>
            </p:cNvCxnSpPr>
            <p:nvPr/>
          </p:nvCxnSpPr>
          <p:spPr>
            <a:xfrm flipV="1">
              <a:off x="1618705" y="2173313"/>
              <a:ext cx="957262" cy="723264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꺾인 연결선 96"/>
            <p:cNvCxnSpPr>
              <a:stCxn id="86" idx="3"/>
              <a:endCxn id="80" idx="2"/>
            </p:cNvCxnSpPr>
            <p:nvPr/>
          </p:nvCxnSpPr>
          <p:spPr>
            <a:xfrm flipV="1">
              <a:off x="1618705" y="2173313"/>
              <a:ext cx="957262" cy="1056163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꺾인 연결선 97"/>
            <p:cNvCxnSpPr>
              <a:stCxn id="87" idx="3"/>
              <a:endCxn id="80" idx="2"/>
            </p:cNvCxnSpPr>
            <p:nvPr/>
          </p:nvCxnSpPr>
          <p:spPr>
            <a:xfrm flipV="1">
              <a:off x="1618705" y="2173313"/>
              <a:ext cx="957262" cy="1389063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꺾인 연결선 99"/>
            <p:cNvCxnSpPr>
              <a:stCxn id="80" idx="6"/>
              <a:endCxn id="103" idx="0"/>
            </p:cNvCxnSpPr>
            <p:nvPr/>
          </p:nvCxnSpPr>
          <p:spPr>
            <a:xfrm>
              <a:off x="3788817" y="2173314"/>
              <a:ext cx="681982" cy="497880"/>
            </a:xfrm>
            <a:prstGeom prst="bentConnector2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꺾인 연결선 100"/>
            <p:cNvCxnSpPr>
              <a:stCxn id="88" idx="6"/>
              <a:endCxn id="103" idx="4"/>
            </p:cNvCxnSpPr>
            <p:nvPr/>
          </p:nvCxnSpPr>
          <p:spPr>
            <a:xfrm flipV="1">
              <a:off x="3788817" y="3594768"/>
              <a:ext cx="681982" cy="424829"/>
            </a:xfrm>
            <a:prstGeom prst="bentConnector2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" name="그룹 109"/>
          <p:cNvGrpSpPr/>
          <p:nvPr/>
        </p:nvGrpSpPr>
        <p:grpSpPr>
          <a:xfrm>
            <a:off x="5060458" y="1485578"/>
            <a:ext cx="4320000" cy="307264"/>
            <a:chOff x="518458" y="1583795"/>
            <a:chExt cx="4299527" cy="307264"/>
          </a:xfrm>
        </p:grpSpPr>
        <p:sp>
          <p:nvSpPr>
            <p:cNvPr id="111" name="Text Box 7"/>
            <p:cNvSpPr txBox="1">
              <a:spLocks noChangeArrowheads="1"/>
            </p:cNvSpPr>
            <p:nvPr/>
          </p:nvSpPr>
          <p:spPr bwMode="auto">
            <a:xfrm>
              <a:off x="1741068" y="1583795"/>
              <a:ext cx="1854308" cy="282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33059" tIns="33059" rIns="33059" bIns="33059">
              <a:spAutoFit/>
            </a:bodyPr>
            <a:lstStyle/>
            <a:p>
              <a:pPr defTabSz="914427" fontAlgn="auto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척도 및 만족도 산출방법</a:t>
              </a:r>
              <a:endParaRPr lang="ko-KR" altLang="en-US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endParaRPr>
            </a:p>
          </p:txBody>
        </p:sp>
        <p:sp>
          <p:nvSpPr>
            <p:cNvPr id="112" name="Line 8"/>
            <p:cNvSpPr>
              <a:spLocks noChangeShapeType="1"/>
            </p:cNvSpPr>
            <p:nvPr/>
          </p:nvSpPr>
          <p:spPr bwMode="auto">
            <a:xfrm>
              <a:off x="518458" y="1891059"/>
              <a:ext cx="4299527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 lIns="33059" tIns="33059" rIns="33059" bIns="33059" anchor="ctr"/>
            <a:lstStyle/>
            <a:p>
              <a:pPr marL="0" marR="0" lvl="0" indent="0" defTabSz="914427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918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응답자 및 과제 특성 </a:t>
            </a:r>
            <a:endParaRPr lang="ko-KR" altLang="en-US" dirty="0"/>
          </a:p>
        </p:txBody>
      </p:sp>
      <p:sp>
        <p:nvSpPr>
          <p:cNvPr id="49" name="세로 텍스트 개체 틀 48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lvl="0"/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응답자 직업은 공무원</a:t>
            </a:r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, 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사무</a:t>
            </a:r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/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관리직 순으로 다수가 나타나며</a:t>
            </a:r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, 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정책유형에서는 배분정책이 </a:t>
            </a:r>
            <a:r>
              <a:rPr lang="en-US" altLang="ko-KR" dirty="0" smtClean="0">
                <a:solidFill>
                  <a:srgbClr val="0D0D0D"/>
                </a:solidFill>
                <a:latin typeface="+mn-ea"/>
              </a:rPr>
              <a:t>50%</a:t>
            </a:r>
            <a:r>
              <a:rPr lang="ko-KR" altLang="en-US" dirty="0" smtClean="0">
                <a:solidFill>
                  <a:srgbClr val="0D0D0D"/>
                </a:solidFill>
                <a:latin typeface="+mn-ea"/>
              </a:rPr>
              <a:t>이상 차지함 </a:t>
            </a:r>
            <a:endParaRPr kumimoji="1" lang="ko-KR" altLang="en-US" dirty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I. </a:t>
            </a:r>
            <a:r>
              <a:rPr kumimoji="1" lang="ko-KR" altLang="en-US" sz="1200" kern="0" dirty="0" smtClean="0">
                <a:latin typeface="맑은 고딕" pitchFamily="50" charset="-127"/>
                <a:ea typeface="맑은 고딕" pitchFamily="50" charset="-127"/>
              </a:rPr>
              <a:t>조사개요</a:t>
            </a:r>
            <a:endParaRPr kumimoji="1" lang="ko-KR" altLang="en-US" sz="1200" kern="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1653901"/>
              </p:ext>
            </p:extLst>
          </p:nvPr>
        </p:nvGraphicFramePr>
        <p:xfrm>
          <a:off x="487710" y="2305572"/>
          <a:ext cx="3394626" cy="3716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/>
                <a:gridCol w="1080120"/>
                <a:gridCol w="730330"/>
              </a:tblGrid>
              <a:tr h="3716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</a:rPr>
                        <a:t>직업군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 분류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응답자 수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백분율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165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effectLst/>
                          <a:latin typeface="+mn-ea"/>
                          <a:ea typeface="+mn-ea"/>
                        </a:rPr>
                        <a:t>자영업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162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(6%)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165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effectLst/>
                          <a:latin typeface="+mn-ea"/>
                          <a:ea typeface="+mn-ea"/>
                        </a:rPr>
                        <a:t>영업</a:t>
                      </a:r>
                      <a:r>
                        <a:rPr lang="en-US" altLang="ko-KR" sz="1200" u="none" strike="noStrike" dirty="0"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200" u="none" strike="noStrike" dirty="0">
                          <a:effectLst/>
                          <a:latin typeface="+mn-ea"/>
                          <a:ea typeface="+mn-ea"/>
                        </a:rPr>
                        <a:t>서비스직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103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(4%)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165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effectLst/>
                          <a:latin typeface="+mn-ea"/>
                          <a:ea typeface="+mn-ea"/>
                        </a:rPr>
                        <a:t>사무</a:t>
                      </a:r>
                      <a:r>
                        <a:rPr lang="en-US" altLang="ko-KR" sz="1200" u="none" strike="noStrike" dirty="0"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200" u="none" strike="noStrike" dirty="0">
                          <a:effectLst/>
                          <a:latin typeface="+mn-ea"/>
                          <a:ea typeface="+mn-ea"/>
                        </a:rPr>
                        <a:t>관리직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595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(20%)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165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effectLst/>
                          <a:latin typeface="+mn-ea"/>
                          <a:ea typeface="+mn-ea"/>
                        </a:rPr>
                        <a:t>전문직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462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(16%)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165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 smtClean="0">
                          <a:effectLst/>
                          <a:latin typeface="+mn-ea"/>
                          <a:ea typeface="+mn-ea"/>
                        </a:rPr>
                        <a:t>농∙임∙어∙축 종사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298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(10%)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165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effectLst/>
                          <a:latin typeface="+mn-ea"/>
                          <a:ea typeface="+mn-ea"/>
                        </a:rPr>
                        <a:t>공무원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1053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(36%)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165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effectLst/>
                          <a:latin typeface="+mn-ea"/>
                          <a:ea typeface="+mn-ea"/>
                        </a:rPr>
                        <a:t>시민단체</a:t>
                      </a:r>
                      <a:r>
                        <a:rPr lang="en-US" altLang="ko-KR" sz="1200" u="none" strike="noStrike" dirty="0"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200" u="none" strike="noStrike" dirty="0">
                          <a:effectLst/>
                          <a:latin typeface="+mn-ea"/>
                          <a:ea typeface="+mn-ea"/>
                        </a:rPr>
                        <a:t>언론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77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(3%)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165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effectLst/>
                          <a:latin typeface="+mn-ea"/>
                          <a:ea typeface="+mn-ea"/>
                        </a:rPr>
                        <a:t>기타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187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(6%)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165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총계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2937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27" rtl="0" eaLnBrk="1" fontAlgn="ctr" latinLnBrk="1" hangingPunct="1"/>
                      <a:r>
                        <a:rPr lang="en-US" altLang="ko-K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  <a:cs typeface="+mn-cs"/>
                        </a:rPr>
                        <a:t>(100%)</a:t>
                      </a:r>
                      <a:endParaRPr lang="ko-KR" alt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1258950" y="1628800"/>
            <a:ext cx="1845519" cy="2822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33059" tIns="33059" rIns="33059" bIns="33059">
            <a:spAutoFit/>
          </a:bodyPr>
          <a:lstStyle/>
          <a:p>
            <a:pPr algn="ctr" defTabSz="914427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4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설문응답자 유형</a:t>
            </a:r>
            <a:endParaRPr lang="ko-KR" altLang="en-US" sz="14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굴림" pitchFamily="50" charset="-127"/>
            </a:endParaRPr>
          </a:p>
        </p:txBody>
      </p:sp>
      <p:sp>
        <p:nvSpPr>
          <p:cNvPr id="20" name="Line 8"/>
          <p:cNvSpPr>
            <a:spLocks noChangeShapeType="1"/>
          </p:cNvSpPr>
          <p:nvPr/>
        </p:nvSpPr>
        <p:spPr bwMode="auto">
          <a:xfrm>
            <a:off x="456635" y="1936858"/>
            <a:ext cx="3450148" cy="0"/>
          </a:xfrm>
          <a:prstGeom prst="line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/>
          </a:ln>
          <a:effectLst/>
        </p:spPr>
        <p:txBody>
          <a:bodyPr lIns="33059" tIns="33059" rIns="33059" bIns="33059" anchor="ctr"/>
          <a:lstStyle/>
          <a:p>
            <a:pPr marL="0" marR="0" lvl="0" indent="0" defTabSz="914427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</a:endParaRPr>
          </a:p>
        </p:txBody>
      </p:sp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5550497" y="1629594"/>
            <a:ext cx="2866939" cy="2822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33059" tIns="33059" rIns="33059" bIns="33059">
            <a:spAutoFit/>
          </a:bodyPr>
          <a:lstStyle/>
          <a:p>
            <a:pPr algn="ctr" defTabSz="914427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4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설문과제 정책유형</a:t>
            </a:r>
            <a:r>
              <a:rPr lang="en-US" altLang="ko-KR" sz="1400" b="1" baseline="300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* </a:t>
            </a:r>
            <a:r>
              <a:rPr lang="ko-KR" altLang="en-US" sz="14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분</a:t>
            </a:r>
            <a:r>
              <a:rPr lang="ko-KR" altLang="en-US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류</a:t>
            </a:r>
          </a:p>
        </p:txBody>
      </p:sp>
      <p:sp>
        <p:nvSpPr>
          <p:cNvPr id="29" name="Line 8"/>
          <p:cNvSpPr>
            <a:spLocks noChangeShapeType="1"/>
          </p:cNvSpPr>
          <p:nvPr/>
        </p:nvSpPr>
        <p:spPr bwMode="auto">
          <a:xfrm>
            <a:off x="4304134" y="1936858"/>
            <a:ext cx="5359667" cy="0"/>
          </a:xfrm>
          <a:prstGeom prst="line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/>
          </a:ln>
          <a:effectLst/>
        </p:spPr>
        <p:txBody>
          <a:bodyPr lIns="33059" tIns="33059" rIns="33059" bIns="33059" anchor="ctr"/>
          <a:lstStyle/>
          <a:p>
            <a:pPr marL="0" marR="0" lvl="0" indent="0" defTabSz="914427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</a:endParaRPr>
          </a:p>
        </p:txBody>
      </p:sp>
      <p:cxnSp>
        <p:nvCxnSpPr>
          <p:cNvPr id="17" name="꺾인 연결선 16"/>
          <p:cNvCxnSpPr>
            <a:stCxn id="36" idx="3"/>
            <a:endCxn id="38" idx="1"/>
          </p:cNvCxnSpPr>
          <p:nvPr/>
        </p:nvCxnSpPr>
        <p:spPr>
          <a:xfrm>
            <a:off x="5589150" y="2803913"/>
            <a:ext cx="454304" cy="12700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꺾인 연결선 20"/>
          <p:cNvCxnSpPr>
            <a:stCxn id="36" idx="3"/>
            <a:endCxn id="37" idx="2"/>
          </p:cNvCxnSpPr>
          <p:nvPr/>
        </p:nvCxnSpPr>
        <p:spPr>
          <a:xfrm>
            <a:off x="5589150" y="2803913"/>
            <a:ext cx="234250" cy="892055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67"/>
          <p:cNvCxnSpPr>
            <a:endCxn id="38" idx="1"/>
          </p:cNvCxnSpPr>
          <p:nvPr/>
        </p:nvCxnSpPr>
        <p:spPr>
          <a:xfrm flipV="1">
            <a:off x="5465154" y="2803913"/>
            <a:ext cx="578300" cy="12700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꺾인 연결선 22"/>
          <p:cNvCxnSpPr>
            <a:stCxn id="38" idx="3"/>
            <a:endCxn id="39" idx="2"/>
          </p:cNvCxnSpPr>
          <p:nvPr/>
        </p:nvCxnSpPr>
        <p:spPr>
          <a:xfrm>
            <a:off x="6968430" y="2803913"/>
            <a:ext cx="288058" cy="892055"/>
          </a:xfrm>
          <a:prstGeom prst="bentConnector3">
            <a:avLst>
              <a:gd name="adj1" fmla="val 50000"/>
            </a:avLst>
          </a:prstGeom>
          <a:pattFill prst="ltUpDiag">
            <a:fgClr>
              <a:schemeClr val="bg1">
                <a:lumMod val="75000"/>
              </a:schemeClr>
            </a:fgClr>
            <a:bgClr>
              <a:schemeClr val="bg1"/>
            </a:bgClr>
          </a:patt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4" name="꺾인 연결선 23"/>
          <p:cNvCxnSpPr>
            <a:stCxn id="42" idx="3"/>
            <a:endCxn id="41" idx="2"/>
          </p:cNvCxnSpPr>
          <p:nvPr/>
        </p:nvCxnSpPr>
        <p:spPr>
          <a:xfrm>
            <a:off x="8324824" y="2803913"/>
            <a:ext cx="605143" cy="892055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17"/>
          <p:cNvSpPr>
            <a:spLocks noChangeArrowheads="1"/>
          </p:cNvSpPr>
          <p:nvPr/>
        </p:nvSpPr>
        <p:spPr bwMode="auto">
          <a:xfrm>
            <a:off x="5528270" y="3382965"/>
            <a:ext cx="576064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154407" lvl="1" indent="-152709" algn="ctr" defTabSz="956977" latinLnBrk="0">
              <a:buSzPct val="120000"/>
              <a:defRPr/>
            </a:pPr>
            <a:r>
              <a:rPr lang="en-US" altLang="ko-KR" sz="900" b="1" dirty="0">
                <a:solidFill>
                  <a:srgbClr val="FF0000"/>
                </a:solidFill>
                <a:latin typeface="+mn-ea"/>
              </a:rPr>
              <a:t>No</a:t>
            </a:r>
          </a:p>
        </p:txBody>
      </p:sp>
      <p:sp>
        <p:nvSpPr>
          <p:cNvPr id="28" name="Rectangle 17"/>
          <p:cNvSpPr>
            <a:spLocks noChangeArrowheads="1"/>
          </p:cNvSpPr>
          <p:nvPr/>
        </p:nvSpPr>
        <p:spPr bwMode="auto">
          <a:xfrm>
            <a:off x="5528270" y="2499678"/>
            <a:ext cx="576064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154407" lvl="1" indent="-152709" algn="ctr" defTabSz="956977" latinLnBrk="0">
              <a:buSzPct val="120000"/>
              <a:defRPr/>
            </a:pP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Yes</a:t>
            </a:r>
          </a:p>
        </p:txBody>
      </p:sp>
      <p:sp>
        <p:nvSpPr>
          <p:cNvPr id="30" name="Rectangle 17"/>
          <p:cNvSpPr>
            <a:spLocks noChangeArrowheads="1"/>
          </p:cNvSpPr>
          <p:nvPr/>
        </p:nvSpPr>
        <p:spPr bwMode="auto">
          <a:xfrm>
            <a:off x="6896422" y="2499678"/>
            <a:ext cx="576064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154407" lvl="1" indent="-152709" algn="ctr" defTabSz="956977" latinLnBrk="0">
              <a:buSzPct val="120000"/>
              <a:defRPr/>
            </a:pPr>
            <a:r>
              <a:rPr lang="en-US" altLang="ko-KR" sz="900" b="1" dirty="0">
                <a:solidFill>
                  <a:srgbClr val="0070C0"/>
                </a:solidFill>
                <a:latin typeface="+mn-ea"/>
              </a:rPr>
              <a:t>Yes</a:t>
            </a:r>
          </a:p>
        </p:txBody>
      </p:sp>
      <p:sp>
        <p:nvSpPr>
          <p:cNvPr id="31" name="Rectangle 17"/>
          <p:cNvSpPr>
            <a:spLocks noChangeArrowheads="1"/>
          </p:cNvSpPr>
          <p:nvPr/>
        </p:nvSpPr>
        <p:spPr bwMode="auto">
          <a:xfrm>
            <a:off x="6896422" y="3382965"/>
            <a:ext cx="576064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154407" lvl="1" indent="-152709" algn="ctr" defTabSz="956977" latinLnBrk="0">
              <a:buSzPct val="120000"/>
              <a:defRPr/>
            </a:pPr>
            <a:r>
              <a:rPr lang="en-US" altLang="ko-KR" sz="900" b="1" dirty="0">
                <a:solidFill>
                  <a:srgbClr val="FF0000"/>
                </a:solidFill>
                <a:latin typeface="+mn-ea"/>
              </a:rPr>
              <a:t>No</a:t>
            </a:r>
          </a:p>
        </p:txBody>
      </p:sp>
      <p:sp>
        <p:nvSpPr>
          <p:cNvPr id="34" name="Rectangle 17"/>
          <p:cNvSpPr>
            <a:spLocks noChangeArrowheads="1"/>
          </p:cNvSpPr>
          <p:nvPr/>
        </p:nvSpPr>
        <p:spPr bwMode="auto">
          <a:xfrm>
            <a:off x="8192566" y="3382965"/>
            <a:ext cx="57606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154407" lvl="1" algn="ctr" defTabSz="956977" latinLnBrk="0">
              <a:buSzPct val="120000"/>
              <a:defRPr/>
            </a:pPr>
            <a:r>
              <a:rPr lang="ko-KR" altLang="en-US" sz="900" b="1" dirty="0" smtClean="0">
                <a:solidFill>
                  <a:srgbClr val="FF0000"/>
                </a:solidFill>
                <a:latin typeface="+mn-ea"/>
              </a:rPr>
              <a:t>제한을 가한다</a:t>
            </a:r>
            <a:endParaRPr lang="en-US" altLang="ko-KR" sz="9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35" name="Rectangle 17"/>
          <p:cNvSpPr>
            <a:spLocks noChangeArrowheads="1"/>
          </p:cNvSpPr>
          <p:nvPr/>
        </p:nvSpPr>
        <p:spPr bwMode="auto">
          <a:xfrm>
            <a:off x="8192566" y="2499678"/>
            <a:ext cx="71116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154407" lvl="1" indent="-152709" algn="ctr" defTabSz="956977" latinLnBrk="0">
              <a:buSzPct val="120000"/>
              <a:defRPr/>
            </a:pPr>
            <a:r>
              <a:rPr lang="ko-KR" altLang="en-US" sz="900" b="1" dirty="0" smtClean="0">
                <a:solidFill>
                  <a:srgbClr val="0070C0"/>
                </a:solidFill>
                <a:latin typeface="+mn-ea"/>
              </a:rPr>
              <a:t>자원을 제공한다</a:t>
            </a:r>
            <a:endParaRPr lang="en-US" altLang="ko-KR" sz="900" b="1" dirty="0">
              <a:solidFill>
                <a:srgbClr val="0070C0"/>
              </a:solidFill>
              <a:latin typeface="+mn-ea"/>
            </a:endParaRPr>
          </a:p>
        </p:txBody>
      </p:sp>
      <p:sp>
        <p:nvSpPr>
          <p:cNvPr id="36" name="순서도: 처리 35"/>
          <p:cNvSpPr/>
          <p:nvPr/>
        </p:nvSpPr>
        <p:spPr>
          <a:xfrm>
            <a:off x="4664174" y="2421682"/>
            <a:ext cx="924976" cy="764461"/>
          </a:xfrm>
          <a:prstGeom prst="flowChartProcess">
            <a:avLst/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latinLnBrk="0"/>
            <a:r>
              <a:rPr lang="ko-KR" altLang="en-US" sz="900" dirty="0" smtClean="0">
                <a:solidFill>
                  <a:schemeClr val="tx1"/>
                </a:solidFill>
              </a:rPr>
              <a:t>정책 방향이 조직 외부를 향하고 있는가</a:t>
            </a:r>
            <a:r>
              <a:rPr lang="en-US" altLang="ko-KR" sz="900" dirty="0" smtClean="0">
                <a:solidFill>
                  <a:schemeClr val="tx1"/>
                </a:solidFill>
              </a:rPr>
              <a:t>?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37" name="순서도: 데이터 36"/>
          <p:cNvSpPr/>
          <p:nvPr/>
        </p:nvSpPr>
        <p:spPr>
          <a:xfrm>
            <a:off x="5745316" y="3515948"/>
            <a:ext cx="780843" cy="360040"/>
          </a:xfrm>
          <a:prstGeom prst="flowChartInputOutpu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33" tIns="45717" rIns="91433" bIns="45717" rtlCol="0" anchor="ctr"/>
          <a:lstStyle/>
          <a:p>
            <a:pPr algn="ctr" latinLnBrk="0"/>
            <a:r>
              <a:rPr lang="ko-KR" altLang="en-US" sz="900" dirty="0">
                <a:solidFill>
                  <a:schemeClr val="tx1"/>
                </a:solidFill>
              </a:rPr>
              <a:t> </a:t>
            </a:r>
            <a:r>
              <a:rPr lang="ko-KR" altLang="en-US" sz="900" dirty="0" smtClean="0">
                <a:solidFill>
                  <a:schemeClr val="tx1"/>
                </a:solidFill>
              </a:rPr>
              <a:t>내부정책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8" name="순서도: 처리 37"/>
          <p:cNvSpPr/>
          <p:nvPr/>
        </p:nvSpPr>
        <p:spPr>
          <a:xfrm>
            <a:off x="6043454" y="2421682"/>
            <a:ext cx="924976" cy="764461"/>
          </a:xfrm>
          <a:prstGeom prst="flowChartProcess">
            <a:avLst/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latinLnBrk="0"/>
            <a:r>
              <a:rPr lang="ko-KR" altLang="en-US" sz="900" dirty="0" smtClean="0">
                <a:solidFill>
                  <a:schemeClr val="tx1"/>
                </a:solidFill>
              </a:rPr>
              <a:t>정책 대상이 특정되어 있는</a:t>
            </a:r>
            <a:r>
              <a:rPr lang="ko-KR" altLang="en-US" sz="900" dirty="0">
                <a:solidFill>
                  <a:schemeClr val="tx1"/>
                </a:solidFill>
              </a:rPr>
              <a:t>가</a:t>
            </a:r>
            <a:r>
              <a:rPr lang="en-US" altLang="ko-KR" sz="900" dirty="0" smtClean="0">
                <a:solidFill>
                  <a:schemeClr val="tx1"/>
                </a:solidFill>
              </a:rPr>
              <a:t>?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39" name="순서도: 데이터 38"/>
          <p:cNvSpPr/>
          <p:nvPr/>
        </p:nvSpPr>
        <p:spPr>
          <a:xfrm>
            <a:off x="7178404" y="3515948"/>
            <a:ext cx="780843" cy="360040"/>
          </a:xfrm>
          <a:prstGeom prst="flowChartInputOutput">
            <a:avLst/>
          </a:prstGeom>
          <a:pattFill prst="lt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latinLnBrk="0"/>
            <a:r>
              <a:rPr lang="ko-KR" altLang="en-US" sz="900" dirty="0" smtClean="0">
                <a:solidFill>
                  <a:schemeClr val="tx1"/>
                </a:solidFill>
              </a:rPr>
              <a:t>기타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0" name="순서도: 데이터 39"/>
          <p:cNvSpPr/>
          <p:nvPr/>
        </p:nvSpPr>
        <p:spPr>
          <a:xfrm>
            <a:off x="8851883" y="2623891"/>
            <a:ext cx="780843" cy="360040"/>
          </a:xfrm>
          <a:prstGeom prst="flowChartInputOutpu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latinLnBrk="0"/>
            <a:r>
              <a:rPr lang="ko-KR" altLang="en-US" sz="900" dirty="0" smtClean="0">
                <a:solidFill>
                  <a:schemeClr val="bg1"/>
                </a:solidFill>
              </a:rPr>
              <a:t>배분정책</a:t>
            </a:r>
            <a:endParaRPr lang="ko-KR" altLang="en-US" sz="900" dirty="0">
              <a:solidFill>
                <a:schemeClr val="bg1"/>
              </a:solidFill>
            </a:endParaRPr>
          </a:p>
        </p:txBody>
      </p:sp>
      <p:sp>
        <p:nvSpPr>
          <p:cNvPr id="41" name="순서도: 데이터 40"/>
          <p:cNvSpPr/>
          <p:nvPr/>
        </p:nvSpPr>
        <p:spPr>
          <a:xfrm>
            <a:off x="8851883" y="3515948"/>
            <a:ext cx="780843" cy="360040"/>
          </a:xfrm>
          <a:prstGeom prst="flowChartInputOutput">
            <a:avLst/>
          </a:prstGeom>
          <a:pattFill prst="pct30">
            <a:fgClr>
              <a:schemeClr val="bg1">
                <a:lumMod val="65000"/>
              </a:schemeClr>
            </a:fgClr>
            <a:bgClr>
              <a:schemeClr val="bg1"/>
            </a:bgClr>
          </a:patt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latinLnBrk="0"/>
            <a:r>
              <a:rPr lang="ko-KR" altLang="en-US" sz="900" dirty="0" smtClean="0">
                <a:solidFill>
                  <a:schemeClr val="tx1"/>
                </a:solidFill>
              </a:rPr>
              <a:t>규제 정책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2" name="순서도: 처리 41"/>
          <p:cNvSpPr/>
          <p:nvPr/>
        </p:nvSpPr>
        <p:spPr>
          <a:xfrm>
            <a:off x="7399848" y="2421682"/>
            <a:ext cx="924976" cy="764461"/>
          </a:xfrm>
          <a:prstGeom prst="flowChartProcess">
            <a:avLst/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latinLnBrk="0"/>
            <a:r>
              <a:rPr lang="ko-KR" altLang="en-US" sz="900" dirty="0" smtClean="0">
                <a:solidFill>
                  <a:schemeClr val="tx1"/>
                </a:solidFill>
              </a:rPr>
              <a:t>정책대상에게 자원을 제공하는가 아니면 통제 및 제한을 하는가</a:t>
            </a:r>
            <a:r>
              <a:rPr lang="en-US" altLang="ko-KR" sz="900" dirty="0" smtClean="0">
                <a:solidFill>
                  <a:schemeClr val="tx1"/>
                </a:solidFill>
              </a:rPr>
              <a:t>? 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cxnSp>
        <p:nvCxnSpPr>
          <p:cNvPr id="48" name="직선 연결선 47"/>
          <p:cNvCxnSpPr>
            <a:stCxn id="38" idx="3"/>
            <a:endCxn id="42" idx="1"/>
          </p:cNvCxnSpPr>
          <p:nvPr/>
        </p:nvCxnSpPr>
        <p:spPr>
          <a:xfrm>
            <a:off x="6968430" y="2803913"/>
            <a:ext cx="43141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연결선 49"/>
          <p:cNvCxnSpPr>
            <a:stCxn id="42" idx="3"/>
            <a:endCxn id="40" idx="2"/>
          </p:cNvCxnSpPr>
          <p:nvPr/>
        </p:nvCxnSpPr>
        <p:spPr>
          <a:xfrm flipV="1">
            <a:off x="8324824" y="2803911"/>
            <a:ext cx="605143" cy="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6191879" y="2061642"/>
            <a:ext cx="15841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 구분 기준</a:t>
            </a:r>
            <a:endParaRPr lang="ko-KR" altLang="en-US" sz="1200" u="sng" dirty="0"/>
          </a:p>
        </p:txBody>
      </p:sp>
      <p:grpSp>
        <p:nvGrpSpPr>
          <p:cNvPr id="52" name="그룹 51"/>
          <p:cNvGrpSpPr/>
          <p:nvPr/>
        </p:nvGrpSpPr>
        <p:grpSpPr>
          <a:xfrm>
            <a:off x="4592165" y="4147933"/>
            <a:ext cx="5122492" cy="2197941"/>
            <a:chOff x="4592165" y="3964567"/>
            <a:chExt cx="5122492" cy="2197941"/>
          </a:xfrm>
        </p:grpSpPr>
        <p:sp>
          <p:nvSpPr>
            <p:cNvPr id="54" name="Line 46"/>
            <p:cNvSpPr>
              <a:spLocks noChangeShapeType="1"/>
            </p:cNvSpPr>
            <p:nvPr/>
          </p:nvSpPr>
          <p:spPr bwMode="auto">
            <a:xfrm flipV="1">
              <a:off x="6363373" y="3966508"/>
              <a:ext cx="0" cy="2196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lIns="87279" tIns="43640" rIns="87279" bIns="43640"/>
            <a:lstStyle/>
            <a:p>
              <a:pPr algn="ct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None/>
              </a:pPr>
              <a:endParaRPr kumimoji="1" lang="ko-KR" altLang="en-US" sz="10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5" name="Line 46"/>
            <p:cNvSpPr>
              <a:spLocks noChangeShapeType="1"/>
            </p:cNvSpPr>
            <p:nvPr/>
          </p:nvSpPr>
          <p:spPr bwMode="auto">
            <a:xfrm flipV="1">
              <a:off x="7473461" y="3966508"/>
              <a:ext cx="0" cy="2196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lIns="87279" tIns="43640" rIns="87279" bIns="43640"/>
            <a:lstStyle/>
            <a:p>
              <a:pPr algn="ct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None/>
              </a:pPr>
              <a:endParaRPr kumimoji="1" lang="ko-KR" altLang="en-US" sz="10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6" name="Line 46"/>
            <p:cNvSpPr>
              <a:spLocks noChangeShapeType="1"/>
            </p:cNvSpPr>
            <p:nvPr/>
          </p:nvSpPr>
          <p:spPr bwMode="auto">
            <a:xfrm flipV="1">
              <a:off x="8594059" y="3966508"/>
              <a:ext cx="0" cy="2196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lIns="87279" tIns="43640" rIns="87279" bIns="43640"/>
            <a:lstStyle/>
            <a:p>
              <a:pPr algn="ct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None/>
              </a:pPr>
              <a:endParaRPr kumimoji="1" lang="ko-KR" altLang="en-US" sz="10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7" name="Line 46"/>
            <p:cNvSpPr>
              <a:spLocks noChangeShapeType="1"/>
            </p:cNvSpPr>
            <p:nvPr/>
          </p:nvSpPr>
          <p:spPr bwMode="auto">
            <a:xfrm flipV="1">
              <a:off x="9714657" y="3966508"/>
              <a:ext cx="0" cy="2196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lIns="87279" tIns="43640" rIns="87279" bIns="43640"/>
            <a:lstStyle/>
            <a:p>
              <a:pPr algn="ct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None/>
              </a:pPr>
              <a:endParaRPr kumimoji="1" lang="ko-KR" altLang="en-US" sz="10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8" name="Rectangle 16"/>
            <p:cNvSpPr>
              <a:spLocks noChangeArrowheads="1"/>
            </p:cNvSpPr>
            <p:nvPr/>
          </p:nvSpPr>
          <p:spPr bwMode="auto">
            <a:xfrm>
              <a:off x="5267364" y="3964567"/>
              <a:ext cx="1067040" cy="169277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b">
              <a:spAutoFit/>
            </a:bodyPr>
            <a:lstStyle/>
            <a:p>
              <a:pPr algn="ctr" defTabSz="913495">
                <a:buSzPct val="120000"/>
                <a:defRPr/>
              </a:pPr>
              <a:r>
                <a:rPr lang="ko-KR" altLang="en-US" sz="1100" b="1" dirty="0" smtClean="0">
                  <a:latin typeface="+mn-ea"/>
                </a:rPr>
                <a:t>배분정책</a:t>
              </a:r>
              <a:endParaRPr lang="en-US" altLang="ko-KR" sz="1100" b="1" dirty="0">
                <a:latin typeface="+mn-ea"/>
              </a:endParaRPr>
            </a:p>
          </p:txBody>
        </p:sp>
        <p:sp>
          <p:nvSpPr>
            <p:cNvPr id="59" name="Rectangle 6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blackWhite">
            <a:xfrm>
              <a:off x="4592166" y="4133845"/>
              <a:ext cx="625851" cy="755656"/>
            </a:xfrm>
            <a:prstGeom prst="rect">
              <a:avLst/>
            </a:prstGeom>
            <a:solidFill>
              <a:srgbClr val="D9D9D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lIns="87279" tIns="43640" rIns="87279" bIns="43640" anchor="ctr"/>
            <a:lstStyle/>
            <a:p>
              <a:pPr algn="ctr">
                <a:defRPr/>
              </a:pPr>
              <a:r>
                <a:rPr lang="ko-KR" altLang="en-US" sz="1100" b="1">
                  <a:latin typeface="+mn-ea"/>
                </a:rPr>
                <a:t>의미</a:t>
              </a:r>
            </a:p>
          </p:txBody>
        </p:sp>
        <p:sp>
          <p:nvSpPr>
            <p:cNvPr id="60" name="Rectangle 6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blackWhite">
            <a:xfrm>
              <a:off x="4592166" y="5094923"/>
              <a:ext cx="625851" cy="462111"/>
            </a:xfrm>
            <a:prstGeom prst="rect">
              <a:avLst/>
            </a:prstGeom>
            <a:solidFill>
              <a:srgbClr val="D9D9D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lIns="87279" tIns="43640" rIns="87279" bIns="43640" anchor="ctr"/>
            <a:lstStyle/>
            <a:p>
              <a:pPr algn="ctr">
                <a:defRPr/>
              </a:pPr>
              <a:r>
                <a:rPr lang="ko-KR" altLang="en-US" sz="1100" b="1" dirty="0">
                  <a:latin typeface="+mn-ea"/>
                </a:rPr>
                <a:t>예시</a:t>
              </a:r>
            </a:p>
          </p:txBody>
        </p:sp>
        <p:sp>
          <p:nvSpPr>
            <p:cNvPr id="61" name="Rectangle 17"/>
            <p:cNvSpPr>
              <a:spLocks noChangeArrowheads="1"/>
            </p:cNvSpPr>
            <p:nvPr/>
          </p:nvSpPr>
          <p:spPr bwMode="auto">
            <a:xfrm>
              <a:off x="5309180" y="4158819"/>
              <a:ext cx="944085" cy="6155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marL="1621" lvl="1" defTabSz="913495" latinLnBrk="0">
                <a:buSzPct val="120000"/>
                <a:defRPr/>
              </a:pPr>
              <a:r>
                <a:rPr lang="ko-KR" altLang="en-US" sz="1000" dirty="0" smtClean="0">
                  <a:latin typeface="+mn-ea"/>
                </a:rPr>
                <a:t>정부의 희소자원을 </a:t>
              </a:r>
              <a:r>
                <a:rPr lang="ko-KR" altLang="en-US" sz="1000" dirty="0">
                  <a:latin typeface="+mn-ea"/>
                </a:rPr>
                <a:t>국민에게 나누어주는 </a:t>
              </a:r>
              <a:r>
                <a:rPr lang="ko-KR" altLang="en-US" sz="1000" dirty="0" smtClean="0">
                  <a:latin typeface="+mn-ea"/>
                </a:rPr>
                <a:t>활동</a:t>
              </a:r>
              <a:endParaRPr lang="en-US" altLang="ko-KR" sz="1000" dirty="0" smtClean="0">
                <a:latin typeface="+mn-ea"/>
              </a:endParaRPr>
            </a:p>
          </p:txBody>
        </p:sp>
        <p:sp>
          <p:nvSpPr>
            <p:cNvPr id="62" name="Rectangle 17"/>
            <p:cNvSpPr>
              <a:spLocks noChangeArrowheads="1"/>
            </p:cNvSpPr>
            <p:nvPr/>
          </p:nvSpPr>
          <p:spPr bwMode="auto">
            <a:xfrm>
              <a:off x="6397281" y="5085978"/>
              <a:ext cx="9432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marL="87313" lvl="1" indent="-85725" defTabSz="913495" latinLnBrk="0">
                <a:buSzPct val="120000"/>
                <a:buFont typeface="Arial" pitchFamily="34" charset="0"/>
                <a:buChar char="•"/>
                <a:defRPr/>
              </a:pPr>
              <a:r>
                <a:rPr lang="en-US" altLang="ko-KR" sz="1000" dirty="0">
                  <a:latin typeface="+mn-ea"/>
                </a:rPr>
                <a:t>OO </a:t>
              </a:r>
              <a:r>
                <a:rPr lang="ko-KR" altLang="en-US" sz="1000" dirty="0" smtClean="0">
                  <a:latin typeface="+mn-ea"/>
                </a:rPr>
                <a:t>위</a:t>
              </a:r>
              <a:r>
                <a:rPr lang="ko-KR" altLang="en-US" sz="1000" dirty="0">
                  <a:latin typeface="+mn-ea"/>
                </a:rPr>
                <a:t>반</a:t>
              </a:r>
              <a:r>
                <a:rPr lang="ko-KR" altLang="en-US" sz="1000" dirty="0" smtClean="0">
                  <a:latin typeface="+mn-ea"/>
                </a:rPr>
                <a:t> 단속강화</a:t>
              </a:r>
              <a:endParaRPr lang="en-US" altLang="ko-KR" sz="1000" dirty="0">
                <a:latin typeface="+mn-ea"/>
              </a:endParaRPr>
            </a:p>
          </p:txBody>
        </p:sp>
        <p:sp>
          <p:nvSpPr>
            <p:cNvPr id="63" name="Rectangle 29"/>
            <p:cNvSpPr>
              <a:spLocks noChangeArrowheads="1"/>
            </p:cNvSpPr>
            <p:nvPr/>
          </p:nvSpPr>
          <p:spPr bwMode="auto">
            <a:xfrm>
              <a:off x="7549409" y="5085978"/>
              <a:ext cx="9432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marL="87313" lvl="1" indent="-85725" defTabSz="913495" latinLnBrk="0">
                <a:buSzPct val="120000"/>
                <a:buFont typeface="Arial" pitchFamily="34" charset="0"/>
                <a:buChar char="•"/>
                <a:defRPr/>
              </a:pPr>
              <a:r>
                <a:rPr lang="en-US" altLang="ko-KR" sz="1000" dirty="0" smtClean="0">
                  <a:latin typeface="+mn-ea"/>
                </a:rPr>
                <a:t>OO</a:t>
              </a:r>
              <a:r>
                <a:rPr lang="ko-KR" altLang="en-US" sz="1000" dirty="0" smtClean="0">
                  <a:latin typeface="+mn-ea"/>
                </a:rPr>
                <a:t>조직 후생만족도 제고 </a:t>
              </a:r>
              <a:endParaRPr lang="en-US" altLang="ko-KR" sz="1000" dirty="0">
                <a:latin typeface="+mn-ea"/>
              </a:endParaRPr>
            </a:p>
          </p:txBody>
        </p:sp>
        <p:sp>
          <p:nvSpPr>
            <p:cNvPr id="64" name="Rectangle 16"/>
            <p:cNvSpPr>
              <a:spLocks noChangeArrowheads="1"/>
            </p:cNvSpPr>
            <p:nvPr/>
          </p:nvSpPr>
          <p:spPr bwMode="auto">
            <a:xfrm>
              <a:off x="6383488" y="3964567"/>
              <a:ext cx="1067040" cy="169277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b">
              <a:spAutoFit/>
            </a:bodyPr>
            <a:lstStyle/>
            <a:p>
              <a:pPr algn="ctr" defTabSz="913495">
                <a:buSzPct val="120000"/>
                <a:defRPr/>
              </a:pPr>
              <a:r>
                <a:rPr lang="ko-KR" altLang="en-US" sz="1100" b="1" dirty="0" smtClean="0">
                  <a:latin typeface="+mn-ea"/>
                </a:rPr>
                <a:t>규제정책</a:t>
              </a:r>
              <a:endParaRPr lang="en-US" altLang="ko-KR" sz="1100" b="1" dirty="0">
                <a:latin typeface="+mn-ea"/>
              </a:endParaRPr>
            </a:p>
          </p:txBody>
        </p:sp>
        <p:sp>
          <p:nvSpPr>
            <p:cNvPr id="65" name="Rectangle 16"/>
            <p:cNvSpPr>
              <a:spLocks noChangeArrowheads="1"/>
            </p:cNvSpPr>
            <p:nvPr/>
          </p:nvSpPr>
          <p:spPr bwMode="auto">
            <a:xfrm>
              <a:off x="7499612" y="3964567"/>
              <a:ext cx="1067040" cy="169277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b">
              <a:spAutoFit/>
            </a:bodyPr>
            <a:lstStyle/>
            <a:p>
              <a:pPr algn="ctr" defTabSz="913495">
                <a:buSzPct val="120000"/>
                <a:defRPr/>
              </a:pPr>
              <a:r>
                <a:rPr lang="ko-KR" altLang="en-US" sz="1100" b="1" dirty="0" smtClean="0">
                  <a:latin typeface="+mn-ea"/>
                </a:rPr>
                <a:t>내부정책</a:t>
              </a:r>
              <a:endParaRPr lang="en-US" altLang="ko-KR" sz="1100" b="1" dirty="0">
                <a:latin typeface="+mn-ea"/>
              </a:endParaRPr>
            </a:p>
          </p:txBody>
        </p:sp>
        <p:sp>
          <p:nvSpPr>
            <p:cNvPr id="66" name="Rectangle 16"/>
            <p:cNvSpPr>
              <a:spLocks noChangeArrowheads="1"/>
            </p:cNvSpPr>
            <p:nvPr/>
          </p:nvSpPr>
          <p:spPr bwMode="auto">
            <a:xfrm>
              <a:off x="8615736" y="3964567"/>
              <a:ext cx="1067040" cy="169277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b">
              <a:spAutoFit/>
            </a:bodyPr>
            <a:lstStyle/>
            <a:p>
              <a:pPr algn="ctr" defTabSz="913495">
                <a:buSzPct val="120000"/>
                <a:defRPr/>
              </a:pPr>
              <a:r>
                <a:rPr lang="ko-KR" altLang="en-US" sz="1100" b="1" dirty="0" smtClean="0">
                  <a:latin typeface="+mn-ea"/>
                </a:rPr>
                <a:t>기타</a:t>
              </a:r>
              <a:endParaRPr lang="en-US" altLang="ko-KR" sz="1100" b="1" dirty="0">
                <a:latin typeface="+mn-ea"/>
              </a:endParaRPr>
            </a:p>
          </p:txBody>
        </p:sp>
        <p:sp>
          <p:nvSpPr>
            <p:cNvPr id="68" name="Rectangle 17"/>
            <p:cNvSpPr>
              <a:spLocks noChangeArrowheads="1"/>
            </p:cNvSpPr>
            <p:nvPr/>
          </p:nvSpPr>
          <p:spPr bwMode="auto">
            <a:xfrm>
              <a:off x="6397281" y="4158819"/>
              <a:ext cx="944085" cy="6155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marL="1621" lvl="1" defTabSz="913495" latinLnBrk="0">
                <a:buSzPct val="120000"/>
                <a:defRPr/>
              </a:pPr>
              <a:r>
                <a:rPr lang="ko-KR" altLang="en-US" sz="1000" dirty="0" smtClean="0">
                  <a:latin typeface="+mn-ea"/>
                </a:rPr>
                <a:t>특정한 </a:t>
              </a:r>
              <a:r>
                <a:rPr lang="ko-KR" altLang="en-US" sz="1000" dirty="0">
                  <a:latin typeface="+mn-ea"/>
                </a:rPr>
                <a:t>개인</a:t>
              </a:r>
              <a:r>
                <a:rPr lang="en-US" altLang="ko-KR" sz="1000" dirty="0">
                  <a:latin typeface="+mn-ea"/>
                </a:rPr>
                <a:t>, </a:t>
              </a:r>
              <a:r>
                <a:rPr lang="ko-KR" altLang="en-US" sz="1000" dirty="0" smtClean="0">
                  <a:latin typeface="+mn-ea"/>
                </a:rPr>
                <a:t>조직에 </a:t>
              </a:r>
              <a:r>
                <a:rPr lang="ko-KR" altLang="en-US" sz="1000" dirty="0">
                  <a:latin typeface="+mn-ea"/>
                </a:rPr>
                <a:t>제재나 통제 및 제한을 가하는 </a:t>
              </a:r>
              <a:r>
                <a:rPr lang="ko-KR" altLang="en-US" sz="1000" dirty="0" smtClean="0">
                  <a:latin typeface="+mn-ea"/>
                </a:rPr>
                <a:t>활</a:t>
              </a:r>
              <a:r>
                <a:rPr lang="ko-KR" altLang="en-US" sz="1000" dirty="0">
                  <a:latin typeface="+mn-ea"/>
                </a:rPr>
                <a:t>동</a:t>
              </a:r>
              <a:endParaRPr lang="en-US" altLang="ko-KR" sz="1000" dirty="0">
                <a:latin typeface="+mn-ea"/>
              </a:endParaRPr>
            </a:p>
          </p:txBody>
        </p:sp>
        <p:sp>
          <p:nvSpPr>
            <p:cNvPr id="69" name="Rectangle 17"/>
            <p:cNvSpPr>
              <a:spLocks noChangeArrowheads="1"/>
            </p:cNvSpPr>
            <p:nvPr/>
          </p:nvSpPr>
          <p:spPr bwMode="auto">
            <a:xfrm>
              <a:off x="7549409" y="4158819"/>
              <a:ext cx="94408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marL="1621" lvl="1" defTabSz="913495" latinLnBrk="0">
                <a:buSzPct val="120000"/>
                <a:defRPr/>
              </a:pPr>
              <a:r>
                <a:rPr lang="ko-KR" altLang="en-US" sz="1000" dirty="0" smtClean="0">
                  <a:latin typeface="+mn-ea"/>
                </a:rPr>
                <a:t>정부 조직 내부를 관리하는 활동</a:t>
              </a:r>
              <a:endParaRPr lang="en-US" altLang="ko-KR" sz="1000" dirty="0" smtClean="0">
                <a:latin typeface="+mn-ea"/>
              </a:endParaRPr>
            </a:p>
          </p:txBody>
        </p:sp>
        <p:sp>
          <p:nvSpPr>
            <p:cNvPr id="70" name="Rectangle 17"/>
            <p:cNvSpPr>
              <a:spLocks noChangeArrowheads="1"/>
            </p:cNvSpPr>
            <p:nvPr/>
          </p:nvSpPr>
          <p:spPr bwMode="auto">
            <a:xfrm>
              <a:off x="8629529" y="4158819"/>
              <a:ext cx="944085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marL="1621" lvl="1" defTabSz="913495" latinLnBrk="0">
                <a:buSzPct val="120000"/>
                <a:defRPr/>
              </a:pPr>
              <a:r>
                <a:rPr lang="ko-KR" altLang="en-US" sz="1000" dirty="0" smtClean="0">
                  <a:latin typeface="+mn-ea"/>
                </a:rPr>
                <a:t>외부를 대상으로 한 정책 혹은 정책대상이 특정되지 않은 활동</a:t>
              </a:r>
              <a:endParaRPr lang="en-US" altLang="ko-KR" sz="1000" dirty="0" smtClean="0">
                <a:latin typeface="+mn-ea"/>
              </a:endParaRPr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8629529" y="5085978"/>
              <a:ext cx="9432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marL="87313" lvl="1" indent="-85725" defTabSz="913495" latinLnBrk="0">
                <a:buSzPct val="120000"/>
                <a:buFont typeface="Arial" pitchFamily="34" charset="0"/>
                <a:buChar char="•"/>
              </a:pPr>
              <a:r>
                <a:rPr lang="en-US" altLang="ko-KR" sz="1000" dirty="0" smtClean="0">
                  <a:latin typeface="+mn-ea"/>
                </a:rPr>
                <a:t>OO </a:t>
              </a:r>
              <a:r>
                <a:rPr lang="ko-KR" altLang="en-US" sz="1000" dirty="0" smtClean="0">
                  <a:latin typeface="+mn-ea"/>
                </a:rPr>
                <a:t>중장기 도정전략 수립</a:t>
              </a:r>
              <a:endParaRPr lang="en-US" altLang="ko-KR" sz="1000" dirty="0">
                <a:latin typeface="+mn-ea"/>
              </a:endParaRPr>
            </a:p>
          </p:txBody>
        </p:sp>
        <p:sp>
          <p:nvSpPr>
            <p:cNvPr id="72" name="Rectangle 29"/>
            <p:cNvSpPr>
              <a:spLocks noChangeArrowheads="1"/>
            </p:cNvSpPr>
            <p:nvPr/>
          </p:nvSpPr>
          <p:spPr bwMode="auto">
            <a:xfrm>
              <a:off x="5309180" y="5085978"/>
              <a:ext cx="9432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marL="87313" lvl="1" indent="-87313" defTabSz="913495" latinLnBrk="0">
                <a:buSzPct val="120000"/>
                <a:buFont typeface="Arial" pitchFamily="34" charset="0"/>
                <a:buChar char="•"/>
                <a:defRPr/>
              </a:pPr>
              <a:r>
                <a:rPr lang="en-US" altLang="ko-KR" sz="1000" dirty="0" smtClean="0">
                  <a:latin typeface="+mn-ea"/>
                </a:rPr>
                <a:t>OO</a:t>
              </a:r>
              <a:r>
                <a:rPr lang="ko-KR" altLang="en-US" sz="1000" dirty="0" smtClean="0">
                  <a:latin typeface="+mn-ea"/>
                </a:rPr>
                <a:t>계층 보조금 지원</a:t>
              </a:r>
              <a:endParaRPr lang="en-US" altLang="ko-KR" sz="1000" dirty="0">
                <a:latin typeface="+mn-ea"/>
              </a:endParaRPr>
            </a:p>
          </p:txBody>
        </p:sp>
        <p:sp>
          <p:nvSpPr>
            <p:cNvPr id="73" name="Rectangle 6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blackWhite">
            <a:xfrm>
              <a:off x="4592166" y="5738803"/>
              <a:ext cx="625851" cy="423103"/>
            </a:xfrm>
            <a:prstGeom prst="rect">
              <a:avLst/>
            </a:prstGeom>
            <a:solidFill>
              <a:srgbClr val="D9D9D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lIns="87279" tIns="43640" rIns="87279" bIns="43640" anchor="ctr"/>
            <a:lstStyle/>
            <a:p>
              <a:pPr algn="ctr">
                <a:defRPr/>
              </a:pPr>
              <a:r>
                <a:rPr lang="ko-KR" altLang="en-US" sz="1100" b="1" dirty="0" smtClean="0">
                  <a:latin typeface="+mn-ea"/>
                </a:rPr>
                <a:t>과제 수</a:t>
              </a:r>
              <a:endParaRPr lang="ko-KR" altLang="en-US" sz="1100" b="1" dirty="0">
                <a:latin typeface="+mn-ea"/>
              </a:endParaRPr>
            </a:p>
          </p:txBody>
        </p:sp>
        <p:sp>
          <p:nvSpPr>
            <p:cNvPr id="74" name="Line 46"/>
            <p:cNvSpPr>
              <a:spLocks noChangeShapeType="1"/>
            </p:cNvSpPr>
            <p:nvPr/>
          </p:nvSpPr>
          <p:spPr bwMode="auto">
            <a:xfrm flipH="1" flipV="1">
              <a:off x="4592165" y="4959415"/>
              <a:ext cx="50843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lIns="87279" tIns="43640" rIns="87279" bIns="43640"/>
            <a:lstStyle/>
            <a:p>
              <a:pPr algn="ct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None/>
              </a:pPr>
              <a:endParaRPr kumimoji="1" lang="ko-KR" altLang="en-US" sz="10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75" name="Line 46"/>
            <p:cNvSpPr>
              <a:spLocks noChangeShapeType="1"/>
            </p:cNvSpPr>
            <p:nvPr/>
          </p:nvSpPr>
          <p:spPr bwMode="auto">
            <a:xfrm flipH="1" flipV="1">
              <a:off x="4592166" y="5641395"/>
              <a:ext cx="50843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lIns="87279" tIns="43640" rIns="87279" bIns="43640"/>
            <a:lstStyle/>
            <a:p>
              <a:pPr algn="ct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None/>
              </a:pPr>
              <a:endParaRPr kumimoji="1" lang="ko-KR" altLang="en-US" sz="10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76" name="Rectangle 17"/>
            <p:cNvSpPr>
              <a:spLocks noChangeArrowheads="1"/>
            </p:cNvSpPr>
            <p:nvPr/>
          </p:nvSpPr>
          <p:spPr bwMode="auto">
            <a:xfrm>
              <a:off x="5312246" y="5864002"/>
              <a:ext cx="94408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marL="1621" lvl="1" algn="ctr" defTabSz="913495" latinLnBrk="0">
                <a:buSzPct val="120000"/>
                <a:defRPr/>
              </a:pPr>
              <a:r>
                <a:rPr lang="en-US" altLang="ko-KR" sz="1200" dirty="0" smtClean="0">
                  <a:latin typeface="+mn-ea"/>
                </a:rPr>
                <a:t>76(</a:t>
              </a:r>
              <a:r>
                <a:rPr lang="ko-KR" altLang="en-US" sz="1200" dirty="0" smtClean="0">
                  <a:latin typeface="+mn-ea"/>
                </a:rPr>
                <a:t>개</a:t>
              </a:r>
              <a:r>
                <a:rPr lang="en-US" altLang="ko-KR" sz="1200" dirty="0" smtClean="0">
                  <a:latin typeface="+mn-ea"/>
                </a:rPr>
                <a:t>)</a:t>
              </a:r>
            </a:p>
          </p:txBody>
        </p:sp>
        <p:sp>
          <p:nvSpPr>
            <p:cNvPr id="77" name="Rectangle 17"/>
            <p:cNvSpPr>
              <a:spLocks noChangeArrowheads="1"/>
            </p:cNvSpPr>
            <p:nvPr/>
          </p:nvSpPr>
          <p:spPr bwMode="auto">
            <a:xfrm>
              <a:off x="6392366" y="5864002"/>
              <a:ext cx="94408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marL="1621" lvl="1" algn="ctr" defTabSz="913495" latinLnBrk="0">
                <a:buSzPct val="120000"/>
                <a:defRPr/>
              </a:pPr>
              <a:r>
                <a:rPr lang="en-US" altLang="ko-KR" sz="1200" dirty="0" smtClean="0">
                  <a:latin typeface="+mn-ea"/>
                </a:rPr>
                <a:t>16(</a:t>
              </a:r>
              <a:r>
                <a:rPr lang="ko-KR" altLang="en-US" sz="1200" dirty="0" smtClean="0">
                  <a:latin typeface="+mn-ea"/>
                </a:rPr>
                <a:t>개</a:t>
              </a:r>
              <a:r>
                <a:rPr lang="en-US" altLang="ko-KR" sz="1200" dirty="0" smtClean="0">
                  <a:latin typeface="+mn-ea"/>
                </a:rPr>
                <a:t>)</a:t>
              </a:r>
            </a:p>
          </p:txBody>
        </p:sp>
        <p:sp>
          <p:nvSpPr>
            <p:cNvPr id="78" name="Rectangle 17"/>
            <p:cNvSpPr>
              <a:spLocks noChangeArrowheads="1"/>
            </p:cNvSpPr>
            <p:nvPr/>
          </p:nvSpPr>
          <p:spPr bwMode="auto">
            <a:xfrm>
              <a:off x="7536513" y="5864002"/>
              <a:ext cx="94408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marL="1621" lvl="1" algn="ctr" defTabSz="913495" latinLnBrk="0">
                <a:buSzPct val="120000"/>
                <a:defRPr/>
              </a:pPr>
              <a:r>
                <a:rPr lang="en-US" altLang="ko-KR" sz="1200" dirty="0" smtClean="0">
                  <a:latin typeface="+mn-ea"/>
                </a:rPr>
                <a:t>22(</a:t>
              </a:r>
              <a:r>
                <a:rPr lang="ko-KR" altLang="en-US" sz="1200" dirty="0" smtClean="0">
                  <a:latin typeface="+mn-ea"/>
                </a:rPr>
                <a:t>개</a:t>
              </a:r>
              <a:r>
                <a:rPr lang="en-US" altLang="ko-KR" sz="1200" dirty="0" smtClean="0">
                  <a:latin typeface="+mn-ea"/>
                </a:rPr>
                <a:t>)</a:t>
              </a:r>
            </a:p>
          </p:txBody>
        </p:sp>
        <p:sp>
          <p:nvSpPr>
            <p:cNvPr id="79" name="Rectangle 17"/>
            <p:cNvSpPr>
              <a:spLocks noChangeArrowheads="1"/>
            </p:cNvSpPr>
            <p:nvPr/>
          </p:nvSpPr>
          <p:spPr bwMode="auto">
            <a:xfrm>
              <a:off x="8680660" y="5864002"/>
              <a:ext cx="94408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marL="1621" lvl="1" algn="ctr" defTabSz="913495" latinLnBrk="0">
                <a:buSzPct val="120000"/>
                <a:defRPr/>
              </a:pPr>
              <a:r>
                <a:rPr lang="en-US" altLang="ko-KR" sz="1200" dirty="0" smtClean="0">
                  <a:latin typeface="+mn-ea"/>
                </a:rPr>
                <a:t>32(</a:t>
              </a:r>
              <a:r>
                <a:rPr lang="ko-KR" altLang="en-US" sz="1200" dirty="0" smtClean="0">
                  <a:latin typeface="+mn-ea"/>
                </a:rPr>
                <a:t>개</a:t>
              </a:r>
              <a:r>
                <a:rPr lang="en-US" altLang="ko-KR" sz="1200" dirty="0" smtClean="0">
                  <a:latin typeface="+mn-ea"/>
                </a:rPr>
                <a:t>)</a:t>
              </a: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317485" y="6310114"/>
            <a:ext cx="70141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n-US" altLang="ko-KR" sz="900" baseline="30000" dirty="0" smtClean="0">
                <a:latin typeface="맑은 고딕" pitchFamily="50" charset="-127"/>
                <a:ea typeface="맑은 고딕" pitchFamily="50" charset="-127"/>
              </a:rPr>
              <a:t>*</a:t>
            </a:r>
            <a:r>
              <a:rPr lang="en-US" altLang="ko-KR" sz="900" dirty="0" err="1" smtClean="0">
                <a:latin typeface="맑은 고딕" pitchFamily="50" charset="-127"/>
                <a:ea typeface="맑은 고딕" pitchFamily="50" charset="-127"/>
              </a:rPr>
              <a:t>Lowi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en-US" altLang="ko-KR" sz="900" dirty="0" err="1" smtClean="0">
                <a:latin typeface="맑은 고딕" pitchFamily="50" charset="-127"/>
                <a:ea typeface="맑은 고딕" pitchFamily="50" charset="-127"/>
              </a:rPr>
              <a:t>Almond&amp;Powell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정책유형 분류 참고</a:t>
            </a:r>
          </a:p>
        </p:txBody>
      </p:sp>
    </p:spTree>
    <p:extLst>
      <p:ext uri="{BB962C8B-B14F-4D97-AF65-F5344CB8AC3E}">
        <p14:creationId xmlns:p14="http://schemas.microsoft.com/office/powerpoint/2010/main" val="264189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</a:t>
            </a:r>
            <a:r>
              <a:rPr lang="en-US" altLang="ko-KR" dirty="0" smtClean="0"/>
              <a:t>	</a:t>
            </a:r>
            <a:r>
              <a:rPr lang="ko-KR" altLang="en-US" dirty="0" smtClean="0"/>
              <a:t>차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76736" y="1413570"/>
            <a:ext cx="5615830" cy="5401479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342900" indent="-342900" fontAlgn="ctr">
              <a:spcBef>
                <a:spcPts val="120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ko-KR" altLang="en-US" sz="2000" dirty="0" smtClean="0">
                <a:solidFill>
                  <a:schemeClr val="bg1">
                    <a:lumMod val="8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조사개요</a:t>
            </a:r>
            <a:endParaRPr lang="en-US" altLang="ko-KR" sz="2000" dirty="0" smtClean="0">
              <a:solidFill>
                <a:schemeClr val="bg1">
                  <a:lumMod val="8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 fontAlgn="ctr">
              <a:spcBef>
                <a:spcPts val="120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전체 조사 결과</a:t>
            </a:r>
            <a:endParaRPr lang="en-US" altLang="ko-KR" sz="2000" dirty="0" smtClean="0">
              <a:latin typeface="HY헤드라인M" pitchFamily="18" charset="-127"/>
              <a:ea typeface="HY헤드라인M" pitchFamily="18" charset="-127"/>
            </a:endParaRPr>
          </a:p>
          <a:p>
            <a:pPr marL="914413" lvl="1" indent="-457200" fontAlgn="ctr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총점 평가 결과</a:t>
            </a:r>
            <a:endParaRPr lang="en-US" altLang="ko-KR" sz="2000" dirty="0" smtClean="0">
              <a:latin typeface="HY헤드라인M" pitchFamily="18" charset="-127"/>
              <a:ea typeface="HY헤드라인M" pitchFamily="18" charset="-127"/>
            </a:endParaRPr>
          </a:p>
          <a:p>
            <a:pPr marL="914413" lvl="1" indent="-457200" fontAlgn="ctr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8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대 도정목표 평가</a:t>
            </a:r>
            <a:endParaRPr lang="en-US" altLang="ko-KR" sz="2000" dirty="0" smtClean="0">
              <a:latin typeface="HY헤드라인M" pitchFamily="18" charset="-127"/>
              <a:ea typeface="HY헤드라인M" pitchFamily="18" charset="-127"/>
            </a:endParaRPr>
          </a:p>
          <a:p>
            <a:pPr marL="914413" lvl="1" indent="-457200" fontAlgn="ctr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과제성격에 따른 평가</a:t>
            </a:r>
            <a:endParaRPr lang="en-US" altLang="ko-KR" sz="2000" dirty="0" smtClean="0">
              <a:latin typeface="HY헤드라인M" pitchFamily="18" charset="-127"/>
              <a:ea typeface="HY헤드라인M" pitchFamily="18" charset="-127"/>
            </a:endParaRPr>
          </a:p>
          <a:p>
            <a:pPr marL="914413" lvl="1" indent="-457200" fontAlgn="ctr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전체 만족도 점수 </a:t>
            </a:r>
            <a:r>
              <a:rPr lang="ko-KR" altLang="en-US" sz="2000" dirty="0" err="1">
                <a:latin typeface="HY헤드라인M" pitchFamily="18" charset="-127"/>
                <a:ea typeface="HY헤드라인M" pitchFamily="18" charset="-127"/>
              </a:rPr>
              <a:t>상하위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5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대 과제 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비교</a:t>
            </a:r>
            <a:endParaRPr lang="en-US" altLang="ko-KR" sz="2000" dirty="0" smtClean="0">
              <a:latin typeface="HY헤드라인M" pitchFamily="18" charset="-127"/>
              <a:ea typeface="HY헤드라인M" pitchFamily="18" charset="-127"/>
            </a:endParaRPr>
          </a:p>
          <a:p>
            <a:pPr marL="914413" lvl="1" indent="-457200" fontAlgn="ctr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만족도 조사 개선 사항 </a:t>
            </a:r>
            <a:endParaRPr lang="en-US" altLang="ko-KR" sz="20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457200" indent="-457200" fontAlgn="ctr">
              <a:spcBef>
                <a:spcPts val="60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ko-KR" altLang="en-US" sz="2000" dirty="0" smtClean="0">
                <a:solidFill>
                  <a:schemeClr val="bg1">
                    <a:lumMod val="8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세부 조사 결과</a:t>
            </a:r>
            <a:endParaRPr lang="en-US" altLang="ko-KR" sz="2000" dirty="0" smtClean="0">
              <a:solidFill>
                <a:schemeClr val="bg1">
                  <a:lumMod val="8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 fontAlgn="ctr">
              <a:spcBef>
                <a:spcPts val="120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en-US" altLang="ko-KR" sz="2000" dirty="0" smtClean="0">
                <a:solidFill>
                  <a:schemeClr val="bg1">
                    <a:lumMod val="8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APPENDIX</a:t>
            </a:r>
            <a:endParaRPr lang="en-US" altLang="ko-KR" sz="2000" dirty="0">
              <a:solidFill>
                <a:schemeClr val="bg1">
                  <a:lumMod val="8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914413" lvl="1" indent="-457200" fontAlgn="ctr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endParaRPr lang="en-US" altLang="ko-KR" sz="2000" dirty="0" smtClean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31922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2014</a:t>
            </a:r>
            <a:r>
              <a:rPr lang="ko-KR" altLang="en-US" dirty="0" smtClean="0"/>
              <a:t>년 고객만족도 점수는 </a:t>
            </a:r>
            <a:r>
              <a:rPr lang="en-US" altLang="ko-KR" dirty="0" smtClean="0"/>
              <a:t>82.98</a:t>
            </a:r>
            <a:r>
              <a:rPr lang="ko-KR" altLang="en-US" dirty="0" smtClean="0"/>
              <a:t>로 전년 대비 크게 상승함 </a:t>
            </a:r>
            <a:endParaRPr lang="en-US" altLang="ko-KR" dirty="0" smtClean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II. </a:t>
            </a:r>
            <a:r>
              <a:rPr kumimoji="1" lang="ko-KR" altLang="en-US" sz="1200" kern="0" dirty="0" smtClean="0">
                <a:latin typeface="맑은 고딕" pitchFamily="50" charset="-127"/>
                <a:ea typeface="맑은 고딕" pitchFamily="50" charset="-127"/>
              </a:rPr>
              <a:t>전체 조사 결과</a:t>
            </a:r>
            <a:endParaRPr kumimoji="1" lang="ko-KR" altLang="en-US" sz="1200" kern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 smtClean="0"/>
              <a:t>총점 평가 결과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과거실적 비교</a:t>
            </a:r>
            <a:endParaRPr lang="ko-KR" altLang="en-US" dirty="0"/>
          </a:p>
        </p:txBody>
      </p:sp>
      <p:grpSp>
        <p:nvGrpSpPr>
          <p:cNvPr id="36" name="그룹 35"/>
          <p:cNvGrpSpPr/>
          <p:nvPr/>
        </p:nvGrpSpPr>
        <p:grpSpPr>
          <a:xfrm>
            <a:off x="343694" y="1628800"/>
            <a:ext cx="6079747" cy="307264"/>
            <a:chOff x="518458" y="1583795"/>
            <a:chExt cx="4299527" cy="307264"/>
          </a:xfrm>
        </p:grpSpPr>
        <p:sp>
          <p:nvSpPr>
            <p:cNvPr id="37" name="Text Box 7"/>
            <p:cNvSpPr txBox="1">
              <a:spLocks noChangeArrowheads="1"/>
            </p:cNvSpPr>
            <p:nvPr/>
          </p:nvSpPr>
          <p:spPr bwMode="auto">
            <a:xfrm>
              <a:off x="1884397" y="1583795"/>
              <a:ext cx="1650161" cy="282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33059" tIns="33059" rIns="33059" bIns="33059">
              <a:spAutoFit/>
            </a:bodyPr>
            <a:lstStyle/>
            <a:p>
              <a:pPr defTabSz="914427" fontAlgn="auto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최근 </a:t>
              </a:r>
              <a:r>
                <a:rPr lang="en-US" altLang="ko-KR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3</a:t>
              </a:r>
              <a:r>
                <a:rPr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개년 고객만족도 총점</a:t>
              </a:r>
              <a:endParaRPr lang="ko-KR" altLang="en-US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endParaRPr>
            </a:p>
          </p:txBody>
        </p:sp>
        <p:sp>
          <p:nvSpPr>
            <p:cNvPr id="38" name="Line 8"/>
            <p:cNvSpPr>
              <a:spLocks noChangeShapeType="1"/>
            </p:cNvSpPr>
            <p:nvPr/>
          </p:nvSpPr>
          <p:spPr bwMode="auto">
            <a:xfrm>
              <a:off x="518458" y="1891059"/>
              <a:ext cx="4299527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 lIns="33059" tIns="33059" rIns="33059" bIns="33059" anchor="ctr"/>
            <a:lstStyle/>
            <a:p>
              <a:pPr marL="0" marR="0" lvl="0" indent="0" defTabSz="914427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</a:endParaRPr>
            </a:p>
          </p:txBody>
        </p:sp>
      </p:grpSp>
      <p:sp>
        <p:nvSpPr>
          <p:cNvPr id="42" name="Line 8"/>
          <p:cNvSpPr>
            <a:spLocks noChangeShapeType="1"/>
          </p:cNvSpPr>
          <p:nvPr/>
        </p:nvSpPr>
        <p:spPr bwMode="auto">
          <a:xfrm flipV="1">
            <a:off x="6663599" y="1931960"/>
            <a:ext cx="2924916" cy="0"/>
          </a:xfrm>
          <a:prstGeom prst="line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/>
          </a:ln>
          <a:effectLst/>
        </p:spPr>
        <p:txBody>
          <a:bodyPr lIns="33059" tIns="33059" rIns="33059" bIns="33059" anchor="ctr"/>
          <a:lstStyle/>
          <a:p>
            <a:pPr marL="0" marR="0" lvl="0" indent="0" defTabSz="914427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6680398" y="2133650"/>
            <a:ext cx="2921108" cy="4248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4625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종합만족도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(82.98),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요소만족도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(82.96),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전반적 만족도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(82.98)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모두 전년 대비 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8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점 이상 높게 상승</a:t>
            </a:r>
            <a:endParaRPr lang="en-US" altLang="ko-KR" sz="1300" dirty="0">
              <a:solidFill>
                <a:schemeClr val="tx1"/>
              </a:solidFill>
              <a:latin typeface="+mn-ea"/>
            </a:endParaRPr>
          </a:p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endParaRPr lang="en-US" altLang="ko-KR" sz="1300" dirty="0">
              <a:solidFill>
                <a:schemeClr val="tx1"/>
              </a:solidFill>
              <a:latin typeface="+mn-ea"/>
            </a:endParaRPr>
          </a:p>
          <a:p>
            <a:pPr marL="174625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이는 금년도 조사 시</a:t>
            </a:r>
            <a:endParaRPr lang="en-US" altLang="ko-KR" sz="1300" dirty="0" smtClean="0">
              <a:solidFill>
                <a:schemeClr val="tx1"/>
              </a:solidFill>
              <a:latin typeface="+mn-ea"/>
            </a:endParaRPr>
          </a:p>
          <a:p>
            <a:pPr marL="11112" latinLnBrk="0">
              <a:tabLst>
                <a:tab pos="450850" algn="l"/>
              </a:tabLst>
            </a:pPr>
            <a:endParaRPr lang="en-US" altLang="ko-KR" sz="1300" dirty="0" smtClean="0">
              <a:solidFill>
                <a:schemeClr val="tx1"/>
              </a:solidFill>
              <a:latin typeface="+mn-ea"/>
            </a:endParaRPr>
          </a:p>
          <a:p>
            <a:pPr marL="358775" lvl="1" indent="-176213" latinLnBrk="0">
              <a:buFont typeface="+mj-lt"/>
              <a:buAutoNum type="arabicParenR"/>
              <a:tabLst>
                <a:tab pos="273050" algn="l"/>
              </a:tabLst>
            </a:pPr>
            <a:r>
              <a:rPr lang="ko-KR" altLang="en-US" sz="1300" b="1" dirty="0" smtClean="0">
                <a:solidFill>
                  <a:schemeClr val="tx1"/>
                </a:solidFill>
                <a:latin typeface="+mn-ea"/>
              </a:rPr>
              <a:t>조사방식의 변화</a:t>
            </a:r>
            <a:r>
              <a:rPr lang="en-US" altLang="ko-KR" sz="1300" b="1" dirty="0" smtClean="0">
                <a:solidFill>
                  <a:schemeClr val="tx1"/>
                </a:solidFill>
                <a:latin typeface="+mn-ea"/>
              </a:rPr>
              <a:t/>
            </a:r>
            <a:br>
              <a:rPr lang="en-US" altLang="ko-KR" sz="1300" b="1" dirty="0" smtClean="0">
                <a:solidFill>
                  <a:schemeClr val="tx1"/>
                </a:solidFill>
                <a:latin typeface="+mn-ea"/>
              </a:rPr>
            </a:br>
            <a:r>
              <a:rPr lang="en-US" altLang="ko-KR" sz="1300" b="1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300" b="1" dirty="0" err="1" smtClean="0">
                <a:solidFill>
                  <a:schemeClr val="tx1"/>
                </a:solidFill>
                <a:latin typeface="+mn-ea"/>
              </a:rPr>
              <a:t>이메일</a:t>
            </a:r>
            <a:r>
              <a:rPr lang="ko-KR" altLang="en-US" sz="1300" b="1" dirty="0" smtClean="0">
                <a:solidFill>
                  <a:schemeClr val="tx1"/>
                </a:solidFill>
                <a:latin typeface="+mn-ea"/>
              </a:rPr>
              <a:t> 및 전화설문→ </a:t>
            </a:r>
            <a:r>
              <a:rPr lang="ko-KR" altLang="en-US" sz="1300" b="1" dirty="0" err="1" smtClean="0">
                <a:solidFill>
                  <a:schemeClr val="tx1"/>
                </a:solidFill>
                <a:latin typeface="+mn-ea"/>
              </a:rPr>
              <a:t>스마트폰</a:t>
            </a:r>
            <a:r>
              <a:rPr lang="ko-KR" altLang="en-US" sz="1300" b="1" dirty="0" smtClean="0">
                <a:solidFill>
                  <a:schemeClr val="tx1"/>
                </a:solidFill>
                <a:latin typeface="+mn-ea"/>
              </a:rPr>
              <a:t> 방식</a:t>
            </a:r>
            <a:r>
              <a:rPr lang="en-US" altLang="ko-KR" sz="1300" b="1" dirty="0" smtClean="0">
                <a:solidFill>
                  <a:schemeClr val="tx1"/>
                </a:solidFill>
                <a:latin typeface="+mn-ea"/>
              </a:rPr>
              <a:t>) </a:t>
            </a:r>
          </a:p>
          <a:p>
            <a:pPr marL="358775" lvl="1" indent="-176213" latinLnBrk="0">
              <a:buFont typeface="+mj-lt"/>
              <a:buAutoNum type="arabicParenR"/>
              <a:tabLst>
                <a:tab pos="273050" algn="l"/>
              </a:tabLst>
            </a:pPr>
            <a:r>
              <a:rPr lang="ko-KR" altLang="en-US" sz="1300" b="1" dirty="0" smtClean="0">
                <a:solidFill>
                  <a:schemeClr val="tx1"/>
                </a:solidFill>
                <a:latin typeface="+mn-ea"/>
              </a:rPr>
              <a:t>설문항목의 간소화</a:t>
            </a:r>
            <a:endParaRPr lang="en-US" altLang="ko-KR" sz="1300" b="1" dirty="0" smtClean="0">
              <a:solidFill>
                <a:schemeClr val="tx1"/>
              </a:solidFill>
              <a:latin typeface="+mn-ea"/>
            </a:endParaRPr>
          </a:p>
          <a:p>
            <a:pPr marL="358775" lvl="1" indent="-176213" latinLnBrk="0">
              <a:buFont typeface="+mj-lt"/>
              <a:buAutoNum type="arabicParenR"/>
              <a:tabLst>
                <a:tab pos="273050" algn="l"/>
              </a:tabLst>
            </a:pPr>
            <a:r>
              <a:rPr lang="ko-KR" altLang="en-US" sz="1300" b="1" dirty="0" smtClean="0">
                <a:solidFill>
                  <a:schemeClr val="tx1"/>
                </a:solidFill>
                <a:latin typeface="+mn-ea"/>
              </a:rPr>
              <a:t>정책 설명의 세분화</a:t>
            </a:r>
            <a:endParaRPr lang="en-US" altLang="ko-KR" sz="1300" b="1" dirty="0" smtClean="0">
              <a:solidFill>
                <a:schemeClr val="tx1"/>
              </a:solidFill>
              <a:latin typeface="+mn-ea"/>
            </a:endParaRPr>
          </a:p>
          <a:p>
            <a:pPr marL="358775" lvl="1" indent="-176213" latinLnBrk="0">
              <a:buFont typeface="+mj-lt"/>
              <a:buAutoNum type="arabicParenR"/>
              <a:tabLst>
                <a:tab pos="273050" algn="l"/>
              </a:tabLst>
            </a:pPr>
            <a:r>
              <a:rPr lang="ko-KR" altLang="en-US" sz="1300" b="1" dirty="0" smtClean="0">
                <a:solidFill>
                  <a:schemeClr val="tx1"/>
                </a:solidFill>
                <a:latin typeface="+mn-ea"/>
              </a:rPr>
              <a:t>사전 설문 응답동의</a:t>
            </a:r>
            <a:endParaRPr lang="en-US" altLang="ko-KR" sz="1300" b="1" dirty="0" smtClean="0">
              <a:solidFill>
                <a:schemeClr val="tx1"/>
              </a:solidFill>
              <a:latin typeface="+mn-ea"/>
            </a:endParaRPr>
          </a:p>
          <a:p>
            <a:pPr marL="182562" lvl="1" latinLnBrk="0">
              <a:tabLst>
                <a:tab pos="273050" algn="l"/>
              </a:tabLst>
            </a:pPr>
            <a:endParaRPr lang="en-US" altLang="ko-KR" sz="1300" b="1" dirty="0">
              <a:solidFill>
                <a:schemeClr val="tx1"/>
              </a:solidFill>
              <a:latin typeface="+mn-ea"/>
            </a:endParaRPr>
          </a:p>
          <a:p>
            <a:pPr marL="182562" lvl="1" latinLnBrk="0">
              <a:tabLst>
                <a:tab pos="273050" algn="l"/>
              </a:tabLst>
            </a:pP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와 같은 조사방식의 변화가 응답자의 </a:t>
            </a:r>
            <a:r>
              <a:rPr lang="ko-KR" altLang="en-US" sz="1300" dirty="0">
                <a:solidFill>
                  <a:schemeClr val="tx1"/>
                </a:solidFill>
                <a:latin typeface="+mn-ea"/>
              </a:rPr>
              <a:t>설문이해도 및 응답편의성을 제고한 점에서 비롯된 것으로 판단됨</a:t>
            </a:r>
            <a:endParaRPr lang="en-US" altLang="ko-KR" sz="1300" dirty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35" name="Group 4"/>
          <p:cNvGrpSpPr>
            <a:grpSpLocks/>
          </p:cNvGrpSpPr>
          <p:nvPr/>
        </p:nvGrpSpPr>
        <p:grpSpPr bwMode="auto">
          <a:xfrm>
            <a:off x="456307" y="2552212"/>
            <a:ext cx="5864051" cy="3573847"/>
            <a:chOff x="-14" y="858"/>
            <a:chExt cx="5217" cy="2767"/>
          </a:xfrm>
        </p:grpSpPr>
        <p:sp>
          <p:nvSpPr>
            <p:cNvPr id="39" name="Rectangle 5"/>
            <p:cNvSpPr>
              <a:spLocks noChangeArrowheads="1"/>
            </p:cNvSpPr>
            <p:nvPr/>
          </p:nvSpPr>
          <p:spPr bwMode="auto">
            <a:xfrm>
              <a:off x="-14" y="858"/>
              <a:ext cx="5217" cy="276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graphicFrame>
          <p:nvGraphicFramePr>
            <p:cNvPr id="43" name="Object 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383422993"/>
                </p:ext>
              </p:extLst>
            </p:nvPr>
          </p:nvGraphicFramePr>
          <p:xfrm>
            <a:off x="37" y="902"/>
            <a:ext cx="5115" cy="266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sp>
        <p:nvSpPr>
          <p:cNvPr id="48" name="Text Box 7"/>
          <p:cNvSpPr txBox="1">
            <a:spLocks noChangeArrowheads="1"/>
          </p:cNvSpPr>
          <p:nvPr/>
        </p:nvSpPr>
        <p:spPr bwMode="auto">
          <a:xfrm>
            <a:off x="7370094" y="1628800"/>
            <a:ext cx="1542552" cy="2822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33059" tIns="33059" rIns="33059" bIns="33059">
            <a:spAutoFit/>
          </a:bodyPr>
          <a:lstStyle/>
          <a:p>
            <a:pPr defTabSz="914427" fontAlgn="auto" latinLnBrk="1">
              <a:spcBef>
                <a:spcPts val="0"/>
              </a:spcBef>
              <a:spcAft>
                <a:spcPts val="0"/>
              </a:spcAft>
              <a:buNone/>
            </a:pPr>
            <a:r>
              <a:rPr kumimoji="1" lang="ko-KR" altLang="en-US" sz="14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분석 및 개선 방안</a:t>
            </a:r>
            <a:endParaRPr kumimoji="1" lang="ko-KR" altLang="en-US" sz="14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굴림" pitchFamily="50" charset="-127"/>
            </a:endParaRPr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474080" y="2982938"/>
            <a:ext cx="79208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2238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전년대비 요소별로 만족도 점수는 상승했으나</a:t>
            </a:r>
            <a:r>
              <a:rPr lang="en-US" altLang="ko-KR"/>
              <a:t>, </a:t>
            </a:r>
            <a:r>
              <a:rPr lang="ko-KR" altLang="en-US"/>
              <a:t>효과성 및 홍보성을 개선시켜 지속적인 향상을 추진해야 함</a:t>
            </a:r>
            <a:endParaRPr lang="en-US" altLang="ko-KR"/>
          </a:p>
        </p:txBody>
      </p:sp>
      <p:sp>
        <p:nvSpPr>
          <p:cNvPr id="41" name="제목 2"/>
          <p:cNvSpPr txBox="1"/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anchor="ctr">
            <a:normAutofit lnSpcReduction="0"/>
          </a:bodyPr>
          <a:lstStyle/>
          <a:p>
            <a:pPr lvl="0" algn="r">
              <a:defRPr lang="ko-KR"/>
            </a:pPr>
            <a:r>
              <a:rPr lang="en-US" altLang="ko-KR" sz="1200" kern="0">
                <a:latin typeface="맑은 고딕"/>
                <a:ea typeface="맑은 고딕"/>
              </a:rPr>
              <a:t>II. </a:t>
            </a:r>
            <a:r>
              <a:rPr lang="ko-KR" altLang="en-US" sz="1200" kern="0">
                <a:latin typeface="맑은 고딕"/>
                <a:ea typeface="맑은 고딕"/>
              </a:rPr>
              <a:t>전체 조사 결과</a:t>
            </a:r>
            <a:endParaRPr lang="ko-KR" altLang="en-US" sz="1200" kern="0">
              <a:latin typeface="맑은 고딕"/>
              <a:ea typeface="맑은 고딕"/>
            </a:endParaRPr>
          </a:p>
        </p:txBody>
      </p:sp>
      <p:sp>
        <p:nvSpPr>
          <p:cNvPr id="5" name="제목 4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en-US" altLang="ko-KR"/>
              <a:t>1. </a:t>
            </a:r>
            <a:r>
              <a:rPr lang="ko-KR" altLang="en-US"/>
              <a:t>총점 평가 결과 </a:t>
            </a:r>
            <a:r>
              <a:rPr lang="en-US" altLang="ko-KR"/>
              <a:t>: </a:t>
            </a:r>
            <a:r>
              <a:rPr lang="ko-KR" altLang="en-US"/>
              <a:t>요소별 만족도 평가 결과</a:t>
            </a:r>
            <a:endParaRPr lang="ko-KR" altLang="en-US"/>
          </a:p>
        </p:txBody>
      </p:sp>
      <p:grpSp>
        <p:nvGrpSpPr>
          <p:cNvPr id="36" name="그룹 35"/>
          <p:cNvGrpSpPr/>
          <p:nvPr/>
        </p:nvGrpSpPr>
        <p:grpSpPr>
          <a:xfrm rot="0">
            <a:off x="456634" y="1628800"/>
            <a:ext cx="6079747" cy="307264"/>
            <a:chOff x="518458" y="1583795"/>
            <a:chExt cx="4299527" cy="307264"/>
          </a:xfrm>
        </p:grpSpPr>
        <p:sp>
          <p:nvSpPr>
            <p:cNvPr id="37" name="Text Box 7"/>
            <p:cNvSpPr txBox="1">
              <a:spLocks noChangeArrowheads="1"/>
            </p:cNvSpPr>
            <p:nvPr/>
          </p:nvSpPr>
          <p:spPr>
            <a:xfrm>
              <a:off x="1921361" y="1583795"/>
              <a:ext cx="1483663" cy="271159"/>
            </a:xfrm>
            <a:prstGeom prst="rect">
              <a:avLst/>
            </a:prstGeom>
            <a:noFill/>
            <a:ln w="9525" algn="ctr">
              <a:noFill/>
              <a:miter/>
            </a:ln>
            <a:effectLst/>
          </p:spPr>
          <p:txBody>
            <a:bodyPr wrap="none" lIns="33059" tIns="33059" rIns="33059" bIns="33059">
              <a:spAutoFit/>
            </a:bodyPr>
            <a:lstStyle/>
            <a:p>
              <a:pPr defTabSz="900026">
                <a:spcBef>
                  <a:spcPts val="0"/>
                </a:spcBef>
                <a:spcAft>
                  <a:spcPts val="0"/>
                </a:spcAft>
                <a:buNone/>
                <a:defRPr lang="ko-KR" altLang="en-US"/>
              </a:pPr>
              <a:r>
                <a:rPr lang="ko-KR" altLang="en-US" sz="1400" b="1">
                  <a:solidFill>
                    <a:prstClr val="black"/>
                  </a:solidFill>
                  <a:latin typeface="맑은 고딕"/>
                  <a:ea typeface="맑은 고딕"/>
                  <a:cs typeface="굴림"/>
                </a:rPr>
                <a:t>요소별 만족도 평가 결과 </a:t>
              </a:r>
              <a:endParaRPr lang="ko-KR" altLang="en-US" sz="1400" b="1">
                <a:solidFill>
                  <a:prstClr val="black"/>
                </a:solidFill>
                <a:latin typeface="맑은 고딕"/>
                <a:ea typeface="맑은 고딕"/>
                <a:cs typeface="굴림"/>
              </a:endParaRPr>
            </a:p>
          </p:txBody>
        </p:sp>
        <p:sp>
          <p:nvSpPr>
            <p:cNvPr id="38" name="Line 8"/>
            <p:cNvSpPr>
              <a:spLocks noChangeShapeType="1"/>
            </p:cNvSpPr>
            <p:nvPr/>
          </p:nvSpPr>
          <p:spPr>
            <a:xfrm>
              <a:off x="518458" y="1891059"/>
              <a:ext cx="4299527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</a:ln>
            <a:effectLst/>
          </p:spPr>
          <p:txBody>
            <a:bodyPr wrap="square" lIns="33059" tIns="33059" rIns="33059" bIns="33059" anchor="ctr"/>
            <a:lstStyle/>
            <a:p>
              <a:pPr marL="0" lvl="0" indent="0" defTabSz="900026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None/>
                <a:defRPr lang="ko-KR"/>
              </a:pPr>
              <a:endParaRPr xmlns:mc="http://schemas.openxmlformats.org/markup-compatibility/2006" xmlns:hp="http://schemas.haansoft.com/office/presentation/8.0" lang="ko-KR" altLang="en-US" sz="1800" b="0" i="0" u="none" kern="0" spc="0" baseline="0" mc:Ignorable="hp" hp:hslEmbossed="0">
                <a:solidFill>
                  <a:prstClr val="black"/>
                </a:solidFill>
                <a:uLnTx/>
                <a:uFillTx/>
                <a:latin typeface="맑은 고딕"/>
              </a:endParaRPr>
            </a:p>
          </p:txBody>
        </p:sp>
      </p:grpSp>
      <p:sp>
        <p:nvSpPr>
          <p:cNvPr id="42" name="Line 8"/>
          <p:cNvSpPr>
            <a:spLocks noChangeShapeType="1"/>
          </p:cNvSpPr>
          <p:nvPr/>
        </p:nvSpPr>
        <p:spPr>
          <a:xfrm>
            <a:off x="6663599" y="1931960"/>
            <a:ext cx="2924916" cy="0"/>
          </a:xfrm>
          <a:prstGeom prst="line">
            <a:avLst/>
          </a:prstGeom>
          <a:noFill/>
          <a:ln w="9525">
            <a:solidFill>
              <a:sysClr val="windowText" lastClr="000000"/>
            </a:solidFill>
            <a:round/>
          </a:ln>
          <a:effectLst/>
        </p:spPr>
        <p:txBody>
          <a:bodyPr wrap="square" lIns="33059" tIns="33059" rIns="33059" bIns="33059" anchor="ctr"/>
          <a:lstStyle/>
          <a:p>
            <a:pPr marL="0" lvl="0" indent="0" defTabSz="900026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None/>
              <a:defRPr lang="ko-KR"/>
            </a:pPr>
            <a:endParaRPr xmlns:mc="http://schemas.openxmlformats.org/markup-compatibility/2006" xmlns:hp="http://schemas.haansoft.com/office/presentation/8.0" lang="ko-KR" altLang="en-US" sz="1800" b="0" i="0" u="none" kern="0" spc="0" baseline="0" mc:Ignorable="hp" hp:hslEmbossed="0">
              <a:solidFill>
                <a:prstClr val="black"/>
              </a:solidFill>
              <a:uLnTx/>
              <a:uFillTx/>
              <a:latin typeface="맑은 고딕"/>
            </a:endParaRPr>
          </a:p>
        </p:txBody>
      </p:sp>
      <p:grpSp>
        <p:nvGrpSpPr>
          <p:cNvPr id="47" name="그룹 46"/>
          <p:cNvGrpSpPr>
            <a:grpSpLocks/>
          </p:cNvGrpSpPr>
          <p:nvPr/>
        </p:nvGrpSpPr>
        <p:grpSpPr>
          <a:xfrm rot="0">
            <a:off x="302255" y="1895330"/>
            <a:ext cx="5944860" cy="2128710"/>
            <a:chOff x="93229" y="4442671"/>
            <a:chExt cx="3089658" cy="1683634"/>
          </a:xfrm>
        </p:grpSpPr>
        <p:sp>
          <p:nvSpPr>
            <p:cNvPr id="48" name="Text Box 11"/>
            <p:cNvSpPr txBox="1">
              <a:spLocks noChangeArrowheads="1"/>
            </p:cNvSpPr>
            <p:nvPr/>
          </p:nvSpPr>
          <p:spPr>
            <a:xfrm>
              <a:off x="182446" y="4545455"/>
              <a:ext cx="734432" cy="174562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algn="l" eaLnBrk="1" hangingPunct="1">
                <a:spcBef>
                  <a:spcPct val="0"/>
                </a:spcBef>
                <a:buNone/>
                <a:defRPr lang="ko-KR"/>
              </a:pPr>
              <a:r>
                <a:rPr lang="en-US" altLang="ko-KR" sz="900">
                  <a:latin typeface="+mn-ea"/>
                  <a:ea typeface="+mn-ea"/>
                </a:rPr>
                <a:t>(</a:t>
              </a:r>
              <a:r>
                <a:rPr lang="ko-KR" altLang="en-US" sz="900">
                  <a:latin typeface="+mn-ea"/>
                  <a:ea typeface="+mn-ea"/>
                </a:rPr>
                <a:t>단위</a:t>
              </a:r>
              <a:r>
                <a:rPr lang="en-US" altLang="ko-KR" sz="900">
                  <a:latin typeface="+mn-ea"/>
                  <a:ea typeface="+mn-ea"/>
                </a:rPr>
                <a:t>: </a:t>
              </a:r>
              <a:r>
                <a:rPr lang="ko-KR" altLang="en-US" sz="900">
                  <a:latin typeface="+mn-ea"/>
                  <a:ea typeface="+mn-ea"/>
                </a:rPr>
                <a:t>점</a:t>
              </a:r>
              <a:r>
                <a:rPr lang="en-US" altLang="ko-KR" sz="900">
                  <a:latin typeface="+mn-ea"/>
                  <a:ea typeface="+mn-ea"/>
                </a:rPr>
                <a:t>)</a:t>
              </a:r>
              <a:endParaRPr lang="en-US" altLang="ko-KR" sz="900">
                <a:latin typeface="+mn-ea"/>
                <a:ea typeface="+mn-ea"/>
              </a:endParaRPr>
            </a:p>
          </p:txBody>
        </p:sp>
        <p:graphicFrame>
          <p:nvGraphicFramePr>
            <p:cNvPr id="49" name="Object 15"/>
            <p:cNvGraphicFramePr>
              <a:graphicFrameLocks noChangeAspect="1"/>
            </p:cNvGraphicFramePr>
            <p:nvPr/>
          </p:nvGraphicFramePr>
          <p:xfrm>
            <a:off x="93229" y="4442671"/>
            <a:ext cx="3089658" cy="1683634"/>
          </p:xfrm>
          <a:graphic>
            <a:graphicData uri="http://schemas.openxmlformats.org/drawingml/2006/chart">
              <c:chart r:id="rId2"/>
            </a:graphicData>
          </a:graphic>
        </p:graphicFrame>
      </p:grpSp>
      <p:sp>
        <p:nvSpPr>
          <p:cNvPr id="50" name="직사각형 49"/>
          <p:cNvSpPr/>
          <p:nvPr/>
        </p:nvSpPr>
        <p:spPr>
          <a:xfrm>
            <a:off x="6680398" y="1994108"/>
            <a:ext cx="2921108" cy="4248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4625" lvl="1" indent="-174625" latinLnBrk="0">
              <a:buFont typeface="Arial"/>
              <a:buChar char="•"/>
              <a:tabLst>
                <a:tab pos="450056" algn="l"/>
              </a:tabLst>
              <a:defRPr lang="ko-KR" altLang="en-US"/>
            </a:pPr>
            <a:r>
              <a:rPr lang="ko-KR" altLang="en-US" sz="1300">
                <a:solidFill>
                  <a:schemeClr val="tx1"/>
                </a:solidFill>
                <a:latin typeface="+mn-ea"/>
              </a:rPr>
              <a:t>모든 항목에서 전년 대비 점수가 상승함</a:t>
            </a:r>
            <a:r>
              <a:rPr lang="en-US" altLang="ko-KR" sz="130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300">
                <a:solidFill>
                  <a:schemeClr val="tx1"/>
                </a:solidFill>
                <a:latin typeface="+mn-ea"/>
              </a:rPr>
              <a:t>특히 홍보성 및 투명성</a:t>
            </a:r>
            <a:r>
              <a:rPr lang="en-US" altLang="ko-KR" sz="130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>
                <a:solidFill>
                  <a:schemeClr val="tx1"/>
                </a:solidFill>
                <a:latin typeface="+mn-ea"/>
              </a:rPr>
              <a:t>의견수렴도에서 큰 폭으로 상승</a:t>
            </a:r>
            <a:endParaRPr lang="ko-KR" altLang="en-US" sz="1300">
              <a:solidFill>
                <a:schemeClr val="tx1"/>
              </a:solidFill>
              <a:latin typeface="+mn-ea"/>
            </a:endParaRPr>
          </a:p>
          <a:p>
            <a:pPr marL="174625" lvl="1" indent="-174625" latinLnBrk="0">
              <a:buFont typeface="Arial"/>
              <a:buChar char="•"/>
              <a:tabLst>
                <a:tab pos="450056" algn="l"/>
              </a:tabLst>
              <a:defRPr lang="ko-KR" altLang="en-US"/>
            </a:pPr>
            <a:endParaRPr lang="en-US" altLang="ko-KR" sz="1300">
              <a:solidFill>
                <a:schemeClr val="tx1"/>
              </a:solidFill>
              <a:latin typeface="+mn-ea"/>
            </a:endParaRPr>
          </a:p>
          <a:p>
            <a:pPr marL="174625" lvl="1" indent="-174625" latinLnBrk="0">
              <a:buFont typeface="Arial"/>
              <a:buChar char="•"/>
              <a:tabLst>
                <a:tab pos="450056" algn="l"/>
              </a:tabLst>
              <a:defRPr lang="ko-KR" altLang="en-US"/>
            </a:pPr>
            <a:r>
              <a:rPr lang="ko-KR" altLang="en-US" sz="1300">
                <a:solidFill>
                  <a:schemeClr val="tx1"/>
                </a:solidFill>
                <a:latin typeface="+mn-ea"/>
              </a:rPr>
              <a:t>필요성 점수가 가장 높고</a:t>
            </a:r>
            <a:r>
              <a:rPr lang="en-US" altLang="ko-KR" sz="130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>
                <a:solidFill>
                  <a:schemeClr val="tx1"/>
                </a:solidFill>
                <a:latin typeface="+mn-ea"/>
              </a:rPr>
              <a:t>홍보성 및 효과성은 가장 저조한 결과가 나타남</a:t>
            </a:r>
            <a:r>
              <a:rPr lang="en-US" altLang="ko-KR" sz="130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300">
                <a:solidFill>
                  <a:schemeClr val="tx1"/>
                </a:solidFill>
                <a:latin typeface="+mn-ea"/>
              </a:rPr>
              <a:t>이러한 양상은</a:t>
            </a:r>
            <a:r>
              <a:rPr lang="en-US" altLang="ko-KR" sz="130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300">
                <a:solidFill>
                  <a:schemeClr val="tx1"/>
                </a:solidFill>
                <a:latin typeface="+mn-ea"/>
              </a:rPr>
              <a:t>점수가 상승했음도 전년도와 동일함</a:t>
            </a:r>
            <a:endParaRPr lang="ko-KR" altLang="en-US" sz="1300">
              <a:solidFill>
                <a:schemeClr val="tx1"/>
              </a:solidFill>
              <a:latin typeface="+mn-ea"/>
            </a:endParaRPr>
          </a:p>
          <a:p>
            <a:pPr marL="174625" lvl="1" indent="-174625" latinLnBrk="0">
              <a:buFont typeface="Arial"/>
              <a:buChar char="•"/>
              <a:tabLst>
                <a:tab pos="450056" algn="l"/>
              </a:tabLst>
              <a:defRPr lang="ko-KR" altLang="en-US"/>
            </a:pPr>
            <a:endParaRPr lang="en-US" altLang="ko-KR" sz="1300">
              <a:solidFill>
                <a:schemeClr val="tx1"/>
              </a:solidFill>
              <a:latin typeface="+mn-ea"/>
            </a:endParaRPr>
          </a:p>
          <a:p>
            <a:pPr marL="174625" indent="-174625" latinLnBrk="0">
              <a:buFont typeface="Arial"/>
              <a:buChar char="•"/>
              <a:tabLst>
                <a:tab pos="450056" algn="l"/>
              </a:tabLst>
              <a:defRPr lang="ko-KR" altLang="en-US"/>
            </a:pPr>
            <a:r>
              <a:rPr lang="ko-KR" altLang="en-US" sz="1300">
                <a:solidFill>
                  <a:schemeClr val="tx1"/>
                </a:solidFill>
                <a:latin typeface="+mn-ea"/>
              </a:rPr>
              <a:t>전반적 만족도와의 상관성을 평가는 결정계수 값은 필요성이 가장 낮은 반면</a:t>
            </a:r>
            <a:r>
              <a:rPr lang="en-US" altLang="ko-KR" sz="130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>
                <a:solidFill>
                  <a:schemeClr val="tx1"/>
                </a:solidFill>
                <a:latin typeface="+mn-ea"/>
              </a:rPr>
              <a:t>충실성 및 효과성은 상당히 높게 나타남  </a:t>
            </a:r>
            <a:endParaRPr lang="ko-KR" altLang="en-US" sz="1300">
              <a:solidFill>
                <a:schemeClr val="tx1"/>
              </a:solidFill>
              <a:latin typeface="+mn-ea"/>
            </a:endParaRPr>
          </a:p>
          <a:p>
            <a:pPr marL="11112" latinLnBrk="0">
              <a:tabLst>
                <a:tab pos="450056" algn="l"/>
              </a:tabLst>
              <a:defRPr lang="ko-KR" altLang="en-US"/>
            </a:pPr>
            <a:endParaRPr lang="en-US" altLang="ko-KR" sz="1300">
              <a:solidFill>
                <a:schemeClr val="tx1"/>
              </a:solidFill>
              <a:latin typeface="+mn-ea"/>
            </a:endParaRPr>
          </a:p>
          <a:p>
            <a:pPr marL="177800" indent="-177800" latinLnBrk="0">
              <a:defRPr lang="ko-KR" altLang="en-US"/>
            </a:pPr>
            <a:r>
              <a:rPr lang="en-US" altLang="ko-KR" sz="1300" b="1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300" b="1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300" b="1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b="1">
                <a:solidFill>
                  <a:schemeClr val="tx1"/>
                </a:solidFill>
                <a:latin typeface="+mn-ea"/>
              </a:rPr>
              <a:t>향후 만족도 결과를 개선하기 위해 정책의 혜택을 도민들이 공감할 수 있도록 구체적인 예상 효과를 다양한 홍보를 통해 제시할 필요가 있음 </a:t>
            </a:r>
            <a:endParaRPr lang="en-US" altLang="ko-KR" sz="13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881815" y="2061642"/>
            <a:ext cx="28803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1200" u="sng"/>
              <a:t>최근 </a:t>
            </a:r>
            <a:r>
              <a:rPr lang="en-US" altLang="ko-KR" sz="1200" u="sng"/>
              <a:t>2</a:t>
            </a:r>
            <a:r>
              <a:rPr lang="ko-KR" altLang="en-US" sz="1200" u="sng"/>
              <a:t>년간 요소별 만족도 점수 결과</a:t>
            </a:r>
            <a:endParaRPr lang="ko-KR" altLang="en-US" sz="1200" u="sng"/>
          </a:p>
        </p:txBody>
      </p:sp>
      <p:graphicFrame>
        <p:nvGraphicFramePr>
          <p:cNvPr id="22" name="Object 15"/>
          <p:cNvGraphicFramePr>
            <a:graphicFrameLocks noChangeAspect="1"/>
          </p:cNvGraphicFramePr>
          <p:nvPr/>
        </p:nvGraphicFramePr>
        <p:xfrm>
          <a:off x="199678" y="3948565"/>
          <a:ext cx="5944860" cy="2232248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1783854" y="4376931"/>
            <a:ext cx="30762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1200" u="sng"/>
              <a:t> 요소별 결정계수</a:t>
            </a:r>
            <a:r>
              <a:rPr lang="en-US" altLang="ko-KR" sz="1200" u="sng" baseline="30000"/>
              <a:t>**</a:t>
            </a:r>
            <a:endParaRPr lang="ko-KR" altLang="en-US" sz="1200" u="sng"/>
          </a:p>
        </p:txBody>
      </p:sp>
      <p:sp>
        <p:nvSpPr>
          <p:cNvPr id="24" name="TextBox 23"/>
          <p:cNvSpPr txBox="1"/>
          <p:nvPr/>
        </p:nvSpPr>
        <p:spPr>
          <a:xfrm>
            <a:off x="317485" y="6310114"/>
            <a:ext cx="70141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  <a:defRPr lang="ko-KR" altLang="en-US"/>
            </a:pPr>
            <a:r>
              <a:rPr lang="en-US" altLang="ko-KR" sz="900" baseline="30000">
                <a:latin typeface="맑은 고딕"/>
                <a:ea typeface="맑은 고딕"/>
              </a:rPr>
              <a:t>*</a:t>
            </a:r>
            <a:r>
              <a:rPr lang="ko-KR" altLang="en-US" sz="900">
                <a:latin typeface="맑은 고딕"/>
                <a:ea typeface="맑은 고딕"/>
              </a:rPr>
              <a:t>충실성은 올해 새롭게 추가된 항목으로 전년도와 비교가 불가능</a:t>
            </a:r>
            <a:endParaRPr lang="ko-KR" altLang="en-US" sz="900">
              <a:latin typeface="맑은 고딕"/>
              <a:ea typeface="맑은 고딕"/>
            </a:endParaRPr>
          </a:p>
          <a:p>
            <a:pPr algn="l">
              <a:buNone/>
              <a:defRPr lang="ko-KR" altLang="en-US"/>
            </a:pPr>
            <a:r>
              <a:rPr lang="en-US" altLang="ko-KR" sz="900" baseline="30000">
                <a:latin typeface="맑은 고딕"/>
                <a:ea typeface="맑은 고딕"/>
              </a:rPr>
              <a:t>**</a:t>
            </a:r>
            <a:r>
              <a:rPr lang="ko-KR" altLang="en-US" sz="900">
                <a:latin typeface="맑은 고딕"/>
                <a:ea typeface="맑은 고딕"/>
              </a:rPr>
              <a:t>요소별 점수 결과와 전반적 만족도 간의 결정계수</a:t>
            </a:r>
            <a:r>
              <a:rPr lang="en-US" altLang="ko-KR" sz="900">
                <a:latin typeface="맑은 고딕"/>
                <a:ea typeface="맑은 고딕"/>
              </a:rPr>
              <a:t>(R-square)</a:t>
            </a:r>
            <a:r>
              <a:rPr lang="ko-KR" altLang="en-US" sz="900">
                <a:latin typeface="맑은 고딕"/>
                <a:ea typeface="맑은 고딕"/>
              </a:rPr>
              <a:t> 로서 </a:t>
            </a:r>
            <a:r>
              <a:rPr lang="en-US" altLang="ko-KR" sz="900">
                <a:latin typeface="맑은 고딕"/>
                <a:ea typeface="맑은 고딕"/>
              </a:rPr>
              <a:t>0~1</a:t>
            </a:r>
            <a:r>
              <a:rPr lang="ko-KR" altLang="en-US" sz="900">
                <a:latin typeface="맑은 고딕"/>
                <a:ea typeface="맑은 고딕"/>
              </a:rPr>
              <a:t>사이의 값을 가지며 </a:t>
            </a:r>
            <a:r>
              <a:rPr lang="en-US" altLang="ko-KR" sz="900">
                <a:latin typeface="맑은 고딕"/>
                <a:ea typeface="맑은 고딕"/>
              </a:rPr>
              <a:t>1</a:t>
            </a:r>
            <a:r>
              <a:rPr lang="ko-KR" altLang="en-US" sz="900">
                <a:latin typeface="맑은 고딕"/>
                <a:ea typeface="맑은 고딕"/>
              </a:rPr>
              <a:t>에 가까울수록 상관관계가 높음</a:t>
            </a:r>
            <a:endParaRPr lang="ko-KR" altLang="en-US" sz="900">
              <a:latin typeface="맑은 고딕"/>
              <a:ea typeface="맑은 고딕"/>
            </a:endParaRPr>
          </a:p>
        </p:txBody>
      </p:sp>
      <p:sp>
        <p:nvSpPr>
          <p:cNvPr id="25" name="Text Box 7"/>
          <p:cNvSpPr txBox="1">
            <a:spLocks noChangeArrowheads="1"/>
          </p:cNvSpPr>
          <p:nvPr/>
        </p:nvSpPr>
        <p:spPr>
          <a:xfrm>
            <a:off x="7370094" y="1628800"/>
            <a:ext cx="1542552" cy="271159"/>
          </a:xfrm>
          <a:prstGeom prst="rect">
            <a:avLst/>
          </a:prstGeom>
          <a:noFill/>
          <a:ln w="9525" algn="ctr">
            <a:noFill/>
            <a:miter/>
          </a:ln>
          <a:effectLst/>
        </p:spPr>
        <p:txBody>
          <a:bodyPr wrap="square" lIns="33059" tIns="33059" rIns="33059" bIns="33059">
            <a:spAutoFit/>
          </a:bodyPr>
          <a:lstStyle/>
          <a:p>
            <a:pPr defTabSz="900026" latinLnBrk="1">
              <a:spcBef>
                <a:spcPts val="0"/>
              </a:spcBef>
              <a:spcAft>
                <a:spcPts val="0"/>
              </a:spcAft>
              <a:buNone/>
              <a:defRPr lang="ko-KR" altLang="en-US"/>
            </a:pPr>
            <a:r>
              <a:rPr lang="ko-KR" altLang="en-US" sz="1400" b="1">
                <a:solidFill>
                  <a:prstClr val="black"/>
                </a:solidFill>
                <a:latin typeface="맑은 고딕"/>
                <a:ea typeface="맑은 고딕"/>
                <a:cs typeface="굴림"/>
              </a:rPr>
              <a:t>분석 및 개선 방안</a:t>
            </a:r>
            <a:endParaRPr lang="ko-KR" altLang="en-US" sz="1400" b="1">
              <a:solidFill>
                <a:prstClr val="black"/>
              </a:solidFill>
              <a:latin typeface="맑은 고딕"/>
              <a:ea typeface="맑은 고딕"/>
              <a:cs typeface="굴림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ko-KR" altLang="en-US" dirty="0" smtClean="0"/>
              <a:t>직업별 응답 점수차이는 정책과의 관계성에 따른 인식의 차이를 의미하는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이러한 간극을 해소할 개선방안이 요구됨</a:t>
            </a:r>
            <a:endParaRPr lang="en-US" altLang="ko-KR" dirty="0" smtClean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II. </a:t>
            </a:r>
            <a:r>
              <a:rPr kumimoji="1" lang="ko-KR" altLang="en-US" sz="1200" kern="0" dirty="0" smtClean="0">
                <a:latin typeface="맑은 고딕" pitchFamily="50" charset="-127"/>
                <a:ea typeface="맑은 고딕" pitchFamily="50" charset="-127"/>
              </a:rPr>
              <a:t>전체 조사 결과</a:t>
            </a:r>
            <a:endParaRPr kumimoji="1" lang="ko-KR" altLang="en-US" sz="1200" kern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 smtClean="0"/>
              <a:t>총점 평가 결과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응답자 직업별 평가 결과</a:t>
            </a:r>
            <a:endParaRPr lang="ko-KR" altLang="en-US" dirty="0"/>
          </a:p>
        </p:txBody>
      </p:sp>
      <p:grpSp>
        <p:nvGrpSpPr>
          <p:cNvPr id="36" name="그룹 35"/>
          <p:cNvGrpSpPr/>
          <p:nvPr/>
        </p:nvGrpSpPr>
        <p:grpSpPr>
          <a:xfrm>
            <a:off x="456634" y="1628800"/>
            <a:ext cx="6079747" cy="307264"/>
            <a:chOff x="518458" y="1583795"/>
            <a:chExt cx="4299527" cy="307264"/>
          </a:xfrm>
        </p:grpSpPr>
        <p:sp>
          <p:nvSpPr>
            <p:cNvPr id="37" name="Text Box 7"/>
            <p:cNvSpPr txBox="1">
              <a:spLocks noChangeArrowheads="1"/>
            </p:cNvSpPr>
            <p:nvPr/>
          </p:nvSpPr>
          <p:spPr bwMode="auto">
            <a:xfrm>
              <a:off x="1921362" y="1583795"/>
              <a:ext cx="1493720" cy="282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33059" tIns="33059" rIns="33059" bIns="33059">
              <a:spAutoFit/>
            </a:bodyPr>
            <a:lstStyle/>
            <a:p>
              <a:pPr defTabSz="914427" fontAlgn="auto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응답자 직업별 평가 결과 </a:t>
              </a:r>
              <a:endParaRPr lang="ko-KR" altLang="en-US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endParaRPr>
            </a:p>
          </p:txBody>
        </p:sp>
        <p:sp>
          <p:nvSpPr>
            <p:cNvPr id="38" name="Line 8"/>
            <p:cNvSpPr>
              <a:spLocks noChangeShapeType="1"/>
            </p:cNvSpPr>
            <p:nvPr/>
          </p:nvSpPr>
          <p:spPr bwMode="auto">
            <a:xfrm>
              <a:off x="518458" y="1891059"/>
              <a:ext cx="4299527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 lIns="33059" tIns="33059" rIns="33059" bIns="33059" anchor="ctr"/>
            <a:lstStyle/>
            <a:p>
              <a:pPr marL="0" marR="0" lvl="0" indent="0" defTabSz="914427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</a:endParaRPr>
            </a:p>
          </p:txBody>
        </p:sp>
      </p:grpSp>
      <p:sp>
        <p:nvSpPr>
          <p:cNvPr id="40" name="Text Box 7"/>
          <p:cNvSpPr txBox="1">
            <a:spLocks noChangeArrowheads="1"/>
          </p:cNvSpPr>
          <p:nvPr/>
        </p:nvSpPr>
        <p:spPr bwMode="auto">
          <a:xfrm>
            <a:off x="7914467" y="1628800"/>
            <a:ext cx="423181" cy="2822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33059" tIns="33059" rIns="33059" bIns="33059">
            <a:spAutoFit/>
          </a:bodyPr>
          <a:lstStyle/>
          <a:p>
            <a:pPr defTabSz="914427" fontAlgn="auto" latinLnBrk="1">
              <a:spcBef>
                <a:spcPts val="0"/>
              </a:spcBef>
              <a:spcAft>
                <a:spcPts val="0"/>
              </a:spcAft>
              <a:buNone/>
            </a:pPr>
            <a:r>
              <a:rPr kumimoji="1" lang="ko-KR" altLang="en-US" sz="14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설명 </a:t>
            </a:r>
            <a:endParaRPr kumimoji="1" lang="ko-KR" altLang="en-US" sz="14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굴림" pitchFamily="50" charset="-127"/>
            </a:endParaRPr>
          </a:p>
        </p:txBody>
      </p:sp>
      <p:sp>
        <p:nvSpPr>
          <p:cNvPr id="42" name="Line 8"/>
          <p:cNvSpPr>
            <a:spLocks noChangeShapeType="1"/>
          </p:cNvSpPr>
          <p:nvPr/>
        </p:nvSpPr>
        <p:spPr bwMode="auto">
          <a:xfrm flipV="1">
            <a:off x="6663599" y="1931960"/>
            <a:ext cx="2924916" cy="0"/>
          </a:xfrm>
          <a:prstGeom prst="line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/>
          </a:ln>
          <a:effectLst/>
        </p:spPr>
        <p:txBody>
          <a:bodyPr lIns="33059" tIns="33059" rIns="33059" bIns="33059" anchor="ctr"/>
          <a:lstStyle/>
          <a:p>
            <a:pPr marL="0" marR="0" lvl="0" indent="0" defTabSz="914427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6680398" y="1994108"/>
            <a:ext cx="2921108" cy="4460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직업별로 총점 편차가 나타남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전문직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공무원 등은 점수가 평균보다 높게 나타나는 반면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dirty="0" err="1" smtClean="0">
                <a:solidFill>
                  <a:schemeClr val="tx1"/>
                </a:solidFill>
                <a:latin typeface="+mn-ea"/>
              </a:rPr>
              <a:t>농임어축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 산업 종사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시민단체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/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언론은 낮게 평가함</a:t>
            </a:r>
            <a:endParaRPr lang="en-US" altLang="ko-KR" sz="1300" dirty="0" smtClean="0">
              <a:solidFill>
                <a:schemeClr val="tx1"/>
              </a:solidFill>
              <a:latin typeface="+mn-ea"/>
            </a:endParaRPr>
          </a:p>
          <a:p>
            <a:pPr marL="177800" lvl="1" indent="-177800" latinLnBrk="0">
              <a:buFont typeface="Wingdings" panose="05000000000000000000" pitchFamily="2" charset="2"/>
              <a:buChar char="Ø"/>
              <a:tabLst>
                <a:tab pos="450850" algn="l"/>
              </a:tabLst>
            </a:pPr>
            <a:endParaRPr lang="en-US" altLang="ko-KR" sz="1300" dirty="0" smtClean="0">
              <a:solidFill>
                <a:schemeClr val="tx1"/>
              </a:solidFill>
              <a:latin typeface="+mn-ea"/>
            </a:endParaRPr>
          </a:p>
          <a:p>
            <a:pPr marL="0" lvl="1" latinLnBrk="0">
              <a:tabLst>
                <a:tab pos="450850" algn="l"/>
              </a:tabLst>
            </a:pPr>
            <a:r>
              <a:rPr lang="en-US" altLang="ko-KR" sz="1300" b="1" dirty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300" b="1" dirty="0" smtClean="0">
                <a:solidFill>
                  <a:schemeClr val="tx1"/>
                </a:solidFill>
                <a:latin typeface="+mn-ea"/>
              </a:rPr>
              <a:t>직업에 따라 정책 수혜대상 혹은 정책기획 참여 등으로 나뉘는 차이가 만족도에 영향을 준 것으로 판단됨 </a:t>
            </a:r>
            <a:endParaRPr lang="en-US" altLang="ko-KR" sz="1300" b="1" dirty="0" smtClean="0">
              <a:solidFill>
                <a:schemeClr val="tx1"/>
              </a:solidFill>
              <a:latin typeface="+mn-ea"/>
            </a:endParaRPr>
          </a:p>
          <a:p>
            <a:pPr marL="0" lvl="1" latinLnBrk="0">
              <a:tabLst>
                <a:tab pos="450850" algn="l"/>
              </a:tabLst>
            </a:pPr>
            <a:endParaRPr lang="en-US" altLang="ko-KR" sz="1300" dirty="0">
              <a:solidFill>
                <a:schemeClr val="tx1"/>
              </a:solidFill>
              <a:latin typeface="+mn-ea"/>
            </a:endParaRPr>
          </a:p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이러한 점수 격차 경향은 </a:t>
            </a:r>
            <a:r>
              <a:rPr lang="ko-KR" altLang="en-US" sz="1300" dirty="0" err="1" smtClean="0">
                <a:solidFill>
                  <a:schemeClr val="tx1"/>
                </a:solidFill>
                <a:latin typeface="+mn-ea"/>
              </a:rPr>
              <a:t>요소별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 만족도에서도 나타나며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3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투명성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효과성에서 뚜렷함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반면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필요성은 그러한 경향이 나타나지 않음</a:t>
            </a:r>
            <a:endParaRPr lang="en-US" altLang="ko-KR" sz="1300" dirty="0">
              <a:solidFill>
                <a:schemeClr val="tx1"/>
              </a:solidFill>
              <a:latin typeface="+mn-ea"/>
            </a:endParaRPr>
          </a:p>
          <a:p>
            <a:pPr marL="177800" lvl="1" indent="-177800" latinLnBrk="0">
              <a:buFont typeface="Wingdings" panose="05000000000000000000" pitchFamily="2" charset="2"/>
              <a:buChar char="Ø"/>
              <a:tabLst>
                <a:tab pos="450850" algn="l"/>
              </a:tabLst>
            </a:pPr>
            <a:endParaRPr lang="en-US" altLang="ko-KR" sz="13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3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300" b="1" dirty="0" smtClean="0">
                <a:solidFill>
                  <a:schemeClr val="tx1"/>
                </a:solidFill>
                <a:latin typeface="+mn-ea"/>
              </a:rPr>
              <a:t>정책과의 관계성에 따른 인식 격차가 홍보</a:t>
            </a:r>
            <a:r>
              <a:rPr lang="en-US" altLang="ko-KR" sz="13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b="1" dirty="0" smtClean="0">
                <a:solidFill>
                  <a:schemeClr val="tx1"/>
                </a:solidFill>
                <a:latin typeface="+mn-ea"/>
              </a:rPr>
              <a:t>투명</a:t>
            </a:r>
            <a:r>
              <a:rPr lang="en-US" altLang="ko-KR" sz="13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b="1" dirty="0" smtClean="0">
                <a:solidFill>
                  <a:schemeClr val="tx1"/>
                </a:solidFill>
                <a:latin typeface="+mn-ea"/>
              </a:rPr>
              <a:t>효과성에서 뚜렷한 바</a:t>
            </a:r>
            <a:r>
              <a:rPr lang="en-US" altLang="ko-KR" sz="13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b="1" dirty="0" smtClean="0">
                <a:solidFill>
                  <a:schemeClr val="tx1"/>
                </a:solidFill>
                <a:latin typeface="+mn-ea"/>
              </a:rPr>
              <a:t>다양한 경로를 통해 정책의 집행 및 수혜과정을 전달할 개선방안이 요구됨</a:t>
            </a:r>
            <a:r>
              <a:rPr lang="en-US" altLang="ko-KR" sz="13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300" b="1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300" dirty="0"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22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8714448"/>
              </p:ext>
            </p:extLst>
          </p:nvPr>
        </p:nvGraphicFramePr>
        <p:xfrm>
          <a:off x="559594" y="2174821"/>
          <a:ext cx="5688632" cy="20470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23" name="직선 연결선 22"/>
          <p:cNvCxnSpPr/>
          <p:nvPr/>
        </p:nvCxnSpPr>
        <p:spPr>
          <a:xfrm>
            <a:off x="559718" y="2700707"/>
            <a:ext cx="5688632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4999763" y="2493690"/>
            <a:ext cx="146941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lang="ko-KR" altLang="en-US" sz="1000" dirty="0" smtClean="0">
                <a:latin typeface="+mn-ea"/>
              </a:rPr>
              <a:t>전체평균점수</a:t>
            </a:r>
            <a:r>
              <a:rPr lang="en-US" altLang="ko-KR" sz="1000" dirty="0" smtClean="0">
                <a:latin typeface="+mn-ea"/>
              </a:rPr>
              <a:t>: 83.00</a:t>
            </a:r>
            <a:endParaRPr kumimoji="0" lang="en-US" altLang="ko-KR" sz="1000" dirty="0">
              <a:latin typeface="+mn-ea"/>
              <a:ea typeface="+mn-ea"/>
            </a:endParaRPr>
          </a:p>
        </p:txBody>
      </p:sp>
      <p:sp>
        <p:nvSpPr>
          <p:cNvPr id="26" name="Text Box 11"/>
          <p:cNvSpPr txBox="1">
            <a:spLocks noChangeArrowheads="1"/>
          </p:cNvSpPr>
          <p:nvPr/>
        </p:nvSpPr>
        <p:spPr bwMode="auto">
          <a:xfrm>
            <a:off x="474080" y="2059405"/>
            <a:ext cx="79208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071886" y="198963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직업 별 총점 결과</a:t>
            </a:r>
            <a:endParaRPr lang="ko-KR" altLang="en-US" sz="1200" u="sng" dirty="0"/>
          </a:p>
        </p:txBody>
      </p:sp>
      <p:grpSp>
        <p:nvGrpSpPr>
          <p:cNvPr id="55" name="그룹 54"/>
          <p:cNvGrpSpPr/>
          <p:nvPr/>
        </p:nvGrpSpPr>
        <p:grpSpPr>
          <a:xfrm>
            <a:off x="222926" y="4360381"/>
            <a:ext cx="6088876" cy="2093749"/>
            <a:chOff x="35578" y="4515671"/>
            <a:chExt cx="3089658" cy="1723097"/>
          </a:xfrm>
        </p:grpSpPr>
        <p:sp>
          <p:nvSpPr>
            <p:cNvPr id="56" name="Text Box 11"/>
            <p:cNvSpPr txBox="1">
              <a:spLocks noChangeArrowheads="1"/>
            </p:cNvSpPr>
            <p:nvPr/>
          </p:nvSpPr>
          <p:spPr bwMode="auto">
            <a:xfrm>
              <a:off x="182447" y="4515671"/>
              <a:ext cx="734432" cy="292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 eaLnBrk="1" hangingPunct="1">
                <a:spcBef>
                  <a:spcPct val="0"/>
                </a:spcBef>
                <a:buSzTx/>
                <a:buFontTx/>
                <a:buNone/>
                <a:defRPr/>
              </a:pPr>
              <a:r>
                <a:rPr kumimoji="0" lang="en-US" altLang="ko-KR" sz="900" dirty="0">
                  <a:latin typeface="+mn-ea"/>
                  <a:ea typeface="+mn-ea"/>
                </a:rPr>
                <a:t>(</a:t>
              </a:r>
              <a:r>
                <a:rPr kumimoji="0" lang="ko-KR" altLang="en-US" sz="900" dirty="0">
                  <a:latin typeface="+mn-ea"/>
                  <a:ea typeface="+mn-ea"/>
                </a:rPr>
                <a:t>단위</a:t>
              </a:r>
              <a:r>
                <a:rPr kumimoji="0" lang="en-US" altLang="ko-KR" sz="900" dirty="0">
                  <a:latin typeface="+mn-ea"/>
                  <a:ea typeface="+mn-ea"/>
                </a:rPr>
                <a:t>: </a:t>
              </a:r>
              <a:r>
                <a:rPr kumimoji="0" lang="ko-KR" altLang="en-US" sz="900" dirty="0" smtClean="0">
                  <a:latin typeface="+mn-ea"/>
                  <a:ea typeface="+mn-ea"/>
                </a:rPr>
                <a:t>점</a:t>
              </a:r>
              <a:r>
                <a:rPr kumimoji="0" lang="en-US" altLang="ko-KR" sz="900" dirty="0" smtClean="0">
                  <a:latin typeface="+mn-ea"/>
                  <a:ea typeface="+mn-ea"/>
                </a:rPr>
                <a:t>)</a:t>
              </a:r>
              <a:endParaRPr kumimoji="0" lang="en-US" altLang="ko-KR" sz="900" dirty="0">
                <a:latin typeface="+mn-ea"/>
                <a:ea typeface="+mn-ea"/>
              </a:endParaRPr>
            </a:p>
          </p:txBody>
        </p:sp>
        <p:graphicFrame>
          <p:nvGraphicFramePr>
            <p:cNvPr id="57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91451525"/>
                </p:ext>
              </p:extLst>
            </p:nvPr>
          </p:nvGraphicFramePr>
          <p:xfrm>
            <a:off x="35578" y="4555135"/>
            <a:ext cx="3089658" cy="168363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sp>
        <p:nvSpPr>
          <p:cNvPr id="58" name="TextBox 57"/>
          <p:cNvSpPr txBox="1"/>
          <p:nvPr/>
        </p:nvSpPr>
        <p:spPr>
          <a:xfrm>
            <a:off x="1947972" y="422188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직업 별 </a:t>
            </a:r>
            <a:r>
              <a:rPr lang="ko-KR" altLang="en-US" sz="1200" u="sng" dirty="0" err="1" smtClean="0"/>
              <a:t>상하위</a:t>
            </a:r>
            <a:r>
              <a:rPr lang="ko-KR" altLang="en-US" sz="1200" u="sng" dirty="0" smtClean="0"/>
              <a:t> 요소만족도 결과</a:t>
            </a:r>
            <a:endParaRPr lang="ko-KR" altLang="en-US" sz="1200" u="sng" dirty="0"/>
          </a:p>
        </p:txBody>
      </p:sp>
    </p:spTree>
    <p:extLst>
      <p:ext uri="{BB962C8B-B14F-4D97-AF65-F5344CB8AC3E}">
        <p14:creationId xmlns:p14="http://schemas.microsoft.com/office/powerpoint/2010/main" val="253086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ko-KR" altLang="en-US" dirty="0" err="1" smtClean="0"/>
              <a:t>스마트폰으로</a:t>
            </a:r>
            <a:r>
              <a:rPr lang="ko-KR" altLang="en-US" dirty="0" smtClean="0"/>
              <a:t> 응답한 결과가 전화설문에 비해 높게 나타남</a:t>
            </a:r>
            <a:r>
              <a:rPr lang="en-US" altLang="ko-KR" dirty="0" smtClean="0"/>
              <a:t>. </a:t>
            </a:r>
            <a:r>
              <a:rPr lang="ko-KR" altLang="en-US" dirty="0" smtClean="0"/>
              <a:t>이는 설문방식 차이에 따른 응답 편의성 및 </a:t>
            </a:r>
            <a:r>
              <a:rPr lang="ko-KR" altLang="en-US" dirty="0" err="1" smtClean="0"/>
              <a:t>스마트폰</a:t>
            </a:r>
            <a:r>
              <a:rPr lang="ko-KR" altLang="en-US" dirty="0" smtClean="0"/>
              <a:t> 기기 활용여부에 따른 응답자의 정책참여 수준 차이가 영향을 준 것으로 판단됨</a:t>
            </a:r>
            <a:endParaRPr lang="en-US" altLang="ko-KR" dirty="0" smtClean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전체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총점 평가 결과 </a:t>
            </a:r>
            <a:r>
              <a:rPr lang="en-US" altLang="ko-KR" dirty="0"/>
              <a:t>: </a:t>
            </a:r>
            <a:r>
              <a:rPr lang="ko-KR" altLang="en-US" dirty="0"/>
              <a:t>설문조사 방식에 따른 결과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456634" y="1628800"/>
            <a:ext cx="6079747" cy="307264"/>
            <a:chOff x="518458" y="1583795"/>
            <a:chExt cx="4299527" cy="307264"/>
          </a:xfrm>
        </p:grpSpPr>
        <p:sp>
          <p:nvSpPr>
            <p:cNvPr id="37" name="Text Box 7"/>
            <p:cNvSpPr txBox="1">
              <a:spLocks noChangeArrowheads="1"/>
            </p:cNvSpPr>
            <p:nvPr/>
          </p:nvSpPr>
          <p:spPr bwMode="auto">
            <a:xfrm>
              <a:off x="2092539" y="1583795"/>
              <a:ext cx="1151366" cy="282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33059" tIns="33059" rIns="33059" bIns="33059">
              <a:spAutoFit/>
            </a:bodyPr>
            <a:lstStyle/>
            <a:p>
              <a:r>
                <a:rPr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설문조사 방식 비교</a:t>
              </a:r>
              <a:endParaRPr lang="ko-KR" altLang="en-US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endParaRPr>
            </a:p>
          </p:txBody>
        </p:sp>
        <p:sp>
          <p:nvSpPr>
            <p:cNvPr id="38" name="Line 8"/>
            <p:cNvSpPr>
              <a:spLocks noChangeShapeType="1"/>
            </p:cNvSpPr>
            <p:nvPr/>
          </p:nvSpPr>
          <p:spPr bwMode="auto">
            <a:xfrm>
              <a:off x="518458" y="1891059"/>
              <a:ext cx="4299527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 lIns="33059" tIns="33059" rIns="33059" bIns="33059" anchor="ctr"/>
            <a:lstStyle/>
            <a:p>
              <a:pPr marL="0" marR="0" lvl="0" indent="0" defTabSz="914427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</a:endParaRPr>
            </a:p>
          </p:txBody>
        </p:sp>
      </p:grpSp>
      <p:sp>
        <p:nvSpPr>
          <p:cNvPr id="40" name="Text Box 7"/>
          <p:cNvSpPr txBox="1">
            <a:spLocks noChangeArrowheads="1"/>
          </p:cNvSpPr>
          <p:nvPr/>
        </p:nvSpPr>
        <p:spPr bwMode="auto">
          <a:xfrm>
            <a:off x="7370094" y="1628800"/>
            <a:ext cx="1542552" cy="2822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33059" tIns="33059" rIns="33059" bIns="33059">
            <a:spAutoFit/>
          </a:bodyPr>
          <a:lstStyle/>
          <a:p>
            <a:pPr algn="ctr" defTabSz="914427" fontAlgn="auto" latinLnBrk="1">
              <a:spcBef>
                <a:spcPts val="0"/>
              </a:spcBef>
              <a:spcAft>
                <a:spcPts val="0"/>
              </a:spcAft>
              <a:buNone/>
            </a:pPr>
            <a:r>
              <a:rPr kumimoji="1" lang="ko-KR" altLang="en-US" sz="14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분석</a:t>
            </a:r>
            <a:endParaRPr kumimoji="1" lang="ko-KR" altLang="en-US" sz="14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굴림" pitchFamily="50" charset="-127"/>
            </a:endParaRPr>
          </a:p>
        </p:txBody>
      </p:sp>
      <p:sp>
        <p:nvSpPr>
          <p:cNvPr id="42" name="Line 8"/>
          <p:cNvSpPr>
            <a:spLocks noChangeShapeType="1"/>
          </p:cNvSpPr>
          <p:nvPr/>
        </p:nvSpPr>
        <p:spPr bwMode="auto">
          <a:xfrm flipV="1">
            <a:off x="6663599" y="1931960"/>
            <a:ext cx="2924916" cy="0"/>
          </a:xfrm>
          <a:prstGeom prst="line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/>
          </a:ln>
          <a:effectLst/>
        </p:spPr>
        <p:txBody>
          <a:bodyPr lIns="33059" tIns="33059" rIns="33059" bIns="33059" anchor="ctr"/>
          <a:lstStyle/>
          <a:p>
            <a:pPr marL="0" marR="0" lvl="0" indent="0" defTabSz="914427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6680398" y="1994108"/>
            <a:ext cx="2921108" cy="4460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300" dirty="0" err="1" smtClean="0">
                <a:solidFill>
                  <a:schemeClr val="tx1"/>
                </a:solidFill>
                <a:latin typeface="+mn-ea"/>
              </a:rPr>
              <a:t>스마트폰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 기반의 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call back </a:t>
            </a:r>
            <a:r>
              <a:rPr lang="en-US" altLang="ko-KR" sz="1300" dirty="0" err="1" smtClean="0">
                <a:solidFill>
                  <a:schemeClr val="tx1"/>
                </a:solidFill>
                <a:latin typeface="+mn-ea"/>
              </a:rPr>
              <a:t>url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응답방식이 전화로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하는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구두 응답에 비해 모든 항목에서 높은 평가를 받음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특히 의견수렴도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투명성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효과성에서 그 격차가 뚜렷함 </a:t>
            </a:r>
            <a:endParaRPr lang="en-US" altLang="ko-KR" sz="1300" dirty="0" smtClean="0">
              <a:solidFill>
                <a:schemeClr val="tx1"/>
              </a:solidFill>
              <a:latin typeface="+mn-ea"/>
            </a:endParaRPr>
          </a:p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endParaRPr lang="en-US" altLang="ko-KR" sz="1300" dirty="0">
              <a:solidFill>
                <a:schemeClr val="tx1"/>
              </a:solidFill>
              <a:latin typeface="+mn-ea"/>
            </a:endParaRPr>
          </a:p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이러한 경향은 직업별 응답결과에서도 나타남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특히 의견수렴도 및 효과성에 대해 </a:t>
            </a:r>
            <a:r>
              <a:rPr lang="ko-KR" altLang="en-US" sz="1300" dirty="0" err="1" smtClean="0">
                <a:solidFill>
                  <a:schemeClr val="tx1"/>
                </a:solidFill>
                <a:latin typeface="+mn-ea"/>
              </a:rPr>
              <a:t>농임어축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 종사자 및 전문직 모두 큰 격차가 나타남 </a:t>
            </a:r>
            <a:endParaRPr lang="en-US" altLang="ko-KR" sz="1300" dirty="0" smtClean="0">
              <a:solidFill>
                <a:schemeClr val="tx1"/>
              </a:solidFill>
              <a:latin typeface="+mn-ea"/>
            </a:endParaRPr>
          </a:p>
          <a:p>
            <a:pPr marL="177800" lvl="1" indent="-17780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endParaRPr lang="en-US" altLang="ko-KR" sz="1300" b="1" dirty="0">
              <a:solidFill>
                <a:schemeClr val="tx1"/>
              </a:solidFill>
              <a:latin typeface="+mn-ea"/>
            </a:endParaRPr>
          </a:p>
          <a:p>
            <a:pPr marL="177800" indent="-177800" latinLnBrk="0">
              <a:tabLst>
                <a:tab pos="450850" algn="l"/>
              </a:tabLst>
            </a:pPr>
            <a:r>
              <a:rPr lang="en-US" altLang="ko-KR" sz="1300" b="1" dirty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300" b="1" dirty="0">
                <a:solidFill>
                  <a:schemeClr val="tx1"/>
                </a:solidFill>
                <a:latin typeface="+mn-ea"/>
              </a:rPr>
              <a:t>이는 </a:t>
            </a:r>
            <a:endParaRPr lang="en-US" altLang="ko-KR" sz="1300" b="1" dirty="0" smtClean="0">
              <a:solidFill>
                <a:schemeClr val="tx1"/>
              </a:solidFill>
              <a:latin typeface="+mn-ea"/>
            </a:endParaRPr>
          </a:p>
          <a:p>
            <a:pPr marL="342900" indent="-168275" latinLnBrk="0">
              <a:buFont typeface="+mj-lt"/>
              <a:buAutoNum type="arabicParenR"/>
              <a:tabLst>
                <a:tab pos="450850" algn="l"/>
              </a:tabLst>
            </a:pPr>
            <a:r>
              <a:rPr lang="ko-KR" altLang="en-US" sz="1300" b="1" dirty="0" smtClean="0">
                <a:solidFill>
                  <a:schemeClr val="tx1"/>
                </a:solidFill>
                <a:latin typeface="+mn-ea"/>
              </a:rPr>
              <a:t>설문 </a:t>
            </a:r>
            <a:r>
              <a:rPr lang="ko-KR" altLang="en-US" sz="1300" b="1" dirty="0">
                <a:solidFill>
                  <a:schemeClr val="tx1"/>
                </a:solidFill>
                <a:latin typeface="+mn-ea"/>
              </a:rPr>
              <a:t>방식 자체의 차이 </a:t>
            </a:r>
            <a:r>
              <a:rPr lang="en-US" altLang="ko-KR" sz="1300" b="1" dirty="0">
                <a:solidFill>
                  <a:schemeClr val="tx1"/>
                </a:solidFill>
                <a:latin typeface="+mn-ea"/>
              </a:rPr>
              <a:t>: call </a:t>
            </a:r>
            <a:r>
              <a:rPr lang="en-US" altLang="ko-KR" sz="1300" b="1" dirty="0" smtClean="0">
                <a:solidFill>
                  <a:schemeClr val="tx1"/>
                </a:solidFill>
                <a:latin typeface="+mn-ea"/>
              </a:rPr>
              <a:t>back </a:t>
            </a:r>
            <a:r>
              <a:rPr lang="en-US" altLang="ko-KR" sz="1300" b="1" dirty="0" err="1" smtClean="0">
                <a:solidFill>
                  <a:schemeClr val="tx1"/>
                </a:solidFill>
                <a:latin typeface="+mn-ea"/>
              </a:rPr>
              <a:t>url</a:t>
            </a:r>
            <a:r>
              <a:rPr lang="ko-KR" altLang="en-US" sz="1300" b="1" dirty="0" smtClean="0">
                <a:solidFill>
                  <a:schemeClr val="tx1"/>
                </a:solidFill>
                <a:latin typeface="+mn-ea"/>
              </a:rPr>
              <a:t>의 상세한 정책설명에 따른 높은 응답 편의성</a:t>
            </a:r>
            <a:endParaRPr lang="en-US" altLang="ko-KR" sz="1300" b="1" dirty="0" smtClean="0">
              <a:solidFill>
                <a:schemeClr val="tx1"/>
              </a:solidFill>
              <a:latin typeface="+mn-ea"/>
            </a:endParaRPr>
          </a:p>
          <a:p>
            <a:pPr marL="342900" indent="-168275" latinLnBrk="0">
              <a:buFont typeface="+mj-lt"/>
              <a:buAutoNum type="arabicParenR"/>
              <a:tabLst>
                <a:tab pos="450850" algn="l"/>
              </a:tabLst>
            </a:pPr>
            <a:r>
              <a:rPr lang="ko-KR" altLang="en-US" sz="1300" b="1" dirty="0" smtClean="0">
                <a:solidFill>
                  <a:schemeClr val="tx1"/>
                </a:solidFill>
                <a:latin typeface="+mn-ea"/>
              </a:rPr>
              <a:t>응답자의 </a:t>
            </a:r>
            <a:r>
              <a:rPr lang="ko-KR" altLang="en-US" sz="1300" b="1" dirty="0">
                <a:solidFill>
                  <a:schemeClr val="tx1"/>
                </a:solidFill>
                <a:latin typeface="+mn-ea"/>
              </a:rPr>
              <a:t>특성 </a:t>
            </a:r>
            <a:r>
              <a:rPr lang="en-US" altLang="ko-KR" sz="1300" b="1" dirty="0">
                <a:solidFill>
                  <a:schemeClr val="tx1"/>
                </a:solidFill>
                <a:latin typeface="+mn-ea"/>
              </a:rPr>
              <a:t>: </a:t>
            </a:r>
            <a:r>
              <a:rPr lang="ko-KR" altLang="en-US" sz="1300" b="1" dirty="0" err="1">
                <a:solidFill>
                  <a:schemeClr val="tx1"/>
                </a:solidFill>
                <a:latin typeface="+mn-ea"/>
              </a:rPr>
              <a:t>스마트폰</a:t>
            </a:r>
            <a:r>
              <a:rPr lang="ko-KR" altLang="en-US" sz="1300" b="1" dirty="0">
                <a:solidFill>
                  <a:schemeClr val="tx1"/>
                </a:solidFill>
                <a:latin typeface="+mn-ea"/>
              </a:rPr>
              <a:t> 활용에 </a:t>
            </a:r>
            <a:r>
              <a:rPr lang="ko-KR" altLang="en-US" sz="1300" b="1" dirty="0" smtClean="0">
                <a:solidFill>
                  <a:schemeClr val="tx1"/>
                </a:solidFill>
                <a:latin typeface="+mn-ea"/>
              </a:rPr>
              <a:t>익숙하지 </a:t>
            </a:r>
            <a:r>
              <a:rPr lang="ko-KR" altLang="en-US" sz="1300" b="1" dirty="0">
                <a:solidFill>
                  <a:schemeClr val="tx1"/>
                </a:solidFill>
                <a:latin typeface="+mn-ea"/>
              </a:rPr>
              <a:t>않은 이들의 </a:t>
            </a:r>
            <a:r>
              <a:rPr lang="ko-KR" altLang="en-US" sz="1300" b="1" dirty="0" smtClean="0">
                <a:solidFill>
                  <a:schemeClr val="tx1"/>
                </a:solidFill>
                <a:latin typeface="+mn-ea"/>
              </a:rPr>
              <a:t>정책참여로부터의 </a:t>
            </a:r>
            <a:r>
              <a:rPr lang="ko-KR" altLang="en-US" sz="1300" b="1" dirty="0" smtClean="0">
                <a:solidFill>
                  <a:schemeClr val="tx1"/>
                </a:solidFill>
                <a:latin typeface="+mn-ea"/>
              </a:rPr>
              <a:t>소외감 </a:t>
            </a:r>
            <a:r>
              <a:rPr lang="ko-KR" altLang="en-US" sz="1300" b="1" dirty="0" smtClean="0">
                <a:solidFill>
                  <a:schemeClr val="tx1"/>
                </a:solidFill>
                <a:latin typeface="+mn-ea"/>
              </a:rPr>
              <a:t>등에서 </a:t>
            </a:r>
            <a:r>
              <a:rPr lang="ko-KR" altLang="en-US" sz="1300" b="1" dirty="0">
                <a:solidFill>
                  <a:schemeClr val="tx1"/>
                </a:solidFill>
                <a:latin typeface="+mn-ea"/>
              </a:rPr>
              <a:t>비롯된 것으로 </a:t>
            </a:r>
            <a:r>
              <a:rPr lang="ko-KR" altLang="en-US" sz="1300" b="1" dirty="0" smtClean="0">
                <a:solidFill>
                  <a:schemeClr val="tx1"/>
                </a:solidFill>
                <a:latin typeface="+mn-ea"/>
              </a:rPr>
              <a:t>판단됨</a:t>
            </a:r>
            <a:endParaRPr lang="en-US" altLang="ko-KR" sz="1300" dirty="0" smtClean="0"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51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1710430"/>
              </p:ext>
            </p:extLst>
          </p:nvPr>
        </p:nvGraphicFramePr>
        <p:xfrm>
          <a:off x="415702" y="2102921"/>
          <a:ext cx="5760640" cy="18225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" name="Text Box 11"/>
          <p:cNvSpPr txBox="1">
            <a:spLocks noChangeArrowheads="1"/>
          </p:cNvSpPr>
          <p:nvPr/>
        </p:nvSpPr>
        <p:spPr bwMode="auto">
          <a:xfrm>
            <a:off x="415702" y="2133650"/>
            <a:ext cx="143917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947972" y="4120282"/>
            <a:ext cx="32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설문방식에 따른 직업 별</a:t>
            </a:r>
            <a:r>
              <a:rPr lang="en-US" altLang="ko-KR" sz="1200" u="sng" baseline="30000" dirty="0" smtClean="0"/>
              <a:t>*</a:t>
            </a:r>
            <a:r>
              <a:rPr lang="ko-KR" altLang="en-US" sz="1200" u="sng" dirty="0" smtClean="0"/>
              <a:t> 요소만족도 결과</a:t>
            </a:r>
            <a:endParaRPr lang="ko-KR" altLang="en-US" sz="1200" u="sng" dirty="0"/>
          </a:p>
        </p:txBody>
      </p:sp>
      <p:sp>
        <p:nvSpPr>
          <p:cNvPr id="34" name="TextBox 33"/>
          <p:cNvSpPr txBox="1"/>
          <p:nvPr/>
        </p:nvSpPr>
        <p:spPr>
          <a:xfrm>
            <a:off x="317485" y="6454130"/>
            <a:ext cx="70141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n-US" altLang="ko-KR" sz="900" baseline="30000" dirty="0" smtClean="0">
                <a:latin typeface="맑은 고딕" pitchFamily="50" charset="-127"/>
                <a:ea typeface="맑은 고딕" pitchFamily="50" charset="-127"/>
              </a:rPr>
              <a:t>*</a:t>
            </a:r>
            <a:r>
              <a:rPr lang="ko-KR" altLang="en-US" sz="900" dirty="0" err="1" smtClean="0">
                <a:latin typeface="맑은 고딕" pitchFamily="50" charset="-127"/>
                <a:ea typeface="맑은 고딕" pitchFamily="50" charset="-127"/>
              </a:rPr>
              <a:t>설문방식별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표본 수 차이가 상대적으로 적은 </a:t>
            </a:r>
            <a:r>
              <a:rPr lang="ko-KR" altLang="en-US" sz="900" dirty="0" err="1" smtClean="0">
                <a:latin typeface="맑은 고딕" pitchFamily="50" charset="-127"/>
                <a:ea typeface="맑은 고딕" pitchFamily="50" charset="-127"/>
              </a:rPr>
              <a:t>농임어축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종사자 및 전문직을 분석대상으로 함</a:t>
            </a:r>
            <a:endParaRPr lang="en-US" altLang="ko-KR" sz="900" dirty="0" smtClean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222926" y="4398481"/>
            <a:ext cx="6088876" cy="1976919"/>
            <a:chOff x="35578" y="4515671"/>
            <a:chExt cx="3089658" cy="1723097"/>
          </a:xfrm>
        </p:grpSpPr>
        <p:sp>
          <p:nvSpPr>
            <p:cNvPr id="39" name="Text Box 11"/>
            <p:cNvSpPr txBox="1">
              <a:spLocks noChangeArrowheads="1"/>
            </p:cNvSpPr>
            <p:nvPr/>
          </p:nvSpPr>
          <p:spPr bwMode="auto">
            <a:xfrm>
              <a:off x="182447" y="4515671"/>
              <a:ext cx="734432" cy="292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 eaLnBrk="1" hangingPunct="1">
                <a:spcBef>
                  <a:spcPct val="0"/>
                </a:spcBef>
                <a:buSzTx/>
                <a:buFontTx/>
                <a:buNone/>
                <a:defRPr/>
              </a:pPr>
              <a:r>
                <a:rPr kumimoji="0" lang="en-US" altLang="ko-KR" sz="900" dirty="0">
                  <a:latin typeface="+mn-ea"/>
                  <a:ea typeface="+mn-ea"/>
                </a:rPr>
                <a:t>(</a:t>
              </a:r>
              <a:r>
                <a:rPr kumimoji="0" lang="ko-KR" altLang="en-US" sz="900" dirty="0">
                  <a:latin typeface="+mn-ea"/>
                  <a:ea typeface="+mn-ea"/>
                </a:rPr>
                <a:t>단위</a:t>
              </a:r>
              <a:r>
                <a:rPr kumimoji="0" lang="en-US" altLang="ko-KR" sz="900" dirty="0">
                  <a:latin typeface="+mn-ea"/>
                  <a:ea typeface="+mn-ea"/>
                </a:rPr>
                <a:t>: </a:t>
              </a:r>
              <a:r>
                <a:rPr kumimoji="0" lang="ko-KR" altLang="en-US" sz="900" dirty="0" smtClean="0">
                  <a:latin typeface="+mn-ea"/>
                  <a:ea typeface="+mn-ea"/>
                </a:rPr>
                <a:t>점</a:t>
              </a:r>
              <a:r>
                <a:rPr kumimoji="0" lang="en-US" altLang="ko-KR" sz="900" dirty="0" smtClean="0">
                  <a:latin typeface="+mn-ea"/>
                  <a:ea typeface="+mn-ea"/>
                </a:rPr>
                <a:t>)</a:t>
              </a:r>
              <a:endParaRPr kumimoji="0" lang="en-US" altLang="ko-KR" sz="900" dirty="0">
                <a:latin typeface="+mn-ea"/>
                <a:ea typeface="+mn-ea"/>
              </a:endParaRPr>
            </a:p>
          </p:txBody>
        </p:sp>
        <p:graphicFrame>
          <p:nvGraphicFramePr>
            <p:cNvPr id="45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8445132"/>
                </p:ext>
              </p:extLst>
            </p:nvPr>
          </p:nvGraphicFramePr>
          <p:xfrm>
            <a:off x="35578" y="4555135"/>
            <a:ext cx="3089658" cy="168363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sp>
        <p:nvSpPr>
          <p:cNvPr id="21" name="TextBox 20"/>
          <p:cNvSpPr txBox="1"/>
          <p:nvPr/>
        </p:nvSpPr>
        <p:spPr>
          <a:xfrm>
            <a:off x="2071886" y="198963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조사방식 별 비교</a:t>
            </a:r>
            <a:endParaRPr lang="ko-KR" altLang="en-US" sz="1200" u="sng" dirty="0"/>
          </a:p>
        </p:txBody>
      </p:sp>
    </p:spTree>
    <p:extLst>
      <p:ext uri="{BB962C8B-B14F-4D97-AF65-F5344CB8AC3E}">
        <p14:creationId xmlns:p14="http://schemas.microsoft.com/office/powerpoint/2010/main" val="58820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/>
          <p:cNvGrpSpPr/>
          <p:nvPr/>
        </p:nvGrpSpPr>
        <p:grpSpPr>
          <a:xfrm>
            <a:off x="222926" y="4149910"/>
            <a:ext cx="6088876" cy="2232212"/>
            <a:chOff x="35578" y="4515671"/>
            <a:chExt cx="3089658" cy="1723097"/>
          </a:xfrm>
        </p:grpSpPr>
        <p:sp>
          <p:nvSpPr>
            <p:cNvPr id="35" name="Text Box 11"/>
            <p:cNvSpPr txBox="1">
              <a:spLocks noChangeArrowheads="1"/>
            </p:cNvSpPr>
            <p:nvPr/>
          </p:nvSpPr>
          <p:spPr bwMode="auto">
            <a:xfrm>
              <a:off x="182447" y="4515671"/>
              <a:ext cx="734432" cy="292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 eaLnBrk="1" hangingPunct="1">
                <a:spcBef>
                  <a:spcPct val="0"/>
                </a:spcBef>
                <a:buSzTx/>
                <a:buFontTx/>
                <a:buNone/>
                <a:defRPr/>
              </a:pPr>
              <a:r>
                <a:rPr kumimoji="0" lang="en-US" altLang="ko-KR" sz="900" dirty="0">
                  <a:latin typeface="+mn-ea"/>
                  <a:ea typeface="+mn-ea"/>
                </a:rPr>
                <a:t>(</a:t>
              </a:r>
              <a:r>
                <a:rPr kumimoji="0" lang="ko-KR" altLang="en-US" sz="900" dirty="0">
                  <a:latin typeface="+mn-ea"/>
                  <a:ea typeface="+mn-ea"/>
                </a:rPr>
                <a:t>단위</a:t>
              </a:r>
              <a:r>
                <a:rPr kumimoji="0" lang="en-US" altLang="ko-KR" sz="900" dirty="0">
                  <a:latin typeface="+mn-ea"/>
                  <a:ea typeface="+mn-ea"/>
                </a:rPr>
                <a:t>: </a:t>
              </a:r>
              <a:r>
                <a:rPr kumimoji="0" lang="ko-KR" altLang="en-US" sz="900" dirty="0" smtClean="0">
                  <a:latin typeface="+mn-ea"/>
                  <a:ea typeface="+mn-ea"/>
                </a:rPr>
                <a:t>점</a:t>
              </a:r>
              <a:r>
                <a:rPr kumimoji="0" lang="en-US" altLang="ko-KR" sz="900" dirty="0" smtClean="0">
                  <a:latin typeface="+mn-ea"/>
                  <a:ea typeface="+mn-ea"/>
                </a:rPr>
                <a:t>)</a:t>
              </a:r>
              <a:endParaRPr kumimoji="0" lang="en-US" altLang="ko-KR" sz="900" dirty="0">
                <a:latin typeface="+mn-ea"/>
                <a:ea typeface="+mn-ea"/>
              </a:endParaRPr>
            </a:p>
          </p:txBody>
        </p:sp>
        <p:graphicFrame>
          <p:nvGraphicFramePr>
            <p:cNvPr id="39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53233082"/>
                </p:ext>
              </p:extLst>
            </p:nvPr>
          </p:nvGraphicFramePr>
          <p:xfrm>
            <a:off x="35578" y="4555135"/>
            <a:ext cx="3089658" cy="168363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 smtClean="0"/>
              <a:t>문화관</a:t>
            </a:r>
            <a:r>
              <a:rPr lang="ko-KR" altLang="en-US" dirty="0"/>
              <a:t>광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및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지역개</a:t>
            </a:r>
            <a:r>
              <a:rPr lang="ko-KR" altLang="en-US" dirty="0"/>
              <a:t>발</a:t>
            </a:r>
            <a:r>
              <a:rPr lang="en-US" altLang="ko-KR" dirty="0" smtClean="0"/>
              <a:t>’</a:t>
            </a:r>
            <a:r>
              <a:rPr lang="ko-KR" altLang="en-US" dirty="0" smtClean="0"/>
              <a:t>에 대한 만족도는 높게 나타나는 반면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행정혁신</a:t>
            </a:r>
            <a:r>
              <a:rPr lang="en-US" altLang="ko-KR" dirty="0" smtClean="0"/>
              <a:t>’ </a:t>
            </a:r>
            <a:r>
              <a:rPr lang="ko-KR" altLang="en-US" dirty="0" smtClean="0"/>
              <a:t>및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복지교육</a:t>
            </a:r>
            <a:r>
              <a:rPr lang="en-US" altLang="ko-KR" dirty="0" smtClean="0"/>
              <a:t>’</a:t>
            </a:r>
            <a:r>
              <a:rPr lang="ko-KR" altLang="en-US" dirty="0" smtClean="0"/>
              <a:t>에 대해서는 만족도가 낮게 나타남</a:t>
            </a:r>
            <a:endParaRPr lang="en-US" altLang="ko-KR" dirty="0" smtClean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II. </a:t>
            </a:r>
            <a:r>
              <a:rPr kumimoji="1" lang="ko-KR" altLang="en-US" sz="1200" kern="0" dirty="0" smtClean="0">
                <a:latin typeface="맑은 고딕" pitchFamily="50" charset="-127"/>
                <a:ea typeface="맑은 고딕" pitchFamily="50" charset="-127"/>
              </a:rPr>
              <a:t>전체 조사 결과</a:t>
            </a:r>
            <a:endParaRPr kumimoji="1" lang="ko-KR" altLang="en-US" sz="1200" kern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en-US" altLang="ko-KR" dirty="0"/>
              <a:t>8</a:t>
            </a:r>
            <a:r>
              <a:rPr lang="ko-KR" altLang="en-US" dirty="0"/>
              <a:t>대 도정목표 평가 </a:t>
            </a:r>
            <a:r>
              <a:rPr lang="en-US" altLang="ko-KR" dirty="0"/>
              <a:t>– </a:t>
            </a:r>
            <a:r>
              <a:rPr lang="ko-KR" altLang="en-US" dirty="0" smtClean="0"/>
              <a:t>도정 목표간 비교</a:t>
            </a:r>
            <a:endParaRPr lang="ko-KR" altLang="en-US" dirty="0"/>
          </a:p>
        </p:txBody>
      </p:sp>
      <p:grpSp>
        <p:nvGrpSpPr>
          <p:cNvPr id="36" name="그룹 35"/>
          <p:cNvGrpSpPr/>
          <p:nvPr/>
        </p:nvGrpSpPr>
        <p:grpSpPr>
          <a:xfrm>
            <a:off x="456634" y="1628800"/>
            <a:ext cx="6079747" cy="307264"/>
            <a:chOff x="518458" y="1583795"/>
            <a:chExt cx="4299527" cy="307264"/>
          </a:xfrm>
        </p:grpSpPr>
        <p:sp>
          <p:nvSpPr>
            <p:cNvPr id="37" name="Text Box 7"/>
            <p:cNvSpPr txBox="1">
              <a:spLocks noChangeArrowheads="1"/>
            </p:cNvSpPr>
            <p:nvPr/>
          </p:nvSpPr>
          <p:spPr bwMode="auto">
            <a:xfrm>
              <a:off x="1948001" y="1583795"/>
              <a:ext cx="1440440" cy="282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33059" tIns="33059" rIns="33059" bIns="33059">
              <a:spAutoFit/>
            </a:bodyPr>
            <a:lstStyle/>
            <a:p>
              <a:pPr defTabSz="914427" fontAlgn="auto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altLang="ko-KR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8</a:t>
              </a:r>
              <a:r>
                <a:rPr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대 도정목표 평가 결과 </a:t>
              </a:r>
              <a:endParaRPr lang="ko-KR" altLang="en-US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endParaRPr>
            </a:p>
          </p:txBody>
        </p:sp>
        <p:sp>
          <p:nvSpPr>
            <p:cNvPr id="38" name="Line 8"/>
            <p:cNvSpPr>
              <a:spLocks noChangeShapeType="1"/>
            </p:cNvSpPr>
            <p:nvPr/>
          </p:nvSpPr>
          <p:spPr bwMode="auto">
            <a:xfrm>
              <a:off x="518458" y="1891059"/>
              <a:ext cx="4299527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 lIns="33059" tIns="33059" rIns="33059" bIns="33059" anchor="ctr"/>
            <a:lstStyle/>
            <a:p>
              <a:pPr marL="0" marR="0" lvl="0" indent="0" defTabSz="914427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</a:endParaRPr>
            </a:p>
          </p:txBody>
        </p:sp>
      </p:grpSp>
      <p:sp>
        <p:nvSpPr>
          <p:cNvPr id="42" name="Line 8"/>
          <p:cNvSpPr>
            <a:spLocks noChangeShapeType="1"/>
          </p:cNvSpPr>
          <p:nvPr/>
        </p:nvSpPr>
        <p:spPr bwMode="auto">
          <a:xfrm flipV="1">
            <a:off x="6663599" y="1931960"/>
            <a:ext cx="2924916" cy="0"/>
          </a:xfrm>
          <a:prstGeom prst="line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/>
          </a:ln>
          <a:effectLst/>
        </p:spPr>
        <p:txBody>
          <a:bodyPr lIns="33059" tIns="33059" rIns="33059" bIns="33059" anchor="ctr"/>
          <a:lstStyle/>
          <a:p>
            <a:pPr marL="0" marR="0" lvl="0" indent="0" defTabSz="914427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6680398" y="1994108"/>
            <a:ext cx="2921108" cy="4248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도정 목표인 지역개발과 문화관광은 전체 평균에 비해 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2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점 가까이 높은 평가를 받음</a:t>
            </a:r>
            <a:endParaRPr lang="en-US" altLang="ko-KR" sz="1300" dirty="0" smtClean="0">
              <a:solidFill>
                <a:schemeClr val="tx1"/>
              </a:solidFill>
              <a:latin typeface="+mn-ea"/>
            </a:endParaRPr>
          </a:p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endParaRPr lang="en-US" altLang="ko-KR" sz="1300" dirty="0">
              <a:solidFill>
                <a:schemeClr val="tx1"/>
              </a:solidFill>
              <a:latin typeface="+mn-ea"/>
            </a:endParaRPr>
          </a:p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반면 행정혁신</a:t>
            </a:r>
            <a:r>
              <a:rPr lang="en-US" altLang="ko-KR" sz="13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및 복지교육은 전체 평균 대비 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3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점 가까이 낮은 평가를 받음 </a:t>
            </a:r>
            <a:endParaRPr lang="en-US" altLang="ko-KR" sz="1300" dirty="0">
              <a:solidFill>
                <a:schemeClr val="tx1"/>
              </a:solidFill>
              <a:latin typeface="+mn-ea"/>
            </a:endParaRPr>
          </a:p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endParaRPr lang="en-US" altLang="ko-KR" sz="1300" dirty="0">
              <a:solidFill>
                <a:schemeClr val="tx1"/>
              </a:solidFill>
              <a:latin typeface="+mn-ea"/>
            </a:endParaRPr>
          </a:p>
          <a:p>
            <a:pPr marL="174625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이러한 점수격차는 모든 요소에서 나타나며 특히 홍보성에서 두드러짐   </a:t>
            </a:r>
            <a:endParaRPr lang="en-US" altLang="ko-KR" sz="1300" dirty="0">
              <a:solidFill>
                <a:schemeClr val="tx1"/>
              </a:solidFill>
              <a:latin typeface="+mn-ea"/>
            </a:endParaRPr>
          </a:p>
          <a:p>
            <a:pPr marL="11112" latinLnBrk="0">
              <a:tabLst>
                <a:tab pos="450850" algn="l"/>
              </a:tabLst>
            </a:pPr>
            <a:endParaRPr lang="en-US" altLang="ko-KR" sz="13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300" b="1" dirty="0" smtClean="0">
                <a:solidFill>
                  <a:schemeClr val="tx1"/>
                </a:solidFill>
                <a:latin typeface="+mn-ea"/>
              </a:rPr>
              <a:t>→</a:t>
            </a:r>
            <a:r>
              <a:rPr lang="ko-KR" altLang="en-US" sz="1300" b="1" dirty="0" smtClean="0">
                <a:solidFill>
                  <a:schemeClr val="tx1"/>
                </a:solidFill>
                <a:latin typeface="+mn-ea"/>
              </a:rPr>
              <a:t>행정혁신 및 복지교육 관련 정책과제는 홍보강화를 필두로 전반적인 정책 만족도를 제고할 필요가 있음  </a:t>
            </a:r>
            <a:endParaRPr lang="en-US" altLang="ko-KR" sz="1300" dirty="0"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15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6866701"/>
              </p:ext>
            </p:extLst>
          </p:nvPr>
        </p:nvGraphicFramePr>
        <p:xfrm>
          <a:off x="559594" y="2174821"/>
          <a:ext cx="5688632" cy="20470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4" name="직선 연결선 3"/>
          <p:cNvCxnSpPr/>
          <p:nvPr/>
        </p:nvCxnSpPr>
        <p:spPr>
          <a:xfrm>
            <a:off x="559718" y="2700707"/>
            <a:ext cx="5688632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Box 11"/>
          <p:cNvSpPr txBox="1">
            <a:spLocks noChangeArrowheads="1"/>
          </p:cNvSpPr>
          <p:nvPr/>
        </p:nvSpPr>
        <p:spPr bwMode="auto">
          <a:xfrm>
            <a:off x="4999763" y="2707477"/>
            <a:ext cx="146941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lang="ko-KR" altLang="en-US" sz="1000" dirty="0" smtClean="0">
                <a:latin typeface="+mn-ea"/>
              </a:rPr>
              <a:t>전체평균점수</a:t>
            </a:r>
            <a:r>
              <a:rPr lang="en-US" altLang="ko-KR" sz="1000" dirty="0" smtClean="0">
                <a:latin typeface="+mn-ea"/>
              </a:rPr>
              <a:t>: 83.00</a:t>
            </a:r>
            <a:endParaRPr kumimoji="0" lang="en-US" altLang="ko-KR" sz="1000" dirty="0">
              <a:latin typeface="+mn-ea"/>
              <a:ea typeface="+mn-ea"/>
            </a:endParaRPr>
          </a:p>
        </p:txBody>
      </p:sp>
      <p:sp>
        <p:nvSpPr>
          <p:cNvPr id="23" name="Text Box 11"/>
          <p:cNvSpPr txBox="1">
            <a:spLocks noChangeArrowheads="1"/>
          </p:cNvSpPr>
          <p:nvPr/>
        </p:nvSpPr>
        <p:spPr bwMode="auto">
          <a:xfrm>
            <a:off x="474080" y="2059405"/>
            <a:ext cx="79208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071886" y="198963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u="sng" dirty="0" smtClean="0"/>
              <a:t>8</a:t>
            </a:r>
            <a:r>
              <a:rPr lang="ko-KR" altLang="en-US" sz="1200" u="sng" dirty="0" smtClean="0"/>
              <a:t>대 도정목표 만족도 총점 결과</a:t>
            </a:r>
            <a:endParaRPr lang="ko-KR" altLang="en-US" sz="1200" u="sng" dirty="0"/>
          </a:p>
        </p:txBody>
      </p:sp>
      <p:sp>
        <p:nvSpPr>
          <p:cNvPr id="43" name="TextBox 42"/>
          <p:cNvSpPr txBox="1"/>
          <p:nvPr/>
        </p:nvSpPr>
        <p:spPr>
          <a:xfrm>
            <a:off x="1947972" y="422188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도정목표 </a:t>
            </a:r>
            <a:r>
              <a:rPr lang="ko-KR" altLang="en-US" sz="1200" u="sng" dirty="0" err="1" smtClean="0"/>
              <a:t>상하위</a:t>
            </a:r>
            <a:r>
              <a:rPr lang="ko-KR" altLang="en-US" sz="1200" u="sng" dirty="0" smtClean="0"/>
              <a:t> 만족도 요소 별 결과</a:t>
            </a:r>
            <a:endParaRPr lang="ko-KR" altLang="en-US" sz="1200" u="sng" dirty="0"/>
          </a:p>
        </p:txBody>
      </p:sp>
      <p:sp>
        <p:nvSpPr>
          <p:cNvPr id="45" name="Text Box 7"/>
          <p:cNvSpPr txBox="1">
            <a:spLocks noChangeArrowheads="1"/>
          </p:cNvSpPr>
          <p:nvPr/>
        </p:nvSpPr>
        <p:spPr bwMode="auto">
          <a:xfrm>
            <a:off x="7370094" y="1628800"/>
            <a:ext cx="1542552" cy="2822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33059" tIns="33059" rIns="33059" bIns="33059">
            <a:spAutoFit/>
          </a:bodyPr>
          <a:lstStyle/>
          <a:p>
            <a:pPr defTabSz="914427" fontAlgn="auto" latinLnBrk="1">
              <a:spcBef>
                <a:spcPts val="0"/>
              </a:spcBef>
              <a:spcAft>
                <a:spcPts val="0"/>
              </a:spcAft>
              <a:buNone/>
            </a:pPr>
            <a:r>
              <a:rPr kumimoji="1" lang="ko-KR" altLang="en-US" sz="14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분석 및 개선 방안</a:t>
            </a:r>
            <a:endParaRPr kumimoji="1" lang="ko-KR" altLang="en-US" sz="14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3395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직사각형 81"/>
          <p:cNvSpPr/>
          <p:nvPr/>
        </p:nvSpPr>
        <p:spPr>
          <a:xfrm>
            <a:off x="258211" y="6351925"/>
            <a:ext cx="4949825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85725" indent="-85725"/>
            <a:r>
              <a:rPr lang="ko-KR" altLang="en-US" sz="900" dirty="0" smtClean="0">
                <a:solidFill>
                  <a:prstClr val="black"/>
                </a:solidFill>
                <a:latin typeface="+mn-ea"/>
              </a:rPr>
              <a:t>출처</a:t>
            </a:r>
            <a:r>
              <a:rPr lang="en-US" altLang="ko-KR" sz="900" dirty="0" smtClean="0">
                <a:solidFill>
                  <a:prstClr val="black"/>
                </a:solidFill>
                <a:latin typeface="+mn-ea"/>
              </a:rPr>
              <a:t> </a:t>
            </a:r>
            <a:r>
              <a:rPr lang="en-US" altLang="ko-KR" sz="900" dirty="0">
                <a:solidFill>
                  <a:prstClr val="black"/>
                </a:solidFill>
                <a:latin typeface="+mn-ea"/>
              </a:rPr>
              <a:t>: </a:t>
            </a:r>
            <a:r>
              <a:rPr lang="ko-KR" altLang="en-US" sz="900" dirty="0" smtClean="0">
                <a:solidFill>
                  <a:prstClr val="black"/>
                </a:solidFill>
                <a:latin typeface="+mn-ea"/>
              </a:rPr>
              <a:t>충청남도 직무성과평가 </a:t>
            </a:r>
            <a:r>
              <a:rPr lang="ko-KR" altLang="en-US" sz="900" dirty="0">
                <a:solidFill>
                  <a:prstClr val="black"/>
                </a:solidFill>
                <a:latin typeface="+mn-ea"/>
              </a:rPr>
              <a:t>운영지침</a:t>
            </a:r>
            <a:endParaRPr lang="ko-KR" altLang="en-US" sz="900" dirty="0" smtClean="0">
              <a:latin typeface="+mn-ea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&lt;</a:t>
            </a:r>
            <a:r>
              <a:rPr lang="ko-KR" altLang="en-US" dirty="0" smtClean="0"/>
              <a:t>참고</a:t>
            </a:r>
            <a:r>
              <a:rPr lang="en-US" altLang="ko-KR" dirty="0" smtClean="0"/>
              <a:t>&gt;</a:t>
            </a:r>
            <a:r>
              <a:rPr lang="ko-KR" altLang="en-US" dirty="0" smtClean="0"/>
              <a:t> </a:t>
            </a:r>
            <a:r>
              <a:rPr lang="ko-KR" altLang="en-US" dirty="0" smtClean="0"/>
              <a:t>충남 </a:t>
            </a:r>
            <a:r>
              <a:rPr lang="ko-KR" altLang="en-US" dirty="0" smtClean="0"/>
              <a:t>도정성과 체계 분석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ko-KR" altLang="en-US" dirty="0" smtClean="0"/>
              <a:t>충남의 도정성과 체계는 비전</a:t>
            </a:r>
            <a:r>
              <a:rPr lang="en-US" altLang="ko-KR" dirty="0" smtClean="0"/>
              <a:t>,</a:t>
            </a:r>
            <a:r>
              <a:rPr lang="ko-KR" altLang="en-US" dirty="0" smtClean="0"/>
              <a:t> 미션</a:t>
            </a:r>
            <a:r>
              <a:rPr lang="en-US" altLang="ko-KR" dirty="0" smtClean="0"/>
              <a:t>, 8</a:t>
            </a:r>
            <a:r>
              <a:rPr lang="ko-KR" altLang="en-US" dirty="0" smtClean="0"/>
              <a:t>대 도정목표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정책과제 및 단위과제로 이루어져 있으며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상하 항목간의 유기적인 연계를 통해 부서성과가 비전에 영향을 미치도록 계획되어 있음</a:t>
            </a:r>
            <a:endParaRPr lang="ko-KR" altLang="en-US" dirty="0"/>
          </a:p>
        </p:txBody>
      </p:sp>
      <p:sp>
        <p:nvSpPr>
          <p:cNvPr id="3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전체 조사 결과</a:t>
            </a:r>
          </a:p>
        </p:txBody>
      </p:sp>
      <p:sp>
        <p:nvSpPr>
          <p:cNvPr id="87" name="이등변 삼각형 86"/>
          <p:cNvSpPr/>
          <p:nvPr/>
        </p:nvSpPr>
        <p:spPr>
          <a:xfrm rot="5400000">
            <a:off x="4881733" y="4069562"/>
            <a:ext cx="3026476" cy="149225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ko-KR" altLang="ko-KR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90" name="TextBox 45"/>
          <p:cNvSpPr txBox="1">
            <a:spLocks noChangeArrowheads="1"/>
          </p:cNvSpPr>
          <p:nvPr/>
        </p:nvSpPr>
        <p:spPr bwMode="auto">
          <a:xfrm>
            <a:off x="2523717" y="1629594"/>
            <a:ext cx="188705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ko-KR" altLang="en-US" sz="1200" u="sng" dirty="0" smtClean="0">
                <a:solidFill>
                  <a:srgbClr val="000000"/>
                </a:solidFill>
              </a:rPr>
              <a:t>충청남도 도정성과 체계</a:t>
            </a:r>
            <a:endParaRPr kumimoji="0" lang="en-US" altLang="ko-KR" sz="1200" u="sng" dirty="0">
              <a:solidFill>
                <a:srgbClr val="000000"/>
              </a:solidFill>
            </a:endParaRPr>
          </a:p>
        </p:txBody>
      </p:sp>
      <p:pic>
        <p:nvPicPr>
          <p:cNvPr id="38" name="_x132138920" descr="EMB00002c343b4a"/>
          <p:cNvPicPr>
            <a:picLocks noChangeAspect="1" noChangeArrowheads="1"/>
          </p:cNvPicPr>
          <p:nvPr/>
        </p:nvPicPr>
        <p:blipFill>
          <a:blip r:embed="rId10" cstate="print">
            <a:grayscl/>
          </a:blip>
          <a:srcRect r="7266" b="20432"/>
          <a:stretch>
            <a:fillRect/>
          </a:stretch>
        </p:blipFill>
        <p:spPr bwMode="auto">
          <a:xfrm>
            <a:off x="2615812" y="2476162"/>
            <a:ext cx="1690292" cy="322986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>
                  <a:alpha val="50000"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36" name="AutoShape 16"/>
          <p:cNvSpPr>
            <a:spLocks noChangeArrowheads="1"/>
          </p:cNvSpPr>
          <p:nvPr/>
        </p:nvSpPr>
        <p:spPr bwMode="auto">
          <a:xfrm>
            <a:off x="335273" y="1989634"/>
            <a:ext cx="512477" cy="510958"/>
          </a:xfrm>
          <a:prstGeom prst="homePlate">
            <a:avLst>
              <a:gd name="adj" fmla="val 24343"/>
            </a:avLst>
          </a:prstGeom>
          <a:solidFill>
            <a:schemeClr val="bg1">
              <a:lumMod val="95000"/>
            </a:schemeClr>
          </a:solidFill>
          <a:ln w="9525" algn="ctr">
            <a:solidFill>
              <a:srgbClr val="336699"/>
            </a:solidFill>
            <a:miter lim="800000"/>
            <a:headEnd/>
            <a:tailEnd/>
          </a:ln>
        </p:spPr>
        <p:txBody>
          <a:bodyPr vert="horz" wrap="square" lIns="72000" tIns="45720" rIns="72000" bIns="45720" numCol="1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b="1" dirty="0" smtClean="0">
                <a:solidFill>
                  <a:prstClr val="black"/>
                </a:solidFill>
                <a:latin typeface="+mn-ea"/>
                <a:cs typeface="굴림" pitchFamily="50" charset="-127"/>
              </a:rPr>
              <a:t>비전</a:t>
            </a:r>
            <a:endParaRPr kumimoji="1" lang="ko-KR" altLang="en-US" sz="1100" b="1" dirty="0">
              <a:solidFill>
                <a:prstClr val="black"/>
              </a:solidFill>
              <a:latin typeface="+mn-ea"/>
              <a:cs typeface="굴림" pitchFamily="50" charset="-127"/>
            </a:endParaRPr>
          </a:p>
        </p:txBody>
      </p:sp>
      <p:sp>
        <p:nvSpPr>
          <p:cNvPr id="43" name="AutoShape 30" descr="박스1"/>
          <p:cNvSpPr>
            <a:spLocks noChangeArrowheads="1"/>
          </p:cNvSpPr>
          <p:nvPr/>
        </p:nvSpPr>
        <p:spPr bwMode="auto">
          <a:xfrm>
            <a:off x="1673781" y="2756094"/>
            <a:ext cx="3586927" cy="383177"/>
          </a:xfrm>
          <a:prstGeom prst="roundRect">
            <a:avLst>
              <a:gd name="adj" fmla="val 32912"/>
            </a:avLst>
          </a:prstGeom>
          <a:solidFill>
            <a:srgbClr val="002060"/>
          </a:solidFill>
          <a:ln w="9525" algn="ctr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vert="horz" wrap="square" lIns="36000" tIns="0" rIns="36000" bIns="0" numCol="1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100" b="1" dirty="0" smtClean="0">
                <a:solidFill>
                  <a:schemeClr val="bg1"/>
                </a:solidFill>
                <a:latin typeface="+mn-ea"/>
                <a:cs typeface="굴림" pitchFamily="50" charset="-127"/>
              </a:rPr>
              <a:t>대화와 소통</a:t>
            </a:r>
            <a:r>
              <a:rPr kumimoji="1" lang="en-US" altLang="ko-KR" sz="1100" b="1" dirty="0" smtClean="0">
                <a:solidFill>
                  <a:schemeClr val="bg1"/>
                </a:solidFill>
                <a:latin typeface="+mn-ea"/>
                <a:cs typeface="굴림" pitchFamily="50" charset="-127"/>
              </a:rPr>
              <a:t>, </a:t>
            </a:r>
            <a:r>
              <a:rPr kumimoji="1" lang="ko-KR" altLang="en-US" sz="1100" b="1" dirty="0" smtClean="0">
                <a:solidFill>
                  <a:schemeClr val="bg1"/>
                </a:solidFill>
                <a:latin typeface="+mn-ea"/>
                <a:cs typeface="굴림" pitchFamily="50" charset="-127"/>
              </a:rPr>
              <a:t>공정과 투명</a:t>
            </a:r>
            <a:r>
              <a:rPr kumimoji="1" lang="en-US" altLang="ko-KR" sz="1100" b="1" dirty="0" smtClean="0">
                <a:solidFill>
                  <a:schemeClr val="bg1"/>
                </a:solidFill>
                <a:latin typeface="+mn-ea"/>
                <a:cs typeface="굴림" pitchFamily="50" charset="-127"/>
              </a:rPr>
              <a:t>, </a:t>
            </a:r>
            <a:r>
              <a:rPr kumimoji="1" lang="ko-KR" altLang="en-US" sz="1100" b="1" dirty="0" smtClean="0">
                <a:solidFill>
                  <a:schemeClr val="bg1"/>
                </a:solidFill>
                <a:latin typeface="+mn-ea"/>
                <a:cs typeface="굴림" pitchFamily="50" charset="-127"/>
              </a:rPr>
              <a:t>견제와 균형</a:t>
            </a:r>
            <a:r>
              <a:rPr kumimoji="1" lang="en-US" altLang="ko-KR" sz="1100" b="1" dirty="0" smtClean="0">
                <a:solidFill>
                  <a:schemeClr val="bg1"/>
                </a:solidFill>
                <a:latin typeface="+mn-ea"/>
                <a:cs typeface="굴림" pitchFamily="50" charset="-127"/>
              </a:rPr>
              <a:t>, </a:t>
            </a:r>
            <a:r>
              <a:rPr kumimoji="1" lang="ko-KR" altLang="en-US" sz="1100" b="1" dirty="0" smtClean="0">
                <a:solidFill>
                  <a:schemeClr val="bg1"/>
                </a:solidFill>
                <a:latin typeface="+mn-ea"/>
                <a:cs typeface="굴림" pitchFamily="50" charset="-127"/>
              </a:rPr>
              <a:t>참여와 창의</a:t>
            </a:r>
            <a:endParaRPr kumimoji="1" lang="ko-KR" altLang="en-US" sz="1100" b="1" dirty="0">
              <a:solidFill>
                <a:schemeClr val="bg1"/>
              </a:solidFill>
              <a:latin typeface="+mn-ea"/>
              <a:cs typeface="굴림" pitchFamily="50" charset="-127"/>
            </a:endParaRPr>
          </a:p>
        </p:txBody>
      </p:sp>
      <p:sp>
        <p:nvSpPr>
          <p:cNvPr id="33" name="AutoShape 16"/>
          <p:cNvSpPr>
            <a:spLocks noChangeArrowheads="1"/>
          </p:cNvSpPr>
          <p:nvPr/>
        </p:nvSpPr>
        <p:spPr bwMode="auto">
          <a:xfrm>
            <a:off x="335273" y="2692203"/>
            <a:ext cx="512477" cy="510958"/>
          </a:xfrm>
          <a:prstGeom prst="homePlate">
            <a:avLst>
              <a:gd name="adj" fmla="val 24343"/>
            </a:avLst>
          </a:prstGeom>
          <a:solidFill>
            <a:schemeClr val="bg1">
              <a:lumMod val="95000"/>
            </a:schemeClr>
          </a:solidFill>
          <a:ln w="9525" algn="ctr">
            <a:solidFill>
              <a:srgbClr val="336699"/>
            </a:solidFill>
            <a:miter lim="800000"/>
            <a:headEnd/>
            <a:tailEnd/>
          </a:ln>
        </p:spPr>
        <p:txBody>
          <a:bodyPr vert="horz" wrap="square" lIns="72000" tIns="45720" rIns="72000" bIns="45720" numCol="1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b="1" dirty="0" smtClean="0">
                <a:solidFill>
                  <a:prstClr val="black"/>
                </a:solidFill>
                <a:latin typeface="+mn-ea"/>
                <a:cs typeface="굴림" pitchFamily="50" charset="-127"/>
              </a:rPr>
              <a:t>미션</a:t>
            </a:r>
            <a:endParaRPr kumimoji="1" lang="ko-KR" altLang="en-US" sz="1100" b="1" dirty="0">
              <a:solidFill>
                <a:prstClr val="black"/>
              </a:solidFill>
              <a:latin typeface="+mn-ea"/>
              <a:cs typeface="굴림" pitchFamily="50" charset="-127"/>
            </a:endParaRPr>
          </a:p>
        </p:txBody>
      </p:sp>
      <p:sp>
        <p:nvSpPr>
          <p:cNvPr id="34" name="AutoShape 16"/>
          <p:cNvSpPr>
            <a:spLocks noChangeArrowheads="1"/>
          </p:cNvSpPr>
          <p:nvPr/>
        </p:nvSpPr>
        <p:spPr bwMode="auto">
          <a:xfrm>
            <a:off x="335273" y="3458642"/>
            <a:ext cx="512477" cy="702569"/>
          </a:xfrm>
          <a:prstGeom prst="homePlate">
            <a:avLst>
              <a:gd name="adj" fmla="val 10872"/>
            </a:avLst>
          </a:prstGeom>
          <a:solidFill>
            <a:schemeClr val="bg1">
              <a:lumMod val="95000"/>
            </a:schemeClr>
          </a:solidFill>
          <a:ln w="9525" algn="ctr">
            <a:solidFill>
              <a:srgbClr val="336699"/>
            </a:solidFill>
            <a:miter lim="800000"/>
            <a:headEnd/>
            <a:tailEnd/>
          </a:ln>
        </p:spPr>
        <p:txBody>
          <a:bodyPr vert="horz" wrap="square" lIns="72000" tIns="45720" rIns="72000" bIns="45720" numCol="1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b="1" dirty="0" smtClean="0">
                <a:solidFill>
                  <a:prstClr val="black"/>
                </a:solidFill>
                <a:latin typeface="+mn-ea"/>
                <a:cs typeface="굴림" pitchFamily="50" charset="-127"/>
              </a:rPr>
              <a:t>8</a:t>
            </a:r>
            <a:r>
              <a:rPr kumimoji="1" lang="ko-KR" altLang="en-US" sz="1100" b="1" dirty="0" err="1" smtClean="0">
                <a:solidFill>
                  <a:prstClr val="black"/>
                </a:solidFill>
                <a:latin typeface="+mn-ea"/>
                <a:cs typeface="굴림" pitchFamily="50" charset="-127"/>
              </a:rPr>
              <a:t>대도정</a:t>
            </a:r>
            <a:endParaRPr kumimoji="1" lang="en-US" altLang="ko-KR" sz="1100" b="1" dirty="0" smtClean="0">
              <a:solidFill>
                <a:prstClr val="black"/>
              </a:solidFill>
              <a:latin typeface="+mn-ea"/>
              <a:cs typeface="굴림" pitchFamily="50" charset="-127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b="1" dirty="0" smtClean="0">
                <a:solidFill>
                  <a:prstClr val="black"/>
                </a:solidFill>
                <a:latin typeface="+mn-ea"/>
                <a:cs typeface="굴림" pitchFamily="50" charset="-127"/>
              </a:rPr>
              <a:t>목표</a:t>
            </a:r>
            <a:endParaRPr kumimoji="1" lang="ko-KR" altLang="en-US" sz="1100" b="1" dirty="0">
              <a:solidFill>
                <a:prstClr val="black"/>
              </a:solidFill>
              <a:latin typeface="+mn-ea"/>
              <a:cs typeface="굴림" pitchFamily="50" charset="-127"/>
            </a:endParaRPr>
          </a:p>
        </p:txBody>
      </p:sp>
      <p:sp>
        <p:nvSpPr>
          <p:cNvPr id="52" name="AutoShape 5"/>
          <p:cNvSpPr>
            <a:spLocks noChangeArrowheads="1"/>
          </p:cNvSpPr>
          <p:nvPr/>
        </p:nvSpPr>
        <p:spPr bwMode="auto">
          <a:xfrm>
            <a:off x="2067916" y="2053524"/>
            <a:ext cx="2798658" cy="383177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9050" algn="ctr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</p:spPr>
        <p:txBody>
          <a:bodyPr anchor="ctr">
            <a:noAutofit/>
          </a:bodyPr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5pPr>
            <a:lvl6pPr marL="22860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6pPr>
            <a:lvl7pPr marL="27432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7pPr>
            <a:lvl8pPr marL="32004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8pPr>
            <a:lvl9pPr marL="36576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9pPr>
          </a:lstStyle>
          <a:p>
            <a:r>
              <a:rPr lang="en-US" altLang="ko-KR" b="1" dirty="0" smtClean="0">
                <a:latin typeface="+mn-ea"/>
                <a:ea typeface="+mn-ea"/>
              </a:rPr>
              <a:t>『</a:t>
            </a:r>
            <a:r>
              <a:rPr lang="ko-KR" altLang="en-US" b="1" dirty="0" smtClean="0">
                <a:latin typeface="+mn-ea"/>
                <a:ea typeface="+mn-ea"/>
              </a:rPr>
              <a:t>행복충만 충청남도</a:t>
            </a:r>
            <a:r>
              <a:rPr lang="en-US" altLang="ko-KR" b="1" dirty="0" smtClean="0">
                <a:latin typeface="+mn-ea"/>
                <a:ea typeface="+mn-ea"/>
              </a:rPr>
              <a:t>』</a:t>
            </a:r>
            <a:endParaRPr lang="ko-KR" altLang="en-US" b="1" dirty="0">
              <a:latin typeface="+mn-ea"/>
              <a:ea typeface="+mn-ea"/>
            </a:endParaRPr>
          </a:p>
        </p:txBody>
      </p:sp>
      <p:sp>
        <p:nvSpPr>
          <p:cNvPr id="39" name="AutoShape 13"/>
          <p:cNvSpPr>
            <a:spLocks noChangeArrowheads="1"/>
          </p:cNvSpPr>
          <p:nvPr/>
        </p:nvSpPr>
        <p:spPr bwMode="auto">
          <a:xfrm>
            <a:off x="920955" y="3847926"/>
            <a:ext cx="609904" cy="243522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>
                <a:lumMod val="50000"/>
              </a:schemeClr>
            </a:solidFill>
            <a:prstDash val="sysDash"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36000" tIns="36000" rIns="0" bIns="0" anchor="t" anchorCtr="0"/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5pPr>
            <a:lvl6pPr marL="22860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6pPr>
            <a:lvl7pPr marL="27432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7pPr>
            <a:lvl8pPr marL="32004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8pPr>
            <a:lvl9pPr marL="36576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9pPr>
          </a:lstStyle>
          <a:p>
            <a:pPr marL="84138" indent="-84138" algn="l" latinLnBrk="0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en-US" altLang="ko-KR" sz="1100" dirty="0" smtClean="0">
              <a:latin typeface="+mn-ea"/>
              <a:ea typeface="+mn-ea"/>
            </a:endParaRPr>
          </a:p>
        </p:txBody>
      </p:sp>
      <p:sp>
        <p:nvSpPr>
          <p:cNvPr id="42" name="모서리가 둥근 직사각형 41"/>
          <p:cNvSpPr>
            <a:spLocks noChangeArrowheads="1"/>
          </p:cNvSpPr>
          <p:nvPr/>
        </p:nvSpPr>
        <p:spPr bwMode="gray">
          <a:xfrm>
            <a:off x="955477" y="3458642"/>
            <a:ext cx="540858" cy="702569"/>
          </a:xfrm>
          <a:prstGeom prst="roundRect">
            <a:avLst>
              <a:gd name="adj" fmla="val 2810"/>
            </a:avLst>
          </a:prstGeom>
          <a:solidFill>
            <a:schemeClr val="accent1">
              <a:lumMod val="20000"/>
              <a:lumOff val="80000"/>
            </a:schemeClr>
          </a:solidFill>
          <a:ln w="9525" algn="ctr">
            <a:noFill/>
            <a:round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  <p:txBody>
          <a:bodyPr lIns="0" tIns="0" rIns="0" bIns="0" anchor="ctr"/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5pPr>
            <a:lvl6pPr marL="22860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6pPr>
            <a:lvl7pPr marL="27432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7pPr>
            <a:lvl8pPr marL="32004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8pPr>
            <a:lvl9pPr marL="36576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9pPr>
          </a:lstStyle>
          <a:p>
            <a:pPr latinLnBrk="0">
              <a:spcBef>
                <a:spcPts val="0"/>
              </a:spcBef>
              <a:buClr>
                <a:schemeClr val="tx1"/>
              </a:buClr>
            </a:pPr>
            <a:r>
              <a:rPr lang="ko-KR" altLang="en-US" sz="900" b="1" dirty="0" smtClean="0">
                <a:latin typeface="+mn-ea"/>
                <a:ea typeface="+mn-ea"/>
              </a:rPr>
              <a:t>농어촌에 </a:t>
            </a:r>
            <a:r>
              <a:rPr lang="ko-KR" altLang="en-US" sz="900" b="1" dirty="0" err="1" smtClean="0">
                <a:latin typeface="+mn-ea"/>
                <a:ea typeface="+mn-ea"/>
              </a:rPr>
              <a:t>희망주는</a:t>
            </a:r>
            <a:r>
              <a:rPr lang="ko-KR" altLang="en-US" sz="900" b="1" dirty="0" smtClean="0">
                <a:latin typeface="+mn-ea"/>
                <a:ea typeface="+mn-ea"/>
              </a:rPr>
              <a:t> </a:t>
            </a:r>
            <a:r>
              <a:rPr lang="en-US" altLang="ko-KR" sz="900" b="1" dirty="0" smtClean="0">
                <a:latin typeface="+mn-ea"/>
                <a:ea typeface="+mn-ea"/>
              </a:rPr>
              <a:t>‘3</a:t>
            </a:r>
            <a:r>
              <a:rPr lang="ko-KR" altLang="en-US" sz="900" b="1" dirty="0" err="1" smtClean="0">
                <a:latin typeface="+mn-ea"/>
                <a:ea typeface="+mn-ea"/>
              </a:rPr>
              <a:t>농혁신</a:t>
            </a:r>
            <a:r>
              <a:rPr lang="en-US" altLang="ko-KR" sz="900" b="1" dirty="0" smtClean="0">
                <a:latin typeface="+mn-ea"/>
                <a:ea typeface="+mn-ea"/>
              </a:rPr>
              <a:t>’</a:t>
            </a:r>
            <a:r>
              <a:rPr lang="ko-KR" altLang="en-US" sz="900" b="1" dirty="0" smtClean="0">
                <a:latin typeface="+mn-ea"/>
                <a:ea typeface="+mn-ea"/>
              </a:rPr>
              <a:t> 추진</a:t>
            </a:r>
          </a:p>
        </p:txBody>
      </p:sp>
      <p:sp>
        <p:nvSpPr>
          <p:cNvPr id="45" name="AutoShape 16"/>
          <p:cNvSpPr>
            <a:spLocks noChangeArrowheads="1"/>
          </p:cNvSpPr>
          <p:nvPr/>
        </p:nvSpPr>
        <p:spPr bwMode="auto">
          <a:xfrm>
            <a:off x="1564854" y="3847926"/>
            <a:ext cx="609904" cy="243522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>
                <a:lumMod val="50000"/>
              </a:schemeClr>
            </a:solidFill>
            <a:prstDash val="sysDash"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lIns="36000" tIns="36000" rIns="0" bIns="0" anchor="t" anchorCtr="0"/>
          <a:lstStyle/>
          <a:p>
            <a:pPr marL="84138" indent="-84138" eaLnBrk="0" fontAlgn="base" latinLnBrk="0" hangingPunct="0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ko-KR" sz="1100" dirty="0" smtClean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sp>
        <p:nvSpPr>
          <p:cNvPr id="46" name="모서리가 둥근 직사각형 45"/>
          <p:cNvSpPr>
            <a:spLocks noChangeArrowheads="1"/>
          </p:cNvSpPr>
          <p:nvPr/>
        </p:nvSpPr>
        <p:spPr bwMode="gray">
          <a:xfrm>
            <a:off x="1599377" y="3458642"/>
            <a:ext cx="540858" cy="702569"/>
          </a:xfrm>
          <a:prstGeom prst="roundRect">
            <a:avLst>
              <a:gd name="adj" fmla="val 2810"/>
            </a:avLst>
          </a:prstGeom>
          <a:solidFill>
            <a:schemeClr val="accent1">
              <a:lumMod val="20000"/>
              <a:lumOff val="80000"/>
            </a:schemeClr>
          </a:solidFill>
          <a:ln w="9525" algn="ctr">
            <a:noFill/>
            <a:round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  <p:txBody>
          <a:bodyPr lIns="0" tIns="0" rIns="0" bIns="0" anchor="ctr"/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5pPr>
            <a:lvl6pPr marL="22860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6pPr>
            <a:lvl7pPr marL="27432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7pPr>
            <a:lvl8pPr marL="32004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8pPr>
            <a:lvl9pPr marL="36576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9pPr>
          </a:lstStyle>
          <a:p>
            <a:pPr latinLnBrk="0">
              <a:spcBef>
                <a:spcPts val="0"/>
              </a:spcBef>
              <a:buClr>
                <a:schemeClr val="tx1"/>
              </a:buClr>
            </a:pPr>
            <a:r>
              <a:rPr lang="ko-KR" altLang="en-US" sz="900" b="1" dirty="0" err="1" smtClean="0">
                <a:latin typeface="+mn-ea"/>
                <a:ea typeface="+mn-ea"/>
              </a:rPr>
              <a:t>일잘하는</a:t>
            </a:r>
            <a:r>
              <a:rPr lang="ko-KR" altLang="en-US" sz="900" b="1" dirty="0" smtClean="0">
                <a:latin typeface="+mn-ea"/>
                <a:ea typeface="+mn-ea"/>
              </a:rPr>
              <a:t> 지방정부로 가는 </a:t>
            </a:r>
            <a:r>
              <a:rPr lang="en-US" altLang="ko-KR" sz="900" b="1" dirty="0" smtClean="0">
                <a:latin typeface="+mn-ea"/>
                <a:ea typeface="+mn-ea"/>
              </a:rPr>
              <a:t>‘</a:t>
            </a:r>
            <a:r>
              <a:rPr lang="ko-KR" altLang="en-US" sz="900" b="1" dirty="0" smtClean="0">
                <a:latin typeface="+mn-ea"/>
                <a:ea typeface="+mn-ea"/>
              </a:rPr>
              <a:t>행정혁신</a:t>
            </a:r>
            <a:r>
              <a:rPr lang="en-US" altLang="ko-KR" sz="900" b="1" dirty="0" smtClean="0">
                <a:latin typeface="+mn-ea"/>
                <a:ea typeface="+mn-ea"/>
              </a:rPr>
              <a:t>’</a:t>
            </a:r>
            <a:r>
              <a:rPr lang="ko-KR" altLang="en-US" sz="900" b="1" dirty="0" smtClean="0">
                <a:latin typeface="+mn-ea"/>
                <a:ea typeface="+mn-ea"/>
              </a:rPr>
              <a:t> 추진</a:t>
            </a:r>
            <a:endParaRPr lang="ko-KR" altLang="en-US" sz="900" b="1" dirty="0">
              <a:latin typeface="+mn-ea"/>
              <a:ea typeface="+mn-ea"/>
            </a:endParaRPr>
          </a:p>
        </p:txBody>
      </p:sp>
      <p:sp>
        <p:nvSpPr>
          <p:cNvPr id="47" name="AutoShape 22"/>
          <p:cNvSpPr>
            <a:spLocks noChangeArrowheads="1"/>
          </p:cNvSpPr>
          <p:nvPr/>
        </p:nvSpPr>
        <p:spPr bwMode="auto">
          <a:xfrm>
            <a:off x="2208753" y="3847926"/>
            <a:ext cx="609904" cy="243522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>
                <a:lumMod val="50000"/>
              </a:schemeClr>
            </a:solidFill>
            <a:prstDash val="sysDash"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lIns="36000" tIns="36000" rIns="0" bIns="0" anchor="t" anchorCtr="0"/>
          <a:lstStyle/>
          <a:p>
            <a:pPr marL="84138" indent="-84138" eaLnBrk="0" fontAlgn="base" latinLnBrk="0" hangingPunct="0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ko-KR" sz="1100" dirty="0" smtClean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sp>
        <p:nvSpPr>
          <p:cNvPr id="48" name="모서리가 둥근 직사각형 47"/>
          <p:cNvSpPr>
            <a:spLocks noChangeArrowheads="1"/>
          </p:cNvSpPr>
          <p:nvPr/>
        </p:nvSpPr>
        <p:spPr bwMode="gray">
          <a:xfrm>
            <a:off x="2243276" y="3458642"/>
            <a:ext cx="540858" cy="702569"/>
          </a:xfrm>
          <a:prstGeom prst="roundRect">
            <a:avLst>
              <a:gd name="adj" fmla="val 2810"/>
            </a:avLst>
          </a:prstGeom>
          <a:solidFill>
            <a:schemeClr val="accent1">
              <a:lumMod val="20000"/>
              <a:lumOff val="80000"/>
            </a:schemeClr>
          </a:solidFill>
          <a:ln w="9525" algn="ctr">
            <a:noFill/>
            <a:round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  <p:txBody>
          <a:bodyPr lIns="0" tIns="0" rIns="0" bIns="0" anchor="ctr"/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5pPr>
            <a:lvl6pPr marL="22860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6pPr>
            <a:lvl7pPr marL="27432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7pPr>
            <a:lvl8pPr marL="32004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8pPr>
            <a:lvl9pPr marL="36576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9pPr>
          </a:lstStyle>
          <a:p>
            <a:pPr latinLnBrk="0">
              <a:spcBef>
                <a:spcPts val="0"/>
              </a:spcBef>
              <a:buClr>
                <a:schemeClr val="tx1"/>
              </a:buClr>
            </a:pPr>
            <a:r>
              <a:rPr lang="ko-KR" altLang="en-US" sz="900" b="1" dirty="0" smtClean="0">
                <a:latin typeface="+mn-ea"/>
                <a:ea typeface="+mn-ea"/>
              </a:rPr>
              <a:t>주민이 </a:t>
            </a:r>
            <a:r>
              <a:rPr lang="ko-KR" altLang="en-US" sz="900" b="1" dirty="0" err="1" smtClean="0">
                <a:latin typeface="+mn-ea"/>
                <a:ea typeface="+mn-ea"/>
              </a:rPr>
              <a:t>주인되는</a:t>
            </a:r>
            <a:r>
              <a:rPr lang="ko-KR" altLang="en-US" sz="900" b="1" dirty="0" smtClean="0">
                <a:latin typeface="+mn-ea"/>
                <a:ea typeface="+mn-ea"/>
              </a:rPr>
              <a:t> </a:t>
            </a:r>
            <a:r>
              <a:rPr lang="en-US" altLang="ko-KR" sz="900" b="1" dirty="0" smtClean="0">
                <a:latin typeface="+mn-ea"/>
                <a:ea typeface="+mn-ea"/>
              </a:rPr>
              <a:t>‘</a:t>
            </a:r>
            <a:r>
              <a:rPr lang="ko-KR" altLang="en-US" sz="900" b="1" dirty="0" smtClean="0">
                <a:latin typeface="+mn-ea"/>
                <a:ea typeface="+mn-ea"/>
              </a:rPr>
              <a:t>자치분권</a:t>
            </a:r>
            <a:r>
              <a:rPr lang="en-US" altLang="ko-KR" sz="900" b="1" dirty="0" smtClean="0">
                <a:latin typeface="+mn-ea"/>
                <a:ea typeface="+mn-ea"/>
              </a:rPr>
              <a:t>’</a:t>
            </a:r>
            <a:r>
              <a:rPr lang="ko-KR" altLang="en-US" sz="900" b="1" dirty="0" smtClean="0">
                <a:latin typeface="+mn-ea"/>
                <a:ea typeface="+mn-ea"/>
              </a:rPr>
              <a:t> 실현</a:t>
            </a:r>
            <a:endParaRPr lang="ko-KR" altLang="en-US" sz="900" b="1" dirty="0">
              <a:latin typeface="+mn-ea"/>
              <a:ea typeface="+mn-ea"/>
            </a:endParaRPr>
          </a:p>
        </p:txBody>
      </p:sp>
      <p:sp>
        <p:nvSpPr>
          <p:cNvPr id="49" name="AutoShape 22"/>
          <p:cNvSpPr>
            <a:spLocks noChangeArrowheads="1"/>
          </p:cNvSpPr>
          <p:nvPr/>
        </p:nvSpPr>
        <p:spPr bwMode="auto">
          <a:xfrm>
            <a:off x="2852652" y="3847926"/>
            <a:ext cx="609904" cy="243522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>
                <a:lumMod val="50000"/>
              </a:schemeClr>
            </a:solidFill>
            <a:prstDash val="sysDash"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lIns="36000" tIns="36000" rIns="0" bIns="0" anchor="t" anchorCtr="0"/>
          <a:lstStyle/>
          <a:p>
            <a:pPr marL="84138" indent="-84138" eaLnBrk="0" fontAlgn="base" latinLnBrk="0" hangingPunct="0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ko-KR" sz="1100" dirty="0" smtClean="0">
              <a:solidFill>
                <a:srgbClr val="000000"/>
              </a:solidFill>
              <a:latin typeface="+mn-ea"/>
              <a:cs typeface="Arial" pitchFamily="34" charset="0"/>
            </a:endParaRPr>
          </a:p>
          <a:p>
            <a:pPr marL="84138" indent="-84138" eaLnBrk="0" fontAlgn="base" latinLnBrk="0" hangingPunct="0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ko-KR" altLang="en-US" sz="1100" dirty="0" smtClean="0">
                <a:solidFill>
                  <a:srgbClr val="000000"/>
                </a:solidFill>
                <a:latin typeface="+mn-ea"/>
                <a:cs typeface="Arial" pitchFamily="34" charset="0"/>
              </a:rPr>
              <a:t> </a:t>
            </a:r>
            <a:endParaRPr lang="ko-KR" altLang="en-US" sz="1100" dirty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sp>
        <p:nvSpPr>
          <p:cNvPr id="50" name="모서리가 둥근 직사각형 49"/>
          <p:cNvSpPr>
            <a:spLocks noChangeArrowheads="1"/>
          </p:cNvSpPr>
          <p:nvPr/>
        </p:nvSpPr>
        <p:spPr bwMode="gray">
          <a:xfrm>
            <a:off x="2887176" y="3458642"/>
            <a:ext cx="540858" cy="702569"/>
          </a:xfrm>
          <a:prstGeom prst="roundRect">
            <a:avLst>
              <a:gd name="adj" fmla="val 2810"/>
            </a:avLst>
          </a:prstGeom>
          <a:solidFill>
            <a:schemeClr val="accent1">
              <a:lumMod val="20000"/>
              <a:lumOff val="80000"/>
            </a:schemeClr>
          </a:solidFill>
          <a:ln w="9525" algn="ctr">
            <a:noFill/>
            <a:round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  <p:txBody>
          <a:bodyPr lIns="0" tIns="0" rIns="0" bIns="0" anchor="ctr"/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5pPr>
            <a:lvl6pPr marL="22860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6pPr>
            <a:lvl7pPr marL="27432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7pPr>
            <a:lvl8pPr marL="32004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8pPr>
            <a:lvl9pPr marL="36576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9pPr>
          </a:lstStyle>
          <a:p>
            <a:pPr latinLnBrk="0">
              <a:spcBef>
                <a:spcPts val="0"/>
              </a:spcBef>
              <a:buClr>
                <a:schemeClr val="tx1"/>
              </a:buClr>
            </a:pPr>
            <a:r>
              <a:rPr lang="ko-KR" altLang="en-US" sz="900" b="1" dirty="0" smtClean="0">
                <a:latin typeface="+mn-ea"/>
                <a:ea typeface="+mn-ea"/>
              </a:rPr>
              <a:t>지속  가능한 </a:t>
            </a:r>
            <a:r>
              <a:rPr lang="en-US" altLang="ko-KR" sz="900" b="1" dirty="0" smtClean="0">
                <a:latin typeface="+mn-ea"/>
                <a:ea typeface="+mn-ea"/>
              </a:rPr>
              <a:t>‘</a:t>
            </a:r>
            <a:r>
              <a:rPr lang="ko-KR" altLang="en-US" sz="900" b="1" dirty="0" smtClean="0">
                <a:latin typeface="+mn-ea"/>
                <a:ea typeface="+mn-ea"/>
              </a:rPr>
              <a:t>충남경제</a:t>
            </a:r>
            <a:r>
              <a:rPr lang="en-US" altLang="ko-KR" sz="900" b="1" dirty="0" smtClean="0">
                <a:latin typeface="+mn-ea"/>
                <a:ea typeface="+mn-ea"/>
              </a:rPr>
              <a:t>’</a:t>
            </a:r>
            <a:r>
              <a:rPr lang="ko-KR" altLang="en-US" sz="900" b="1" dirty="0" smtClean="0">
                <a:latin typeface="+mn-ea"/>
                <a:ea typeface="+mn-ea"/>
              </a:rPr>
              <a:t> 육성</a:t>
            </a:r>
          </a:p>
        </p:txBody>
      </p:sp>
      <p:sp>
        <p:nvSpPr>
          <p:cNvPr id="23" name="AutoShape 13"/>
          <p:cNvSpPr>
            <a:spLocks noChangeArrowheads="1"/>
          </p:cNvSpPr>
          <p:nvPr/>
        </p:nvSpPr>
        <p:spPr bwMode="auto">
          <a:xfrm>
            <a:off x="3490724" y="3847926"/>
            <a:ext cx="609904" cy="243522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>
                <a:lumMod val="50000"/>
              </a:schemeClr>
            </a:solidFill>
            <a:prstDash val="sysDash"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36000" tIns="36000" rIns="0" bIns="0" anchor="t" anchorCtr="0"/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5pPr>
            <a:lvl6pPr marL="22860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6pPr>
            <a:lvl7pPr marL="27432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7pPr>
            <a:lvl8pPr marL="32004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8pPr>
            <a:lvl9pPr marL="36576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9pPr>
          </a:lstStyle>
          <a:p>
            <a:pPr marL="84138" indent="-84138" algn="l" latinLnBrk="0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en-US" altLang="ko-KR" sz="1100" dirty="0" smtClean="0">
              <a:latin typeface="+mn-ea"/>
              <a:ea typeface="+mn-ea"/>
            </a:endParaRPr>
          </a:p>
        </p:txBody>
      </p:sp>
      <p:sp>
        <p:nvSpPr>
          <p:cNvPr id="24" name="모서리가 둥근 직사각형 23"/>
          <p:cNvSpPr>
            <a:spLocks noChangeArrowheads="1"/>
          </p:cNvSpPr>
          <p:nvPr/>
        </p:nvSpPr>
        <p:spPr bwMode="gray">
          <a:xfrm>
            <a:off x="3525247" y="3458642"/>
            <a:ext cx="540858" cy="702569"/>
          </a:xfrm>
          <a:prstGeom prst="roundRect">
            <a:avLst>
              <a:gd name="adj" fmla="val 2810"/>
            </a:avLst>
          </a:prstGeom>
          <a:solidFill>
            <a:schemeClr val="accent1">
              <a:lumMod val="20000"/>
              <a:lumOff val="80000"/>
            </a:schemeClr>
          </a:solidFill>
          <a:ln w="9525" algn="ctr">
            <a:noFill/>
            <a:round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  <p:txBody>
          <a:bodyPr lIns="0" tIns="0" rIns="0" bIns="0" anchor="ctr"/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5pPr>
            <a:lvl6pPr marL="22860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6pPr>
            <a:lvl7pPr marL="27432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7pPr>
            <a:lvl8pPr marL="32004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8pPr>
            <a:lvl9pPr marL="36576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9pPr>
          </a:lstStyle>
          <a:p>
            <a:pPr latinLnBrk="0">
              <a:spcBef>
                <a:spcPts val="0"/>
              </a:spcBef>
              <a:buClr>
                <a:schemeClr val="tx1"/>
              </a:buClr>
            </a:pPr>
            <a:r>
              <a:rPr lang="ko-KR" altLang="en-US" sz="900" b="1" dirty="0" smtClean="0">
                <a:latin typeface="+mn-ea"/>
                <a:ea typeface="+mn-ea"/>
              </a:rPr>
              <a:t>행복하고 따뜻한 </a:t>
            </a:r>
            <a:r>
              <a:rPr lang="en-US" altLang="ko-KR" sz="900" b="1" dirty="0" smtClean="0">
                <a:latin typeface="+mn-ea"/>
                <a:ea typeface="+mn-ea"/>
              </a:rPr>
              <a:t>‘</a:t>
            </a:r>
            <a:r>
              <a:rPr lang="ko-KR" altLang="en-US" sz="900" b="1" dirty="0" smtClean="0">
                <a:latin typeface="+mn-ea"/>
                <a:ea typeface="+mn-ea"/>
              </a:rPr>
              <a:t>복지교육</a:t>
            </a:r>
            <a:r>
              <a:rPr lang="en-US" altLang="ko-KR" sz="900" b="1" dirty="0" smtClean="0">
                <a:latin typeface="+mn-ea"/>
                <a:ea typeface="+mn-ea"/>
              </a:rPr>
              <a:t>’ </a:t>
            </a:r>
            <a:r>
              <a:rPr lang="ko-KR" altLang="en-US" sz="900" b="1" dirty="0" smtClean="0">
                <a:latin typeface="+mn-ea"/>
                <a:ea typeface="+mn-ea"/>
              </a:rPr>
              <a:t>실현</a:t>
            </a:r>
          </a:p>
        </p:txBody>
      </p:sp>
      <p:sp>
        <p:nvSpPr>
          <p:cNvPr id="25" name="AutoShape 16"/>
          <p:cNvSpPr>
            <a:spLocks noChangeArrowheads="1"/>
          </p:cNvSpPr>
          <p:nvPr/>
        </p:nvSpPr>
        <p:spPr bwMode="auto">
          <a:xfrm>
            <a:off x="4134623" y="3847926"/>
            <a:ext cx="609904" cy="243522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>
                <a:lumMod val="50000"/>
              </a:schemeClr>
            </a:solidFill>
            <a:prstDash val="sysDash"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lIns="36000" tIns="36000" rIns="0" bIns="0" anchor="t" anchorCtr="0"/>
          <a:lstStyle/>
          <a:p>
            <a:pPr marL="84138" indent="-84138" eaLnBrk="0" fontAlgn="base" latinLnBrk="0" hangingPunct="0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ko-KR" sz="1100" dirty="0" smtClean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sp>
        <p:nvSpPr>
          <p:cNvPr id="26" name="모서리가 둥근 직사각형 25"/>
          <p:cNvSpPr>
            <a:spLocks noChangeArrowheads="1"/>
          </p:cNvSpPr>
          <p:nvPr/>
        </p:nvSpPr>
        <p:spPr bwMode="gray">
          <a:xfrm>
            <a:off x="4169147" y="3458642"/>
            <a:ext cx="540858" cy="702569"/>
          </a:xfrm>
          <a:prstGeom prst="roundRect">
            <a:avLst>
              <a:gd name="adj" fmla="val 2810"/>
            </a:avLst>
          </a:prstGeom>
          <a:solidFill>
            <a:schemeClr val="accent1">
              <a:lumMod val="20000"/>
              <a:lumOff val="80000"/>
            </a:schemeClr>
          </a:solidFill>
          <a:ln w="9525" algn="ctr">
            <a:noFill/>
            <a:round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  <p:txBody>
          <a:bodyPr lIns="0" tIns="0" rIns="0" bIns="0" anchor="ctr"/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5pPr>
            <a:lvl6pPr marL="22860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6pPr>
            <a:lvl7pPr marL="27432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7pPr>
            <a:lvl8pPr marL="32004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8pPr>
            <a:lvl9pPr marL="36576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9pPr>
          </a:lstStyle>
          <a:p>
            <a:pPr latinLnBrk="0">
              <a:spcBef>
                <a:spcPts val="0"/>
              </a:spcBef>
              <a:buClr>
                <a:schemeClr val="tx1"/>
              </a:buClr>
            </a:pPr>
            <a:r>
              <a:rPr lang="ko-KR" altLang="en-US" sz="900" b="1" dirty="0" smtClean="0">
                <a:latin typeface="+mn-ea"/>
                <a:ea typeface="+mn-ea"/>
              </a:rPr>
              <a:t>여유롭고 </a:t>
            </a:r>
            <a:r>
              <a:rPr lang="ko-KR" altLang="en-US" sz="900" b="1" dirty="0" err="1" smtClean="0">
                <a:latin typeface="+mn-ea"/>
                <a:ea typeface="+mn-ea"/>
              </a:rPr>
              <a:t>매력있는</a:t>
            </a:r>
            <a:r>
              <a:rPr lang="ko-KR" altLang="en-US" sz="900" b="1" dirty="0" smtClean="0">
                <a:latin typeface="+mn-ea"/>
                <a:ea typeface="+mn-ea"/>
              </a:rPr>
              <a:t> </a:t>
            </a:r>
            <a:r>
              <a:rPr lang="en-US" altLang="ko-KR" sz="900" b="1" dirty="0" smtClean="0">
                <a:latin typeface="+mn-ea"/>
                <a:ea typeface="+mn-ea"/>
              </a:rPr>
              <a:t>‘</a:t>
            </a:r>
            <a:r>
              <a:rPr lang="ko-KR" altLang="en-US" sz="900" b="1" dirty="0" smtClean="0">
                <a:latin typeface="+mn-ea"/>
                <a:ea typeface="+mn-ea"/>
              </a:rPr>
              <a:t>문화관광</a:t>
            </a:r>
            <a:r>
              <a:rPr lang="en-US" altLang="ko-KR" sz="900" b="1" dirty="0" smtClean="0">
                <a:latin typeface="+mn-ea"/>
                <a:ea typeface="+mn-ea"/>
              </a:rPr>
              <a:t>’ </a:t>
            </a:r>
            <a:r>
              <a:rPr lang="ko-KR" altLang="en-US" sz="900" b="1" dirty="0" smtClean="0">
                <a:latin typeface="+mn-ea"/>
                <a:ea typeface="+mn-ea"/>
              </a:rPr>
              <a:t>구현</a:t>
            </a:r>
            <a:endParaRPr lang="ko-KR" altLang="en-US" sz="900" b="1" dirty="0">
              <a:latin typeface="+mn-ea"/>
              <a:ea typeface="+mn-ea"/>
            </a:endParaRPr>
          </a:p>
        </p:txBody>
      </p:sp>
      <p:sp>
        <p:nvSpPr>
          <p:cNvPr id="27" name="AutoShape 22"/>
          <p:cNvSpPr>
            <a:spLocks noChangeArrowheads="1"/>
          </p:cNvSpPr>
          <p:nvPr/>
        </p:nvSpPr>
        <p:spPr bwMode="auto">
          <a:xfrm>
            <a:off x="4778522" y="3847926"/>
            <a:ext cx="609904" cy="243522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>
                <a:lumMod val="50000"/>
              </a:schemeClr>
            </a:solidFill>
            <a:prstDash val="sysDash"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lIns="36000" tIns="36000" rIns="0" bIns="0" anchor="t" anchorCtr="0"/>
          <a:lstStyle/>
          <a:p>
            <a:pPr marL="84138" indent="-84138" eaLnBrk="0" fontAlgn="base" latinLnBrk="0" hangingPunct="0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ko-KR" sz="1100" dirty="0" smtClean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sp>
        <p:nvSpPr>
          <p:cNvPr id="28" name="모서리가 둥근 직사각형 27"/>
          <p:cNvSpPr>
            <a:spLocks noChangeArrowheads="1"/>
          </p:cNvSpPr>
          <p:nvPr/>
        </p:nvSpPr>
        <p:spPr bwMode="gray">
          <a:xfrm>
            <a:off x="4813045" y="3458642"/>
            <a:ext cx="540858" cy="702569"/>
          </a:xfrm>
          <a:prstGeom prst="roundRect">
            <a:avLst>
              <a:gd name="adj" fmla="val 2810"/>
            </a:avLst>
          </a:prstGeom>
          <a:solidFill>
            <a:schemeClr val="accent1">
              <a:lumMod val="20000"/>
              <a:lumOff val="80000"/>
            </a:schemeClr>
          </a:solidFill>
          <a:ln w="9525" algn="ctr">
            <a:noFill/>
            <a:round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  <p:txBody>
          <a:bodyPr lIns="0" tIns="0" rIns="0" bIns="0" anchor="ctr"/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5pPr>
            <a:lvl6pPr marL="22860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6pPr>
            <a:lvl7pPr marL="27432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7pPr>
            <a:lvl8pPr marL="32004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8pPr>
            <a:lvl9pPr marL="36576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9pPr>
          </a:lstStyle>
          <a:p>
            <a:pPr latinLnBrk="0">
              <a:spcBef>
                <a:spcPts val="0"/>
              </a:spcBef>
              <a:buClr>
                <a:schemeClr val="tx1"/>
              </a:buClr>
            </a:pPr>
            <a:r>
              <a:rPr lang="ko-KR" altLang="en-US" sz="900" b="1" dirty="0" smtClean="0">
                <a:latin typeface="+mn-ea"/>
                <a:ea typeface="+mn-ea"/>
              </a:rPr>
              <a:t>자연과 사람이 공존하는 </a:t>
            </a:r>
            <a:r>
              <a:rPr lang="en-US" altLang="ko-KR" sz="900" b="1" dirty="0" smtClean="0">
                <a:latin typeface="+mn-ea"/>
                <a:ea typeface="+mn-ea"/>
              </a:rPr>
              <a:t>‘</a:t>
            </a:r>
            <a:r>
              <a:rPr lang="ko-KR" altLang="en-US" sz="900" b="1" dirty="0" smtClean="0">
                <a:latin typeface="+mn-ea"/>
                <a:ea typeface="+mn-ea"/>
              </a:rPr>
              <a:t>생활환경</a:t>
            </a:r>
            <a:r>
              <a:rPr lang="en-US" altLang="ko-KR" sz="900" b="1" dirty="0" smtClean="0">
                <a:latin typeface="+mn-ea"/>
                <a:ea typeface="+mn-ea"/>
              </a:rPr>
              <a:t>’ </a:t>
            </a:r>
            <a:r>
              <a:rPr lang="ko-KR" altLang="en-US" sz="900" b="1" dirty="0" smtClean="0">
                <a:latin typeface="+mn-ea"/>
                <a:ea typeface="+mn-ea"/>
              </a:rPr>
              <a:t>조성</a:t>
            </a:r>
            <a:endParaRPr lang="ko-KR" altLang="en-US" sz="900" b="1" dirty="0">
              <a:latin typeface="+mn-ea"/>
              <a:ea typeface="+mn-ea"/>
            </a:endParaRPr>
          </a:p>
        </p:txBody>
      </p:sp>
      <p:sp>
        <p:nvSpPr>
          <p:cNvPr id="29" name="AutoShape 22"/>
          <p:cNvSpPr>
            <a:spLocks noChangeArrowheads="1"/>
          </p:cNvSpPr>
          <p:nvPr/>
        </p:nvSpPr>
        <p:spPr bwMode="auto">
          <a:xfrm>
            <a:off x="5422422" y="3847926"/>
            <a:ext cx="609904" cy="243522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>
                <a:lumMod val="50000"/>
              </a:schemeClr>
            </a:solidFill>
            <a:prstDash val="sysDash"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lIns="36000" tIns="36000" rIns="0" bIns="0" anchor="t" anchorCtr="0"/>
          <a:lstStyle/>
          <a:p>
            <a:pPr marL="84138" indent="-84138" eaLnBrk="0" fontAlgn="base" latinLnBrk="0" hangingPunct="0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ko-KR" sz="1100" dirty="0" smtClean="0">
              <a:solidFill>
                <a:srgbClr val="000000"/>
              </a:solidFill>
              <a:latin typeface="+mn-ea"/>
              <a:cs typeface="Arial" pitchFamily="34" charset="0"/>
            </a:endParaRPr>
          </a:p>
          <a:p>
            <a:pPr marL="84138" indent="-84138" eaLnBrk="0" fontAlgn="base" latinLnBrk="0" hangingPunct="0">
              <a:spcBef>
                <a:spcPts val="300"/>
              </a:spcBef>
              <a:spcAft>
                <a:spcPct val="0"/>
              </a:spcAft>
            </a:pPr>
            <a:r>
              <a:rPr lang="ko-KR" altLang="en-US" sz="1100" dirty="0" smtClean="0">
                <a:solidFill>
                  <a:srgbClr val="000000"/>
                </a:solidFill>
                <a:latin typeface="+mn-ea"/>
                <a:cs typeface="Arial" pitchFamily="34" charset="0"/>
              </a:rPr>
              <a:t> </a:t>
            </a:r>
            <a:endParaRPr lang="ko-KR" altLang="en-US" sz="1100" dirty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sp>
        <p:nvSpPr>
          <p:cNvPr id="30" name="모서리가 둥근 직사각형 29"/>
          <p:cNvSpPr>
            <a:spLocks noChangeArrowheads="1"/>
          </p:cNvSpPr>
          <p:nvPr/>
        </p:nvSpPr>
        <p:spPr bwMode="gray">
          <a:xfrm>
            <a:off x="5456945" y="3458642"/>
            <a:ext cx="540858" cy="702569"/>
          </a:xfrm>
          <a:prstGeom prst="roundRect">
            <a:avLst>
              <a:gd name="adj" fmla="val 2810"/>
            </a:avLst>
          </a:prstGeom>
          <a:solidFill>
            <a:schemeClr val="accent1">
              <a:lumMod val="20000"/>
              <a:lumOff val="80000"/>
            </a:schemeClr>
          </a:solidFill>
          <a:ln w="9525" algn="ctr">
            <a:noFill/>
            <a:round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  <p:txBody>
          <a:bodyPr lIns="0" tIns="0" rIns="0" bIns="0" anchor="ctr"/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5pPr>
            <a:lvl6pPr marL="22860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6pPr>
            <a:lvl7pPr marL="27432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7pPr>
            <a:lvl8pPr marL="32004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8pPr>
            <a:lvl9pPr marL="3657600" algn="l" defTabSz="914400" rtl="0" eaLnBrk="1" latinLnBrk="1" hangingPunct="1">
              <a:defRPr sz="1200" kern="120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defRPr>
            </a:lvl9pPr>
          </a:lstStyle>
          <a:p>
            <a:pPr latinLnBrk="0">
              <a:spcBef>
                <a:spcPts val="0"/>
              </a:spcBef>
              <a:buClr>
                <a:schemeClr val="tx1"/>
              </a:buClr>
            </a:pPr>
            <a:r>
              <a:rPr lang="ko-KR" altLang="en-US" sz="900" b="1" dirty="0" smtClean="0">
                <a:latin typeface="+mn-ea"/>
                <a:ea typeface="+mn-ea"/>
              </a:rPr>
              <a:t>서해안 시대를 여는 </a:t>
            </a:r>
            <a:r>
              <a:rPr lang="en-US" altLang="ko-KR" sz="900" b="1" dirty="0" smtClean="0">
                <a:latin typeface="+mn-ea"/>
                <a:ea typeface="+mn-ea"/>
              </a:rPr>
              <a:t>‘</a:t>
            </a:r>
            <a:r>
              <a:rPr lang="ko-KR" altLang="en-US" sz="900" b="1" dirty="0" smtClean="0">
                <a:latin typeface="+mn-ea"/>
                <a:ea typeface="+mn-ea"/>
              </a:rPr>
              <a:t>지역개발</a:t>
            </a:r>
            <a:r>
              <a:rPr lang="en-US" altLang="ko-KR" sz="900" b="1" dirty="0" smtClean="0">
                <a:latin typeface="+mn-ea"/>
                <a:ea typeface="+mn-ea"/>
              </a:rPr>
              <a:t>’ </a:t>
            </a:r>
            <a:r>
              <a:rPr lang="ko-KR" altLang="en-US" sz="900" b="1" dirty="0" smtClean="0">
                <a:latin typeface="+mn-ea"/>
                <a:ea typeface="+mn-ea"/>
              </a:rPr>
              <a:t>추진</a:t>
            </a:r>
          </a:p>
        </p:txBody>
      </p:sp>
      <p:sp>
        <p:nvSpPr>
          <p:cNvPr id="35" name="Rectangle 7"/>
          <p:cNvSpPr>
            <a:spLocks noChangeArrowheads="1"/>
          </p:cNvSpPr>
          <p:nvPr>
            <p:custDataLst>
              <p:tags r:id="rId1"/>
            </p:custDataLst>
          </p:nvPr>
        </p:nvSpPr>
        <p:spPr bwMode="blackWhite">
          <a:xfrm>
            <a:off x="955477" y="4271660"/>
            <a:ext cx="257781" cy="9753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lIns="3810" tIns="0" rIns="3810" bIns="0" anchor="ctr"/>
          <a:lstStyle/>
          <a:p>
            <a:pPr algn="ctr" defTabSz="957040" latinLnBrk="0">
              <a:buSzPct val="120000"/>
              <a:defRPr/>
            </a:pPr>
            <a:r>
              <a:rPr lang="en-US" altLang="ko-KR" sz="700" dirty="0" smtClean="0">
                <a:latin typeface="+mn-ea"/>
              </a:rPr>
              <a:t>3</a:t>
            </a:r>
            <a:r>
              <a:rPr lang="ko-KR" altLang="en-US" sz="700" dirty="0" smtClean="0">
                <a:latin typeface="+mn-ea"/>
              </a:rPr>
              <a:t>농 혁신 가속 가시화</a:t>
            </a:r>
            <a:endParaRPr lang="en-US" altLang="ko-KR" sz="700" dirty="0">
              <a:latin typeface="+mn-ea"/>
              <a:ea typeface="+mn-ea"/>
            </a:endParaRPr>
          </a:p>
        </p:txBody>
      </p:sp>
      <p:sp>
        <p:nvSpPr>
          <p:cNvPr id="40" name="Rectangle 7"/>
          <p:cNvSpPr>
            <a:spLocks noChangeArrowheads="1"/>
          </p:cNvSpPr>
          <p:nvPr>
            <p:custDataLst>
              <p:tags r:id="rId2"/>
            </p:custDataLst>
          </p:nvPr>
        </p:nvSpPr>
        <p:spPr bwMode="blackWhite">
          <a:xfrm>
            <a:off x="1599377" y="4271660"/>
            <a:ext cx="257781" cy="9753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lIns="3810" tIns="0" rIns="3810" bIns="0" anchor="ctr"/>
          <a:lstStyle/>
          <a:p>
            <a:pPr algn="ctr" defTabSz="957040" latinLnBrk="0">
              <a:buSzPct val="120000"/>
              <a:defRPr/>
            </a:pPr>
            <a:r>
              <a:rPr lang="ko-KR" altLang="en-US" sz="600" dirty="0" smtClean="0">
                <a:latin typeface="+mn-ea"/>
              </a:rPr>
              <a:t>도정의 종합</a:t>
            </a:r>
            <a:r>
              <a:rPr lang="en-US" altLang="ko-KR" sz="600" dirty="0" smtClean="0">
                <a:latin typeface="+mn-ea"/>
              </a:rPr>
              <a:t>, </a:t>
            </a:r>
            <a:r>
              <a:rPr lang="ko-KR" altLang="en-US" sz="600" dirty="0" smtClean="0">
                <a:latin typeface="+mn-ea"/>
              </a:rPr>
              <a:t>조정 관리자로서 </a:t>
            </a:r>
            <a:r>
              <a:rPr lang="en-US" altLang="ko-KR" sz="600" dirty="0" smtClean="0">
                <a:latin typeface="+mn-ea"/>
              </a:rPr>
              <a:t>‘</a:t>
            </a:r>
            <a:r>
              <a:rPr lang="ko-KR" altLang="en-US" sz="600" dirty="0" smtClean="0">
                <a:latin typeface="+mn-ea"/>
              </a:rPr>
              <a:t>행정 혁신</a:t>
            </a:r>
            <a:r>
              <a:rPr lang="en-US" altLang="ko-KR" sz="600" dirty="0" smtClean="0">
                <a:latin typeface="+mn-ea"/>
              </a:rPr>
              <a:t>’ </a:t>
            </a:r>
            <a:r>
              <a:rPr lang="ko-KR" altLang="en-US" sz="600" dirty="0" smtClean="0">
                <a:latin typeface="+mn-ea"/>
              </a:rPr>
              <a:t>선도</a:t>
            </a:r>
            <a:endParaRPr lang="en-US" altLang="ko-KR" sz="600" dirty="0">
              <a:latin typeface="+mn-ea"/>
              <a:ea typeface="+mn-ea"/>
            </a:endParaRPr>
          </a:p>
        </p:txBody>
      </p:sp>
      <p:sp>
        <p:nvSpPr>
          <p:cNvPr id="44" name="Rectangle 7"/>
          <p:cNvSpPr>
            <a:spLocks noChangeArrowheads="1"/>
          </p:cNvSpPr>
          <p:nvPr>
            <p:custDataLst>
              <p:tags r:id="rId3"/>
            </p:custDataLst>
          </p:nvPr>
        </p:nvSpPr>
        <p:spPr bwMode="blackWhite">
          <a:xfrm>
            <a:off x="2243276" y="4271660"/>
            <a:ext cx="257781" cy="9753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lIns="3810" tIns="0" rIns="3810" bIns="0" anchor="ctr"/>
          <a:lstStyle/>
          <a:p>
            <a:pPr algn="ctr" defTabSz="957040" latinLnBrk="0">
              <a:buSzPct val="120000"/>
              <a:defRPr/>
            </a:pPr>
            <a:r>
              <a:rPr lang="ko-KR" altLang="en-US" sz="700" dirty="0" err="1" smtClean="0">
                <a:latin typeface="+mn-ea"/>
                <a:ea typeface="+mn-ea"/>
              </a:rPr>
              <a:t>충남형</a:t>
            </a:r>
            <a:r>
              <a:rPr lang="ko-KR" altLang="en-US" sz="700" dirty="0" smtClean="0">
                <a:latin typeface="+mn-ea"/>
                <a:ea typeface="+mn-ea"/>
              </a:rPr>
              <a:t> 주민 자치 추진</a:t>
            </a:r>
            <a:endParaRPr lang="en-US" altLang="ko-KR" sz="700" dirty="0">
              <a:latin typeface="+mn-ea"/>
              <a:ea typeface="+mn-ea"/>
            </a:endParaRPr>
          </a:p>
        </p:txBody>
      </p:sp>
      <p:sp>
        <p:nvSpPr>
          <p:cNvPr id="53" name="Rectangle 7"/>
          <p:cNvSpPr>
            <a:spLocks noChangeArrowheads="1"/>
          </p:cNvSpPr>
          <p:nvPr>
            <p:custDataLst>
              <p:tags r:id="rId4"/>
            </p:custDataLst>
          </p:nvPr>
        </p:nvSpPr>
        <p:spPr bwMode="blackWhite">
          <a:xfrm>
            <a:off x="2887176" y="4271660"/>
            <a:ext cx="257781" cy="9753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lIns="3810" tIns="0" rIns="3810" bIns="0" anchor="ctr"/>
          <a:lstStyle/>
          <a:p>
            <a:pPr algn="ctr" defTabSz="957040" latinLnBrk="0">
              <a:buSzPct val="120000"/>
              <a:defRPr/>
            </a:pPr>
            <a:r>
              <a:rPr lang="ko-KR" altLang="en-US" sz="700" dirty="0" smtClean="0">
                <a:latin typeface="+mn-ea"/>
              </a:rPr>
              <a:t>중소 기업 </a:t>
            </a:r>
            <a:r>
              <a:rPr lang="en-US" altLang="ko-KR" sz="700" dirty="0" smtClean="0">
                <a:latin typeface="+mn-ea"/>
              </a:rPr>
              <a:t>FTA </a:t>
            </a:r>
            <a:r>
              <a:rPr lang="ko-KR" altLang="en-US" sz="700" dirty="0" smtClean="0">
                <a:latin typeface="+mn-ea"/>
              </a:rPr>
              <a:t>대응 역량 강화</a:t>
            </a:r>
            <a:endParaRPr lang="en-US" altLang="ko-KR" sz="700" dirty="0">
              <a:latin typeface="+mn-ea"/>
              <a:ea typeface="+mn-ea"/>
            </a:endParaRPr>
          </a:p>
        </p:txBody>
      </p:sp>
      <p:sp>
        <p:nvSpPr>
          <p:cNvPr id="55" name="Rectangle 7"/>
          <p:cNvSpPr>
            <a:spLocks noChangeArrowheads="1"/>
          </p:cNvSpPr>
          <p:nvPr>
            <p:custDataLst>
              <p:tags r:id="rId5"/>
            </p:custDataLst>
          </p:nvPr>
        </p:nvSpPr>
        <p:spPr bwMode="blackWhite">
          <a:xfrm>
            <a:off x="3525247" y="4271660"/>
            <a:ext cx="257781" cy="9753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lIns="3810" tIns="0" rIns="3810" bIns="0" anchor="ctr"/>
          <a:lstStyle/>
          <a:p>
            <a:pPr algn="ctr" defTabSz="957040" latinLnBrk="0">
              <a:buSzPct val="120000"/>
              <a:defRPr/>
            </a:pPr>
            <a:r>
              <a:rPr lang="ko-KR" altLang="en-US" sz="700" dirty="0" smtClean="0">
                <a:latin typeface="+mn-ea"/>
                <a:ea typeface="+mn-ea"/>
              </a:rPr>
              <a:t>행복</a:t>
            </a:r>
            <a:r>
              <a:rPr lang="en-US" altLang="ko-KR" sz="700" dirty="0" smtClean="0">
                <a:latin typeface="+mn-ea"/>
                <a:ea typeface="+mn-ea"/>
              </a:rPr>
              <a:t>,</a:t>
            </a:r>
            <a:r>
              <a:rPr lang="ko-KR" altLang="en-US" sz="700" dirty="0" smtClean="0">
                <a:latin typeface="+mn-ea"/>
              </a:rPr>
              <a:t>나눔</a:t>
            </a:r>
            <a:r>
              <a:rPr lang="en-US" altLang="ko-KR" sz="700" dirty="0" smtClean="0">
                <a:latin typeface="+mn-ea"/>
              </a:rPr>
              <a:t>,</a:t>
            </a:r>
            <a:r>
              <a:rPr lang="ko-KR" altLang="en-US" sz="700" dirty="0" smtClean="0">
                <a:latin typeface="+mn-ea"/>
              </a:rPr>
              <a:t>가족 친화적 사회분위기 조성</a:t>
            </a:r>
            <a:endParaRPr lang="en-US" altLang="ko-KR" sz="700" dirty="0">
              <a:latin typeface="+mn-ea"/>
              <a:ea typeface="+mn-ea"/>
            </a:endParaRPr>
          </a:p>
        </p:txBody>
      </p:sp>
      <p:sp>
        <p:nvSpPr>
          <p:cNvPr id="57" name="Rectangle 7"/>
          <p:cNvSpPr>
            <a:spLocks noChangeArrowheads="1"/>
          </p:cNvSpPr>
          <p:nvPr>
            <p:custDataLst>
              <p:tags r:id="rId6"/>
            </p:custDataLst>
          </p:nvPr>
        </p:nvSpPr>
        <p:spPr bwMode="blackWhite">
          <a:xfrm>
            <a:off x="4169147" y="4271660"/>
            <a:ext cx="257781" cy="9753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lIns="3810" tIns="0" rIns="3810" bIns="0" anchor="ctr"/>
          <a:lstStyle/>
          <a:p>
            <a:pPr algn="ctr" defTabSz="957040" latinLnBrk="0">
              <a:buSzPct val="120000"/>
              <a:defRPr/>
            </a:pPr>
            <a:r>
              <a:rPr lang="ko-KR" altLang="en-US" sz="700" dirty="0" smtClean="0">
                <a:latin typeface="+mn-ea"/>
                <a:ea typeface="+mn-ea"/>
              </a:rPr>
              <a:t>문화 여가 소외 계층 정책 지원 제고</a:t>
            </a:r>
            <a:endParaRPr lang="en-US" altLang="ko-KR" sz="700" dirty="0">
              <a:latin typeface="+mn-ea"/>
              <a:ea typeface="+mn-ea"/>
            </a:endParaRPr>
          </a:p>
        </p:txBody>
      </p:sp>
      <p:sp>
        <p:nvSpPr>
          <p:cNvPr id="59" name="Rectangle 7"/>
          <p:cNvSpPr>
            <a:spLocks noChangeArrowheads="1"/>
          </p:cNvSpPr>
          <p:nvPr>
            <p:custDataLst>
              <p:tags r:id="rId7"/>
            </p:custDataLst>
          </p:nvPr>
        </p:nvSpPr>
        <p:spPr bwMode="blackWhite">
          <a:xfrm>
            <a:off x="4813045" y="4271660"/>
            <a:ext cx="257781" cy="9753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lIns="3810" tIns="0" rIns="3810" bIns="0" anchor="ctr"/>
          <a:lstStyle/>
          <a:p>
            <a:pPr algn="ctr" defTabSz="957040" latinLnBrk="0">
              <a:buSzPct val="120000"/>
              <a:defRPr/>
            </a:pPr>
            <a:r>
              <a:rPr lang="ko-KR" altLang="en-US" sz="700" dirty="0" smtClean="0">
                <a:latin typeface="+mn-ea"/>
                <a:ea typeface="+mn-ea"/>
              </a:rPr>
              <a:t>기후 변화 대응 온실 가스 감축</a:t>
            </a:r>
            <a:endParaRPr lang="en-US" altLang="ko-KR" sz="700" dirty="0">
              <a:latin typeface="+mn-ea"/>
              <a:ea typeface="+mn-ea"/>
            </a:endParaRPr>
          </a:p>
        </p:txBody>
      </p:sp>
      <p:sp>
        <p:nvSpPr>
          <p:cNvPr id="62" name="Rectangle 7"/>
          <p:cNvSpPr>
            <a:spLocks noChangeArrowheads="1"/>
          </p:cNvSpPr>
          <p:nvPr>
            <p:custDataLst>
              <p:tags r:id="rId8"/>
            </p:custDataLst>
          </p:nvPr>
        </p:nvSpPr>
        <p:spPr bwMode="blackWhite">
          <a:xfrm>
            <a:off x="5456945" y="4271660"/>
            <a:ext cx="257781" cy="9753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lIns="3810" tIns="0" rIns="3810" bIns="0" anchor="ctr"/>
          <a:lstStyle/>
          <a:p>
            <a:pPr algn="ctr" defTabSz="957040" latinLnBrk="0">
              <a:buSzPct val="120000"/>
              <a:defRPr/>
            </a:pPr>
            <a:r>
              <a:rPr lang="ko-KR" altLang="en-US" sz="700" dirty="0" smtClean="0">
                <a:latin typeface="+mn-ea"/>
              </a:rPr>
              <a:t>서해 </a:t>
            </a:r>
            <a:r>
              <a:rPr lang="ko-KR" altLang="en-US" sz="700" dirty="0" err="1" smtClean="0">
                <a:latin typeface="+mn-ea"/>
              </a:rPr>
              <a:t>안권</a:t>
            </a:r>
            <a:r>
              <a:rPr lang="ko-KR" altLang="en-US" sz="700" dirty="0" smtClean="0">
                <a:latin typeface="+mn-ea"/>
              </a:rPr>
              <a:t> 해양</a:t>
            </a:r>
            <a:r>
              <a:rPr lang="en-US" altLang="ko-KR" sz="700" dirty="0" smtClean="0">
                <a:latin typeface="+mn-ea"/>
              </a:rPr>
              <a:t>, </a:t>
            </a:r>
            <a:r>
              <a:rPr lang="ko-KR" altLang="en-US" sz="700" dirty="0" smtClean="0">
                <a:latin typeface="+mn-ea"/>
              </a:rPr>
              <a:t>항만 시설 확충</a:t>
            </a:r>
            <a:endParaRPr lang="en-US" altLang="ko-KR" sz="700" dirty="0">
              <a:latin typeface="+mn-ea"/>
              <a:ea typeface="+mn-ea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955477" y="5310870"/>
            <a:ext cx="257781" cy="89417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latinLnBrk="0"/>
            <a:r>
              <a:rPr lang="ko-KR" altLang="en-US" sz="700" dirty="0" smtClean="0">
                <a:solidFill>
                  <a:schemeClr val="tx1"/>
                </a:solidFill>
              </a:rPr>
              <a:t>농촌 체험 관광 활성화</a:t>
            </a:r>
          </a:p>
        </p:txBody>
      </p:sp>
      <p:sp>
        <p:nvSpPr>
          <p:cNvPr id="67" name="직사각형 66"/>
          <p:cNvSpPr/>
          <p:nvPr/>
        </p:nvSpPr>
        <p:spPr>
          <a:xfrm>
            <a:off x="1599377" y="5310870"/>
            <a:ext cx="257781" cy="89417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latinLnBrk="0"/>
            <a:r>
              <a:rPr lang="en-US" altLang="ko-KR" sz="600" dirty="0" smtClean="0">
                <a:solidFill>
                  <a:schemeClr val="tx1"/>
                </a:solidFill>
              </a:rPr>
              <a:t>21</a:t>
            </a:r>
            <a:r>
              <a:rPr lang="ko-KR" altLang="en-US" sz="600" dirty="0" smtClean="0">
                <a:solidFill>
                  <a:schemeClr val="tx1"/>
                </a:solidFill>
              </a:rPr>
              <a:t>세기패러다임을 </a:t>
            </a:r>
            <a:r>
              <a:rPr lang="ko-KR" altLang="en-US" sz="600" dirty="0" err="1" smtClean="0">
                <a:solidFill>
                  <a:schemeClr val="tx1"/>
                </a:solidFill>
              </a:rPr>
              <a:t>선도하는정책지표</a:t>
            </a:r>
            <a:r>
              <a:rPr lang="ko-KR" altLang="en-US" sz="600" dirty="0" smtClean="0">
                <a:solidFill>
                  <a:schemeClr val="tx1"/>
                </a:solidFill>
              </a:rPr>
              <a:t>  제시</a:t>
            </a:r>
          </a:p>
        </p:txBody>
      </p:sp>
      <p:sp>
        <p:nvSpPr>
          <p:cNvPr id="69" name="직사각형 68"/>
          <p:cNvSpPr/>
          <p:nvPr/>
        </p:nvSpPr>
        <p:spPr>
          <a:xfrm>
            <a:off x="2243276" y="5310870"/>
            <a:ext cx="257781" cy="89417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latinLnBrk="0"/>
            <a:r>
              <a:rPr lang="ko-KR" altLang="en-US" sz="700" dirty="0" err="1" smtClean="0">
                <a:solidFill>
                  <a:schemeClr val="tx1"/>
                </a:solidFill>
              </a:rPr>
              <a:t>지역이살기</a:t>
            </a:r>
            <a:r>
              <a:rPr lang="ko-KR" altLang="en-US" sz="700" dirty="0" smtClean="0">
                <a:solidFill>
                  <a:schemeClr val="tx1"/>
                </a:solidFill>
              </a:rPr>
              <a:t> 좋은 자치 분권 실현</a:t>
            </a:r>
          </a:p>
        </p:txBody>
      </p:sp>
      <p:sp>
        <p:nvSpPr>
          <p:cNvPr id="71" name="직사각형 70"/>
          <p:cNvSpPr/>
          <p:nvPr/>
        </p:nvSpPr>
        <p:spPr>
          <a:xfrm>
            <a:off x="2887176" y="5310870"/>
            <a:ext cx="257781" cy="89417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latinLnBrk="0"/>
            <a:r>
              <a:rPr lang="ko-KR" altLang="en-US" sz="700" dirty="0" smtClean="0">
                <a:solidFill>
                  <a:schemeClr val="tx1"/>
                </a:solidFill>
              </a:rPr>
              <a:t>대</a:t>
            </a:r>
            <a:r>
              <a:rPr lang="en-US" altLang="ko-KR" sz="700" dirty="0" smtClean="0">
                <a:solidFill>
                  <a:schemeClr val="tx1"/>
                </a:solidFill>
              </a:rPr>
              <a:t>,</a:t>
            </a:r>
            <a:r>
              <a:rPr lang="ko-KR" altLang="en-US" sz="700" dirty="0" smtClean="0">
                <a:solidFill>
                  <a:schemeClr val="tx1"/>
                </a:solidFill>
              </a:rPr>
              <a:t>중소기업동반 성장 추진</a:t>
            </a:r>
          </a:p>
        </p:txBody>
      </p:sp>
      <p:sp>
        <p:nvSpPr>
          <p:cNvPr id="73" name="직사각형 72"/>
          <p:cNvSpPr/>
          <p:nvPr/>
        </p:nvSpPr>
        <p:spPr>
          <a:xfrm>
            <a:off x="3525247" y="5310870"/>
            <a:ext cx="257781" cy="89417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latinLnBrk="0"/>
            <a:r>
              <a:rPr lang="ko-KR" altLang="en-US" sz="600" dirty="0" err="1" smtClean="0">
                <a:solidFill>
                  <a:schemeClr val="tx1"/>
                </a:solidFill>
              </a:rPr>
              <a:t>다문화가족의안정적인정착과사회통합</a:t>
            </a:r>
            <a:endParaRPr lang="ko-KR" altLang="en-US" sz="600" dirty="0" smtClean="0">
              <a:solidFill>
                <a:schemeClr val="tx1"/>
              </a:solidFill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4169147" y="5310870"/>
            <a:ext cx="257781" cy="89417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latinLnBrk="0"/>
            <a:r>
              <a:rPr lang="ko-KR" altLang="en-US" sz="600" dirty="0" err="1" smtClean="0">
                <a:solidFill>
                  <a:schemeClr val="tx1"/>
                </a:solidFill>
              </a:rPr>
              <a:t>도민의문화향유기회확대및만족도제고</a:t>
            </a:r>
            <a:endParaRPr lang="ko-KR" altLang="en-US" sz="600" dirty="0" smtClean="0">
              <a:solidFill>
                <a:schemeClr val="tx1"/>
              </a:solidFill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4813045" y="5310870"/>
            <a:ext cx="257781" cy="89417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latinLnBrk="0"/>
            <a:r>
              <a:rPr lang="ko-KR" altLang="en-US" sz="700" dirty="0" smtClean="0">
                <a:solidFill>
                  <a:schemeClr val="tx1"/>
                </a:solidFill>
              </a:rPr>
              <a:t>서해안 기후 변화 대응 연구센터설립</a:t>
            </a:r>
          </a:p>
        </p:txBody>
      </p:sp>
      <p:sp>
        <p:nvSpPr>
          <p:cNvPr id="79" name="직사각형 78"/>
          <p:cNvSpPr/>
          <p:nvPr/>
        </p:nvSpPr>
        <p:spPr>
          <a:xfrm>
            <a:off x="5456945" y="5310870"/>
            <a:ext cx="257781" cy="89417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latinLnBrk="0"/>
            <a:r>
              <a:rPr lang="ko-KR" altLang="en-US" sz="700" dirty="0" err="1" smtClean="0">
                <a:solidFill>
                  <a:schemeClr val="tx1"/>
                </a:solidFill>
              </a:rPr>
              <a:t>서해안항만의물류</a:t>
            </a:r>
            <a:r>
              <a:rPr lang="ko-KR" altLang="en-US" sz="700" dirty="0" smtClean="0">
                <a:solidFill>
                  <a:schemeClr val="tx1"/>
                </a:solidFill>
              </a:rPr>
              <a:t> 수용 기반 구축</a:t>
            </a:r>
          </a:p>
        </p:txBody>
      </p:sp>
      <p:pic>
        <p:nvPicPr>
          <p:cNvPr id="81" name="_x132138920" descr="EMB00002c343b4a"/>
          <p:cNvPicPr>
            <a:picLocks noChangeAspect="1" noChangeArrowheads="1"/>
          </p:cNvPicPr>
          <p:nvPr/>
        </p:nvPicPr>
        <p:blipFill>
          <a:blip r:embed="rId10" cstate="print">
            <a:grayscl/>
          </a:blip>
          <a:srcRect r="7266" b="20432"/>
          <a:stretch>
            <a:fillRect/>
          </a:stretch>
        </p:blipFill>
        <p:spPr bwMode="auto">
          <a:xfrm>
            <a:off x="1914096" y="3139293"/>
            <a:ext cx="3093725" cy="3193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>
                  <a:alpha val="50000"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83" name="AutoShape 16"/>
          <p:cNvSpPr>
            <a:spLocks noChangeArrowheads="1"/>
          </p:cNvSpPr>
          <p:nvPr/>
        </p:nvSpPr>
        <p:spPr bwMode="auto">
          <a:xfrm>
            <a:off x="335273" y="4288951"/>
            <a:ext cx="512477" cy="958049"/>
          </a:xfrm>
          <a:prstGeom prst="homePlate">
            <a:avLst>
              <a:gd name="adj" fmla="val 10872"/>
            </a:avLst>
          </a:prstGeom>
          <a:solidFill>
            <a:schemeClr val="bg1">
              <a:lumMod val="95000"/>
            </a:schemeClr>
          </a:solidFill>
          <a:ln w="9525" algn="ctr">
            <a:solidFill>
              <a:srgbClr val="336699"/>
            </a:solidFill>
            <a:miter lim="800000"/>
            <a:headEnd/>
            <a:tailEnd/>
          </a:ln>
        </p:spPr>
        <p:txBody>
          <a:bodyPr vert="horz" wrap="square" lIns="72000" tIns="45720" rIns="72000" bIns="45720" numCol="1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b="1" dirty="0" smtClean="0">
                <a:solidFill>
                  <a:prstClr val="black"/>
                </a:solidFill>
                <a:latin typeface="+mn-ea"/>
                <a:cs typeface="굴림" pitchFamily="50" charset="-127"/>
              </a:rPr>
              <a:t>정책 과제</a:t>
            </a:r>
            <a:endParaRPr kumimoji="1" lang="ko-KR" altLang="en-US" sz="1100" b="1" dirty="0">
              <a:solidFill>
                <a:prstClr val="black"/>
              </a:solidFill>
              <a:latin typeface="+mn-ea"/>
              <a:cs typeface="굴림" pitchFamily="50" charset="-127"/>
            </a:endParaRPr>
          </a:p>
        </p:txBody>
      </p:sp>
      <p:sp>
        <p:nvSpPr>
          <p:cNvPr id="84" name="AutoShape 16"/>
          <p:cNvSpPr>
            <a:spLocks noChangeArrowheads="1"/>
          </p:cNvSpPr>
          <p:nvPr/>
        </p:nvSpPr>
        <p:spPr bwMode="auto">
          <a:xfrm>
            <a:off x="338079" y="5310870"/>
            <a:ext cx="512477" cy="958049"/>
          </a:xfrm>
          <a:prstGeom prst="homePlate">
            <a:avLst>
              <a:gd name="adj" fmla="val 10872"/>
            </a:avLst>
          </a:prstGeom>
          <a:solidFill>
            <a:schemeClr val="bg1">
              <a:lumMod val="95000"/>
            </a:schemeClr>
          </a:solidFill>
          <a:ln w="9525" algn="ctr">
            <a:solidFill>
              <a:srgbClr val="336699"/>
            </a:solidFill>
            <a:miter lim="800000"/>
            <a:headEnd/>
            <a:tailEnd/>
          </a:ln>
        </p:spPr>
        <p:txBody>
          <a:bodyPr vert="horz" wrap="square" lIns="72000" tIns="45720" rIns="72000" bIns="45720" numCol="1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b="1" dirty="0" smtClean="0">
                <a:solidFill>
                  <a:prstClr val="black"/>
                </a:solidFill>
                <a:latin typeface="+mn-ea"/>
                <a:cs typeface="굴림" pitchFamily="50" charset="-127"/>
              </a:rPr>
              <a:t>단위 과제</a:t>
            </a:r>
            <a:endParaRPr kumimoji="1" lang="en-US" altLang="ko-KR" sz="1100" b="1" dirty="0" smtClean="0">
              <a:solidFill>
                <a:prstClr val="black"/>
              </a:solidFill>
              <a:latin typeface="+mn-ea"/>
              <a:cs typeface="굴림" pitchFamily="50" charset="-127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1852224" y="4653930"/>
            <a:ext cx="269019" cy="245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…</a:t>
            </a:r>
            <a:endParaRPr lang="ko-KR" altLang="en-US" sz="1200" b="1" dirty="0"/>
          </a:p>
        </p:txBody>
      </p:sp>
      <p:sp>
        <p:nvSpPr>
          <p:cNvPr id="112" name="TextBox 111"/>
          <p:cNvSpPr txBox="1"/>
          <p:nvPr/>
        </p:nvSpPr>
        <p:spPr>
          <a:xfrm>
            <a:off x="1847138" y="5652559"/>
            <a:ext cx="269019" cy="245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…</a:t>
            </a:r>
            <a:endParaRPr lang="ko-KR" altLang="en-US" sz="1200" b="1" dirty="0"/>
          </a:p>
        </p:txBody>
      </p:sp>
      <p:sp>
        <p:nvSpPr>
          <p:cNvPr id="113" name="TextBox 112"/>
          <p:cNvSpPr txBox="1"/>
          <p:nvPr/>
        </p:nvSpPr>
        <p:spPr>
          <a:xfrm>
            <a:off x="1235488" y="4653930"/>
            <a:ext cx="269019" cy="245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…</a:t>
            </a:r>
            <a:endParaRPr lang="ko-KR" altLang="en-US" sz="1200" b="1" dirty="0"/>
          </a:p>
        </p:txBody>
      </p:sp>
      <p:sp>
        <p:nvSpPr>
          <p:cNvPr id="114" name="TextBox 113"/>
          <p:cNvSpPr txBox="1"/>
          <p:nvPr/>
        </p:nvSpPr>
        <p:spPr>
          <a:xfrm>
            <a:off x="1230402" y="5652559"/>
            <a:ext cx="269019" cy="245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…</a:t>
            </a:r>
            <a:endParaRPr lang="ko-KR" altLang="en-US" sz="1200" b="1" dirty="0"/>
          </a:p>
        </p:txBody>
      </p:sp>
      <p:sp>
        <p:nvSpPr>
          <p:cNvPr id="115" name="TextBox 114"/>
          <p:cNvSpPr txBox="1"/>
          <p:nvPr/>
        </p:nvSpPr>
        <p:spPr>
          <a:xfrm>
            <a:off x="2511854" y="4653930"/>
            <a:ext cx="269019" cy="245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…</a:t>
            </a:r>
            <a:endParaRPr lang="ko-KR" altLang="en-US" sz="1200" b="1" dirty="0"/>
          </a:p>
        </p:txBody>
      </p:sp>
      <p:sp>
        <p:nvSpPr>
          <p:cNvPr id="116" name="TextBox 115"/>
          <p:cNvSpPr txBox="1"/>
          <p:nvPr/>
        </p:nvSpPr>
        <p:spPr>
          <a:xfrm>
            <a:off x="2506768" y="5652559"/>
            <a:ext cx="269019" cy="245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…</a:t>
            </a:r>
            <a:endParaRPr lang="ko-KR" altLang="en-US" sz="1200" b="1" dirty="0"/>
          </a:p>
        </p:txBody>
      </p:sp>
      <p:sp>
        <p:nvSpPr>
          <p:cNvPr id="117" name="TextBox 116"/>
          <p:cNvSpPr txBox="1"/>
          <p:nvPr/>
        </p:nvSpPr>
        <p:spPr>
          <a:xfrm>
            <a:off x="3154223" y="4653930"/>
            <a:ext cx="269019" cy="245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…</a:t>
            </a:r>
            <a:endParaRPr lang="ko-KR" altLang="en-US" sz="1200" b="1" dirty="0"/>
          </a:p>
        </p:txBody>
      </p:sp>
      <p:sp>
        <p:nvSpPr>
          <p:cNvPr id="118" name="TextBox 117"/>
          <p:cNvSpPr txBox="1"/>
          <p:nvPr/>
        </p:nvSpPr>
        <p:spPr>
          <a:xfrm>
            <a:off x="3149137" y="5652559"/>
            <a:ext cx="269019" cy="245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…</a:t>
            </a:r>
            <a:endParaRPr lang="ko-KR" altLang="en-US" sz="1200" b="1" dirty="0"/>
          </a:p>
        </p:txBody>
      </p:sp>
      <p:sp>
        <p:nvSpPr>
          <p:cNvPr id="119" name="TextBox 118"/>
          <p:cNvSpPr txBox="1"/>
          <p:nvPr/>
        </p:nvSpPr>
        <p:spPr>
          <a:xfrm>
            <a:off x="3770959" y="4653930"/>
            <a:ext cx="269019" cy="245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…</a:t>
            </a:r>
            <a:endParaRPr lang="ko-KR" altLang="en-US" sz="1200" b="1" dirty="0"/>
          </a:p>
        </p:txBody>
      </p:sp>
      <p:sp>
        <p:nvSpPr>
          <p:cNvPr id="120" name="TextBox 119"/>
          <p:cNvSpPr txBox="1"/>
          <p:nvPr/>
        </p:nvSpPr>
        <p:spPr>
          <a:xfrm>
            <a:off x="3765874" y="5652559"/>
            <a:ext cx="269019" cy="245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…</a:t>
            </a:r>
            <a:endParaRPr lang="ko-KR" altLang="en-US" sz="1200" b="1" dirty="0"/>
          </a:p>
        </p:txBody>
      </p:sp>
      <p:sp>
        <p:nvSpPr>
          <p:cNvPr id="121" name="TextBox 120"/>
          <p:cNvSpPr txBox="1"/>
          <p:nvPr/>
        </p:nvSpPr>
        <p:spPr>
          <a:xfrm>
            <a:off x="4456222" y="4653930"/>
            <a:ext cx="269019" cy="245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…</a:t>
            </a:r>
            <a:endParaRPr lang="ko-KR" altLang="en-US" sz="1200" b="1" dirty="0"/>
          </a:p>
        </p:txBody>
      </p:sp>
      <p:sp>
        <p:nvSpPr>
          <p:cNvPr id="122" name="TextBox 121"/>
          <p:cNvSpPr txBox="1"/>
          <p:nvPr/>
        </p:nvSpPr>
        <p:spPr>
          <a:xfrm>
            <a:off x="4451136" y="5652559"/>
            <a:ext cx="269019" cy="245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…</a:t>
            </a:r>
            <a:endParaRPr lang="ko-KR" altLang="en-US" sz="1200" b="1" dirty="0"/>
          </a:p>
        </p:txBody>
      </p:sp>
      <p:sp>
        <p:nvSpPr>
          <p:cNvPr id="123" name="TextBox 122"/>
          <p:cNvSpPr txBox="1"/>
          <p:nvPr/>
        </p:nvSpPr>
        <p:spPr>
          <a:xfrm>
            <a:off x="5072958" y="4653930"/>
            <a:ext cx="269019" cy="245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…</a:t>
            </a:r>
            <a:endParaRPr lang="ko-KR" altLang="en-US" sz="1200" b="1" dirty="0"/>
          </a:p>
        </p:txBody>
      </p:sp>
      <p:sp>
        <p:nvSpPr>
          <p:cNvPr id="124" name="TextBox 123"/>
          <p:cNvSpPr txBox="1"/>
          <p:nvPr/>
        </p:nvSpPr>
        <p:spPr>
          <a:xfrm>
            <a:off x="5067873" y="5652559"/>
            <a:ext cx="269019" cy="245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…</a:t>
            </a:r>
            <a:endParaRPr lang="ko-KR" altLang="en-US" sz="1200" b="1" dirty="0"/>
          </a:p>
        </p:txBody>
      </p:sp>
      <p:sp>
        <p:nvSpPr>
          <p:cNvPr id="125" name="TextBox 124"/>
          <p:cNvSpPr txBox="1"/>
          <p:nvPr/>
        </p:nvSpPr>
        <p:spPr>
          <a:xfrm>
            <a:off x="5721455" y="4653930"/>
            <a:ext cx="269019" cy="245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…</a:t>
            </a:r>
            <a:endParaRPr lang="ko-KR" altLang="en-US" sz="1200" b="1" dirty="0"/>
          </a:p>
        </p:txBody>
      </p:sp>
      <p:sp>
        <p:nvSpPr>
          <p:cNvPr id="126" name="TextBox 125"/>
          <p:cNvSpPr txBox="1"/>
          <p:nvPr/>
        </p:nvSpPr>
        <p:spPr>
          <a:xfrm>
            <a:off x="5716369" y="5652559"/>
            <a:ext cx="269019" cy="245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…</a:t>
            </a:r>
            <a:endParaRPr lang="ko-KR" altLang="en-US" sz="1200" b="1" dirty="0"/>
          </a:p>
        </p:txBody>
      </p:sp>
      <p:cxnSp>
        <p:nvCxnSpPr>
          <p:cNvPr id="129" name="꺾인 연결선 128"/>
          <p:cNvCxnSpPr>
            <a:stCxn id="35" idx="0"/>
            <a:endCxn id="42" idx="2"/>
          </p:cNvCxnSpPr>
          <p:nvPr/>
        </p:nvCxnSpPr>
        <p:spPr>
          <a:xfrm rot="5400000" flipH="1" flipV="1">
            <a:off x="1099913" y="4145667"/>
            <a:ext cx="110449" cy="14153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꺾인 연결선 129"/>
          <p:cNvCxnSpPr>
            <a:stCxn id="40" idx="0"/>
            <a:endCxn id="46" idx="2"/>
          </p:cNvCxnSpPr>
          <p:nvPr/>
        </p:nvCxnSpPr>
        <p:spPr>
          <a:xfrm rot="5400000" flipH="1" flipV="1">
            <a:off x="1743813" y="4145667"/>
            <a:ext cx="110449" cy="14153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꺾인 연결선 132"/>
          <p:cNvCxnSpPr>
            <a:stCxn id="44" idx="0"/>
            <a:endCxn id="48" idx="2"/>
          </p:cNvCxnSpPr>
          <p:nvPr/>
        </p:nvCxnSpPr>
        <p:spPr>
          <a:xfrm rot="5400000" flipH="1" flipV="1">
            <a:off x="2387712" y="4145667"/>
            <a:ext cx="110449" cy="14153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꺾인 연결선 135"/>
          <p:cNvCxnSpPr>
            <a:stCxn id="53" idx="0"/>
            <a:endCxn id="50" idx="2"/>
          </p:cNvCxnSpPr>
          <p:nvPr/>
        </p:nvCxnSpPr>
        <p:spPr>
          <a:xfrm rot="5400000" flipH="1" flipV="1">
            <a:off x="3031612" y="4145667"/>
            <a:ext cx="110449" cy="14153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꺾인 연결선 138"/>
          <p:cNvCxnSpPr>
            <a:stCxn id="55" idx="0"/>
            <a:endCxn id="24" idx="2"/>
          </p:cNvCxnSpPr>
          <p:nvPr/>
        </p:nvCxnSpPr>
        <p:spPr>
          <a:xfrm rot="5400000" flipH="1" flipV="1">
            <a:off x="3669683" y="4145667"/>
            <a:ext cx="110449" cy="14153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꺾인 연결선 141"/>
          <p:cNvCxnSpPr>
            <a:stCxn id="57" idx="0"/>
            <a:endCxn id="26" idx="2"/>
          </p:cNvCxnSpPr>
          <p:nvPr/>
        </p:nvCxnSpPr>
        <p:spPr>
          <a:xfrm rot="5400000" flipH="1" flipV="1">
            <a:off x="4313583" y="4145667"/>
            <a:ext cx="110449" cy="14153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꺾인 연결선 145"/>
          <p:cNvCxnSpPr>
            <a:stCxn id="59" idx="0"/>
            <a:endCxn id="28" idx="2"/>
          </p:cNvCxnSpPr>
          <p:nvPr/>
        </p:nvCxnSpPr>
        <p:spPr>
          <a:xfrm rot="5400000" flipH="1" flipV="1">
            <a:off x="4957481" y="4145667"/>
            <a:ext cx="110449" cy="14153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꺾인 연결선 148"/>
          <p:cNvCxnSpPr>
            <a:stCxn id="62" idx="0"/>
            <a:endCxn id="30" idx="2"/>
          </p:cNvCxnSpPr>
          <p:nvPr/>
        </p:nvCxnSpPr>
        <p:spPr>
          <a:xfrm rot="5400000" flipH="1" flipV="1">
            <a:off x="5601381" y="4145667"/>
            <a:ext cx="110449" cy="14153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직선 화살표 연결선 152"/>
          <p:cNvCxnSpPr>
            <a:stCxn id="64" idx="0"/>
            <a:endCxn id="35" idx="2"/>
          </p:cNvCxnSpPr>
          <p:nvPr/>
        </p:nvCxnSpPr>
        <p:spPr>
          <a:xfrm flipV="1">
            <a:off x="1084368" y="5247000"/>
            <a:ext cx="0" cy="63870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직선 화살표 연결선 154"/>
          <p:cNvCxnSpPr>
            <a:stCxn id="67" idx="0"/>
            <a:endCxn id="40" idx="2"/>
          </p:cNvCxnSpPr>
          <p:nvPr/>
        </p:nvCxnSpPr>
        <p:spPr>
          <a:xfrm flipV="1">
            <a:off x="1728268" y="5247000"/>
            <a:ext cx="0" cy="63870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직선 화살표 연결선 157"/>
          <p:cNvCxnSpPr>
            <a:stCxn id="69" idx="0"/>
            <a:endCxn id="44" idx="2"/>
          </p:cNvCxnSpPr>
          <p:nvPr/>
        </p:nvCxnSpPr>
        <p:spPr>
          <a:xfrm flipV="1">
            <a:off x="2372167" y="5247000"/>
            <a:ext cx="0" cy="63870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직선 화살표 연결선 160"/>
          <p:cNvCxnSpPr>
            <a:stCxn id="71" idx="0"/>
            <a:endCxn id="53" idx="2"/>
          </p:cNvCxnSpPr>
          <p:nvPr/>
        </p:nvCxnSpPr>
        <p:spPr>
          <a:xfrm flipV="1">
            <a:off x="3016067" y="5247000"/>
            <a:ext cx="0" cy="63870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직선 화살표 연결선 163"/>
          <p:cNvCxnSpPr>
            <a:stCxn id="73" idx="0"/>
            <a:endCxn id="55" idx="2"/>
          </p:cNvCxnSpPr>
          <p:nvPr/>
        </p:nvCxnSpPr>
        <p:spPr>
          <a:xfrm flipV="1">
            <a:off x="3654138" y="5247000"/>
            <a:ext cx="0" cy="63870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직선 화살표 연결선 166"/>
          <p:cNvCxnSpPr>
            <a:stCxn id="75" idx="0"/>
            <a:endCxn id="57" idx="2"/>
          </p:cNvCxnSpPr>
          <p:nvPr/>
        </p:nvCxnSpPr>
        <p:spPr>
          <a:xfrm flipV="1">
            <a:off x="4298038" y="5247000"/>
            <a:ext cx="0" cy="63870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직선 화살표 연결선 169"/>
          <p:cNvCxnSpPr>
            <a:stCxn id="77" idx="0"/>
            <a:endCxn id="59" idx="2"/>
          </p:cNvCxnSpPr>
          <p:nvPr/>
        </p:nvCxnSpPr>
        <p:spPr>
          <a:xfrm flipV="1">
            <a:off x="4941936" y="5247000"/>
            <a:ext cx="0" cy="63870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직선 화살표 연결선 172"/>
          <p:cNvCxnSpPr>
            <a:stCxn id="79" idx="0"/>
            <a:endCxn id="62" idx="2"/>
          </p:cNvCxnSpPr>
          <p:nvPr/>
        </p:nvCxnSpPr>
        <p:spPr>
          <a:xfrm flipV="1">
            <a:off x="5585836" y="5247000"/>
            <a:ext cx="0" cy="63870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TextBox 175"/>
          <p:cNvSpPr txBox="1"/>
          <p:nvPr/>
        </p:nvSpPr>
        <p:spPr>
          <a:xfrm>
            <a:off x="6608390" y="2416160"/>
            <a:ext cx="2808312" cy="395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 latinLnBrk="0"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sz="1300" dirty="0" smtClean="0">
                <a:latin typeface="+mn-ea"/>
              </a:rPr>
              <a:t>도정성과 체계는 비전 아래 미션</a:t>
            </a:r>
            <a:r>
              <a:rPr lang="en-US" altLang="ko-KR" sz="1300" dirty="0" smtClean="0">
                <a:latin typeface="+mn-ea"/>
              </a:rPr>
              <a:t>,</a:t>
            </a:r>
            <a:r>
              <a:rPr lang="ko-KR" altLang="en-US" sz="1300" dirty="0" smtClean="0">
                <a:latin typeface="+mn-ea"/>
              </a:rPr>
              <a:t> </a:t>
            </a:r>
            <a:r>
              <a:rPr lang="en-US" altLang="ko-KR" sz="1300" dirty="0" smtClean="0">
                <a:latin typeface="+mn-ea"/>
              </a:rPr>
              <a:t>8</a:t>
            </a:r>
            <a:r>
              <a:rPr lang="ko-KR" altLang="en-US" sz="1300" dirty="0" smtClean="0">
                <a:latin typeface="+mn-ea"/>
              </a:rPr>
              <a:t>대 도정목표</a:t>
            </a:r>
            <a:r>
              <a:rPr lang="en-US" altLang="ko-KR" sz="1300" dirty="0" smtClean="0">
                <a:latin typeface="+mn-ea"/>
              </a:rPr>
              <a:t>, </a:t>
            </a:r>
            <a:r>
              <a:rPr lang="ko-KR" altLang="en-US" sz="1300" dirty="0" smtClean="0">
                <a:latin typeface="+mn-ea"/>
              </a:rPr>
              <a:t>정책과제 및 단위과제로 구성됨</a:t>
            </a:r>
            <a:endParaRPr lang="en-US" altLang="ko-KR" sz="1300" dirty="0" smtClean="0">
              <a:latin typeface="+mn-ea"/>
            </a:endParaRPr>
          </a:p>
          <a:p>
            <a:pPr marL="174625" indent="-174625" latinLnBrk="0">
              <a:spcBef>
                <a:spcPts val="600"/>
              </a:spcBef>
              <a:buFont typeface="Arial" pitchFamily="34" charset="0"/>
              <a:buChar char="•"/>
            </a:pPr>
            <a:endParaRPr lang="en-US" altLang="ko-KR" sz="1300" dirty="0" smtClean="0">
              <a:latin typeface="+mn-ea"/>
            </a:endParaRPr>
          </a:p>
          <a:p>
            <a:pPr marL="174625" indent="-174625" latinLnBrk="0"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sz="1300" dirty="0" smtClean="0">
                <a:latin typeface="+mn-ea"/>
              </a:rPr>
              <a:t>이러한 내용을 고려해 다음의 판단을 기준으로 </a:t>
            </a:r>
            <a:r>
              <a:rPr lang="en-US" altLang="ko-KR" sz="1300" dirty="0" smtClean="0">
                <a:latin typeface="+mn-ea"/>
              </a:rPr>
              <a:t>8</a:t>
            </a:r>
            <a:r>
              <a:rPr lang="ko-KR" altLang="en-US" sz="1300" dirty="0" smtClean="0">
                <a:latin typeface="+mn-ea"/>
              </a:rPr>
              <a:t>대 도정목표를 분류함</a:t>
            </a:r>
            <a:endParaRPr lang="en-US" altLang="ko-KR" sz="1300" dirty="0" smtClean="0">
              <a:latin typeface="+mn-ea"/>
            </a:endParaRPr>
          </a:p>
          <a:p>
            <a:pPr marL="449263" indent="-342900" latinLnBrk="0">
              <a:spcBef>
                <a:spcPts val="600"/>
              </a:spcBef>
              <a:buFont typeface="+mj-lt"/>
              <a:buAutoNum type="arabicParenR"/>
            </a:pPr>
            <a:r>
              <a:rPr lang="en-US" altLang="ko-KR" sz="1300" dirty="0" smtClean="0">
                <a:latin typeface="+mn-ea"/>
              </a:rPr>
              <a:t>2014</a:t>
            </a:r>
            <a:r>
              <a:rPr lang="ko-KR" altLang="en-US" sz="1300" dirty="0">
                <a:latin typeface="+mn-ea"/>
              </a:rPr>
              <a:t>년 주요업무계획 역점추진과제 사례에 언급되어 있는 </a:t>
            </a:r>
            <a:r>
              <a:rPr lang="ko-KR" altLang="en-US" sz="1300" dirty="0" smtClean="0">
                <a:latin typeface="+mn-ea"/>
              </a:rPr>
              <a:t>정책</a:t>
            </a:r>
            <a:endParaRPr lang="en-US" altLang="ko-KR" sz="1300" dirty="0" smtClean="0">
              <a:latin typeface="+mn-ea"/>
            </a:endParaRPr>
          </a:p>
          <a:p>
            <a:pPr marL="449263" indent="-342900" latinLnBrk="0">
              <a:spcBef>
                <a:spcPts val="600"/>
              </a:spcBef>
              <a:buFont typeface="+mj-lt"/>
              <a:buAutoNum type="arabicParenR"/>
            </a:pPr>
            <a:r>
              <a:rPr lang="ko-KR" altLang="en-US" sz="1300" dirty="0" smtClean="0">
                <a:latin typeface="+mn-ea"/>
              </a:rPr>
              <a:t>과제설명서 </a:t>
            </a:r>
            <a:r>
              <a:rPr lang="ko-KR" altLang="en-US" sz="1300" dirty="0">
                <a:latin typeface="+mn-ea"/>
              </a:rPr>
              <a:t>내용 파악을 통해 관련된 역점과제 </a:t>
            </a:r>
            <a:r>
              <a:rPr lang="ko-KR" altLang="en-US" sz="1300" dirty="0" smtClean="0">
                <a:latin typeface="+mn-ea"/>
              </a:rPr>
              <a:t>추론</a:t>
            </a:r>
            <a:endParaRPr lang="en-US" altLang="ko-KR" sz="1300" dirty="0" smtClean="0">
              <a:latin typeface="+mn-ea"/>
            </a:endParaRPr>
          </a:p>
          <a:p>
            <a:pPr marL="449263" indent="-342900" latinLnBrk="0">
              <a:spcBef>
                <a:spcPts val="600"/>
              </a:spcBef>
              <a:buFont typeface="+mj-lt"/>
              <a:buAutoNum type="arabicParenR"/>
            </a:pPr>
            <a:r>
              <a:rPr lang="en-US" altLang="ko-KR" sz="1300" dirty="0" smtClean="0">
                <a:latin typeface="+mn-ea"/>
              </a:rPr>
              <a:t>1,2</a:t>
            </a:r>
            <a:r>
              <a:rPr lang="ko-KR" altLang="en-US" sz="1300" dirty="0">
                <a:latin typeface="+mn-ea"/>
              </a:rPr>
              <a:t>과정에서 파악되지 않은 과제는 도정과제와 </a:t>
            </a:r>
            <a:r>
              <a:rPr lang="ko-KR" altLang="en-US" sz="1300" dirty="0" err="1">
                <a:latin typeface="+mn-ea"/>
              </a:rPr>
              <a:t>실국캐스캐이딩표</a:t>
            </a:r>
            <a:r>
              <a:rPr lang="en-US" altLang="ko-KR" sz="1300" dirty="0">
                <a:latin typeface="+mn-ea"/>
              </a:rPr>
              <a:t>(2013</a:t>
            </a:r>
            <a:r>
              <a:rPr lang="ko-KR" altLang="en-US" sz="1300" dirty="0">
                <a:latin typeface="+mn-ea"/>
              </a:rPr>
              <a:t>년 성과평가지침</a:t>
            </a:r>
            <a:r>
              <a:rPr lang="en-US" altLang="ko-KR" sz="1300" dirty="0">
                <a:latin typeface="+mn-ea"/>
              </a:rPr>
              <a:t>) </a:t>
            </a:r>
            <a:r>
              <a:rPr lang="ko-KR" altLang="en-US" sz="1300" dirty="0">
                <a:latin typeface="+mn-ea"/>
              </a:rPr>
              <a:t>기준으로 연계</a:t>
            </a:r>
          </a:p>
          <a:p>
            <a:pPr marL="174625" indent="-174625" latinLnBrk="0">
              <a:spcBef>
                <a:spcPts val="600"/>
              </a:spcBef>
              <a:buFont typeface="Arial" pitchFamily="34" charset="0"/>
              <a:buChar char="•"/>
            </a:pPr>
            <a:endParaRPr lang="en-US" altLang="ko-KR" sz="1300" dirty="0" smtClean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81621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육각형 6"/>
          <p:cNvSpPr/>
          <p:nvPr/>
        </p:nvSpPr>
        <p:spPr>
          <a:xfrm rot="5400000">
            <a:off x="2560895" y="3126717"/>
            <a:ext cx="864098" cy="750171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1850858069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농어촌에 </a:t>
            </a:r>
            <a:r>
              <a:rPr lang="ko-KR" altLang="en-US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희망주는</a:t>
            </a:r>
            <a:r>
              <a:rPr lang="ko-KR" altLang="en-US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 </a:t>
            </a:r>
            <a:r>
              <a:rPr lang="en-US" altLang="ko-KR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3</a:t>
            </a:r>
            <a:r>
              <a:rPr lang="ko-KR" altLang="en-US" dirty="0" err="1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농혁신</a:t>
            </a:r>
            <a:r>
              <a:rPr lang="ko-KR" altLang="en-US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 추진 목표</a:t>
            </a:r>
            <a:r>
              <a:rPr lang="ko-KR" altLang="en-US" dirty="0" smtClean="0"/>
              <a:t>는 전반적으로 우수하나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홍보성</a:t>
            </a:r>
            <a:r>
              <a:rPr lang="ko-KR" altLang="en-US" dirty="0" smtClean="0"/>
              <a:t> 및 </a:t>
            </a:r>
            <a:r>
              <a:rPr lang="ko-KR" altLang="en-US" dirty="0" err="1" smtClean="0"/>
              <a:t>효과성을</a:t>
            </a:r>
            <a:r>
              <a:rPr lang="ko-KR" altLang="en-US" dirty="0" smtClean="0"/>
              <a:t> 개선할 필요가 있음</a:t>
            </a:r>
            <a:endParaRPr lang="en-US" altLang="ko-KR" dirty="0" smtClean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전체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en-US" altLang="ko-KR" dirty="0"/>
              <a:t>8</a:t>
            </a:r>
            <a:r>
              <a:rPr lang="ko-KR" altLang="en-US" dirty="0"/>
              <a:t>대 도정목표 평가 </a:t>
            </a:r>
            <a:r>
              <a:rPr lang="en-US" altLang="ko-KR" dirty="0"/>
              <a:t>– </a:t>
            </a:r>
            <a:r>
              <a:rPr lang="en-US" altLang="ko-KR" dirty="0" smtClean="0"/>
              <a:t>①</a:t>
            </a:r>
            <a:r>
              <a:rPr lang="ko-KR" altLang="en-US" dirty="0" smtClean="0"/>
              <a:t>농어촌에 </a:t>
            </a:r>
            <a:r>
              <a:rPr lang="ko-KR" altLang="en-US" dirty="0" err="1" smtClean="0"/>
              <a:t>희망주는</a:t>
            </a:r>
            <a:r>
              <a:rPr lang="ko-KR" altLang="en-US" dirty="0" smtClean="0"/>
              <a:t> </a:t>
            </a:r>
            <a:r>
              <a:rPr lang="en-US" altLang="ko-KR" dirty="0" smtClean="0"/>
              <a:t>3</a:t>
            </a:r>
            <a:r>
              <a:rPr lang="ko-KR" altLang="en-US" dirty="0" err="1" smtClean="0"/>
              <a:t>농혁신</a:t>
            </a:r>
            <a:r>
              <a:rPr lang="ko-KR" altLang="en-US" dirty="0" smtClean="0"/>
              <a:t> 추진 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lvl="1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84.5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로서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전반적 만족도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 요소 만족도와 더불어 모두 전체평균보다 높아 우수한 것으로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나타남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1450" lvl="1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농어촌 혁신이라는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전략목표는 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90%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이상의 배분정책과 정책수혜자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dirty="0" err="1">
                <a:solidFill>
                  <a:schemeClr val="tx1"/>
                </a:solidFill>
                <a:latin typeface="+mn-ea"/>
              </a:rPr>
              <a:t>농임어축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 종사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)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및 집행자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공무원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)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가 응답인원의 다수를 차지하는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특징이 나타남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필요성에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비해 </a:t>
            </a:r>
            <a:r>
              <a:rPr lang="ko-KR" altLang="en-US" sz="1200" dirty="0" err="1">
                <a:solidFill>
                  <a:schemeClr val="tx1"/>
                </a:solidFill>
                <a:latin typeface="+mn-ea"/>
              </a:rPr>
              <a:t>효과성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 및 </a:t>
            </a:r>
            <a:r>
              <a:rPr lang="ko-KR" altLang="en-US" sz="1200" dirty="0" err="1">
                <a:solidFill>
                  <a:schemeClr val="tx1"/>
                </a:solidFill>
                <a:latin typeface="+mn-ea"/>
              </a:rPr>
              <a:t>홍보성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 점수가 미진함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응답자들이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주관설문에서 홍보부족과 정책혜택의 형평성 문제를 지적한 경우가 있었다는 점과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맥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락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을 같이함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→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정보매체 활용에 취약한 고객의 특성을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고려하여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맞춤형 홍보방안을 개발하고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정책수혜의 </a:t>
            </a:r>
            <a:r>
              <a:rPr lang="ko-KR" altLang="en-US" sz="1200" b="1" dirty="0" err="1">
                <a:solidFill>
                  <a:schemeClr val="tx1"/>
                </a:solidFill>
                <a:latin typeface="+mn-ea"/>
              </a:rPr>
              <a:t>균등성을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 높일 수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있는 점검방안을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추진할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312246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 평균 대비 총점 비교</a:t>
            </a:r>
            <a:endParaRPr lang="ko-KR" altLang="en-US" sz="1200" u="sng" dirty="0"/>
          </a:p>
        </p:txBody>
      </p:sp>
      <p:graphicFrame>
        <p:nvGraphicFramePr>
          <p:cNvPr id="73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3159267"/>
              </p:ext>
            </p:extLst>
          </p:nvPr>
        </p:nvGraphicFramePr>
        <p:xfrm>
          <a:off x="5672287" y="1902815"/>
          <a:ext cx="2088232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9" name="Rectangle 9"/>
          <p:cNvSpPr>
            <a:spLocks noChangeArrowheads="1"/>
          </p:cNvSpPr>
          <p:nvPr/>
        </p:nvSpPr>
        <p:spPr bwMode="auto">
          <a:xfrm>
            <a:off x="5528270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43" name="Rectangle 9"/>
          <p:cNvSpPr>
            <a:spLocks noChangeArrowheads="1"/>
          </p:cNvSpPr>
          <p:nvPr/>
        </p:nvSpPr>
        <p:spPr bwMode="auto">
          <a:xfrm>
            <a:off x="6248350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6948761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328470" y="164062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 분류</a:t>
            </a:r>
            <a:endParaRPr lang="ko-KR" altLang="en-US" sz="1200" u="sng" dirty="0"/>
          </a:p>
        </p:txBody>
      </p:sp>
      <p:sp>
        <p:nvSpPr>
          <p:cNvPr id="30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176342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</a:t>
            </a:r>
            <a:endParaRPr lang="ko-KR" altLang="en-US" sz="1200" u="sng" dirty="0"/>
          </a:p>
        </p:txBody>
      </p:sp>
      <p:graphicFrame>
        <p:nvGraphicFramePr>
          <p:cNvPr id="26" name="차트 25"/>
          <p:cNvGraphicFramePr/>
          <p:nvPr>
            <p:extLst>
              <p:ext uri="{D42A27DB-BD31-4B8C-83A1-F6EECF244321}">
                <p14:modId xmlns:p14="http://schemas.microsoft.com/office/powerpoint/2010/main" val="4074787731"/>
              </p:ext>
            </p:extLst>
          </p:nvPr>
        </p:nvGraphicFramePr>
        <p:xfrm>
          <a:off x="7760518" y="1963406"/>
          <a:ext cx="2016224" cy="1394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graphicFrame>
        <p:nvGraphicFramePr>
          <p:cNvPr id="35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2219715"/>
              </p:ext>
            </p:extLst>
          </p:nvPr>
        </p:nvGraphicFramePr>
        <p:xfrm>
          <a:off x="5528270" y="3609524"/>
          <a:ext cx="4213118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 평균 대비 요소 만족도 비교</a:t>
            </a:r>
            <a:endParaRPr lang="ko-KR" altLang="en-US" sz="1200" u="sng" dirty="0"/>
          </a:p>
        </p:txBody>
      </p:sp>
      <p:sp>
        <p:nvSpPr>
          <p:cNvPr id="45" name="Text Box 11"/>
          <p:cNvSpPr txBox="1">
            <a:spLocks noChangeArrowheads="1"/>
          </p:cNvSpPr>
          <p:nvPr/>
        </p:nvSpPr>
        <p:spPr bwMode="auto">
          <a:xfrm>
            <a:off x="5648370" y="371840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578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육각형 24"/>
          <p:cNvSpPr/>
          <p:nvPr/>
        </p:nvSpPr>
        <p:spPr>
          <a:xfrm rot="5400000">
            <a:off x="2560895" y="3126717"/>
            <a:ext cx="864098" cy="750171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3752111746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ko-KR" altLang="en-US" dirty="0"/>
              <a:t>일 잘하는 지방정부로 </a:t>
            </a:r>
            <a:r>
              <a:rPr lang="ko-KR" altLang="en-US" dirty="0" smtClean="0"/>
              <a:t>가는 행정혁신 추진</a:t>
            </a:r>
            <a:r>
              <a:rPr lang="ko-KR" altLang="en-US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목표</a:t>
            </a:r>
            <a:r>
              <a:rPr lang="ko-KR" altLang="en-US" dirty="0" smtClean="0"/>
              <a:t>는 전반적으로 부진하며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필요성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의견수렴</a:t>
            </a:r>
            <a:r>
              <a:rPr lang="ko-KR" altLang="en-US" dirty="0"/>
              <a:t>도</a:t>
            </a:r>
            <a:r>
              <a:rPr lang="ko-KR" altLang="en-US" dirty="0" smtClean="0"/>
              <a:t> 및 </a:t>
            </a:r>
            <a:r>
              <a:rPr lang="ko-KR" altLang="en-US" dirty="0" err="1" smtClean="0"/>
              <a:t>홍</a:t>
            </a:r>
            <a:r>
              <a:rPr lang="ko-KR" altLang="en-US" dirty="0" err="1"/>
              <a:t>보</a:t>
            </a:r>
            <a:r>
              <a:rPr lang="ko-KR" altLang="en-US" dirty="0" err="1" smtClean="0"/>
              <a:t>성을</a:t>
            </a:r>
            <a:r>
              <a:rPr lang="ko-KR" altLang="en-US" dirty="0" smtClean="0"/>
              <a:t> 개선할 필요가 있음</a:t>
            </a:r>
            <a:endParaRPr lang="en-US" altLang="ko-KR" dirty="0" smtClean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전체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2. 8</a:t>
            </a:r>
            <a:r>
              <a:rPr lang="ko-KR" altLang="en-US" dirty="0" smtClean="0"/>
              <a:t>대 도정목표 평가 </a:t>
            </a:r>
            <a:r>
              <a:rPr lang="en-US" altLang="ko-KR" dirty="0" smtClean="0"/>
              <a:t>– </a:t>
            </a:r>
            <a:r>
              <a:rPr lang="en-US" altLang="ko-KR" dirty="0"/>
              <a:t>②</a:t>
            </a:r>
            <a:r>
              <a:rPr lang="ko-KR" altLang="en-US" dirty="0" smtClean="0"/>
              <a:t>일 잘하는 </a:t>
            </a:r>
            <a:r>
              <a:rPr lang="ko-KR" altLang="en-US" dirty="0"/>
              <a:t>지방정부로 </a:t>
            </a:r>
            <a:r>
              <a:rPr lang="ko-KR" altLang="en-US" dirty="0" smtClean="0"/>
              <a:t>가는 행정혁신 추진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lvl="1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78.9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전반적 만족도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 요소 만족도와 더불어 모두 전체평균보다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미흡한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것으로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나타남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1450" lvl="1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행정혁신이라는 전략목표는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80%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대의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내부정책과 정책수혜자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피평가자로서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공무원이 응답인원의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다수를 차지하는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특성이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의견수렴도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특히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미진함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행정혁신의 주체인 공무원들을 대상으로 한 정책에 대한 의사소통이 충분하지 않음을 의미함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→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정책주체로서 정책 기획 시 내부 공무원들의 의견 수렴이 적절히 반영되도록 전달경로를 다양화하고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행정혁신의 필요성을 알리는 내부교육을 추진할 필요가 있음 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312246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 평균 대비 총점 비교</a:t>
            </a:r>
            <a:endParaRPr lang="ko-KR" altLang="en-US" sz="1200" u="sng" dirty="0"/>
          </a:p>
        </p:txBody>
      </p:sp>
      <p:graphicFrame>
        <p:nvGraphicFramePr>
          <p:cNvPr id="73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0053670"/>
              </p:ext>
            </p:extLst>
          </p:nvPr>
        </p:nvGraphicFramePr>
        <p:xfrm>
          <a:off x="5672287" y="1902815"/>
          <a:ext cx="2088232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9" name="Rectangle 9"/>
          <p:cNvSpPr>
            <a:spLocks noChangeArrowheads="1"/>
          </p:cNvSpPr>
          <p:nvPr/>
        </p:nvSpPr>
        <p:spPr bwMode="auto">
          <a:xfrm>
            <a:off x="5528270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43" name="Rectangle 9"/>
          <p:cNvSpPr>
            <a:spLocks noChangeArrowheads="1"/>
          </p:cNvSpPr>
          <p:nvPr/>
        </p:nvSpPr>
        <p:spPr bwMode="auto">
          <a:xfrm>
            <a:off x="6248350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6948761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328470" y="164062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 분류</a:t>
            </a:r>
            <a:endParaRPr lang="ko-KR" altLang="en-US" sz="1200" u="sng" dirty="0"/>
          </a:p>
        </p:txBody>
      </p:sp>
      <p:sp>
        <p:nvSpPr>
          <p:cNvPr id="30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176342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</a:t>
            </a:r>
            <a:endParaRPr lang="ko-KR" altLang="en-US" sz="1200" u="sng" dirty="0"/>
          </a:p>
        </p:txBody>
      </p:sp>
      <p:graphicFrame>
        <p:nvGraphicFramePr>
          <p:cNvPr id="26" name="차트 25"/>
          <p:cNvGraphicFramePr/>
          <p:nvPr>
            <p:extLst>
              <p:ext uri="{D42A27DB-BD31-4B8C-83A1-F6EECF244321}">
                <p14:modId xmlns:p14="http://schemas.microsoft.com/office/powerpoint/2010/main" val="445552567"/>
              </p:ext>
            </p:extLst>
          </p:nvPr>
        </p:nvGraphicFramePr>
        <p:xfrm>
          <a:off x="7760518" y="1963406"/>
          <a:ext cx="2016224" cy="1394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2" name="직사각형 31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graphicFrame>
        <p:nvGraphicFramePr>
          <p:cNvPr id="35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5992040"/>
              </p:ext>
            </p:extLst>
          </p:nvPr>
        </p:nvGraphicFramePr>
        <p:xfrm>
          <a:off x="5528270" y="3609524"/>
          <a:ext cx="4213118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 평균 대비 요소 만족도 비교</a:t>
            </a:r>
            <a:endParaRPr lang="ko-KR" altLang="en-US" sz="1200" u="sng" dirty="0"/>
          </a:p>
        </p:txBody>
      </p:sp>
      <p:sp>
        <p:nvSpPr>
          <p:cNvPr id="45" name="Text Box 11"/>
          <p:cNvSpPr txBox="1">
            <a:spLocks noChangeArrowheads="1"/>
          </p:cNvSpPr>
          <p:nvPr/>
        </p:nvSpPr>
        <p:spPr bwMode="auto">
          <a:xfrm>
            <a:off x="5648370" y="371840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7221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육각형 24"/>
          <p:cNvSpPr/>
          <p:nvPr/>
        </p:nvSpPr>
        <p:spPr>
          <a:xfrm rot="5400000">
            <a:off x="2560895" y="3126717"/>
            <a:ext cx="864098" cy="750171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1852039267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ko-KR" altLang="en-US" dirty="0"/>
              <a:t>주민이 </a:t>
            </a:r>
            <a:r>
              <a:rPr lang="ko-KR" altLang="en-US" dirty="0" err="1" smtClean="0"/>
              <a:t>주인되는</a:t>
            </a:r>
            <a:r>
              <a:rPr lang="ko-KR" altLang="en-US" dirty="0" smtClean="0"/>
              <a:t> 자치분권 실현 </a:t>
            </a:r>
            <a:r>
              <a:rPr lang="ko-KR" altLang="en-US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목표</a:t>
            </a:r>
            <a:r>
              <a:rPr lang="ko-KR" altLang="en-US" dirty="0" smtClean="0"/>
              <a:t>는 전반적으로 무난하나</a:t>
            </a:r>
            <a:r>
              <a:rPr lang="en-US" altLang="ko-KR" dirty="0" smtClean="0"/>
              <a:t>, </a:t>
            </a:r>
            <a:r>
              <a:rPr lang="ko-KR" altLang="en-US" dirty="0" smtClean="0"/>
              <a:t>필요성을 개선할 필요가 있음</a:t>
            </a:r>
            <a:endParaRPr lang="en-US" altLang="ko-KR" dirty="0" smtClean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전체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2. 8</a:t>
            </a:r>
            <a:r>
              <a:rPr lang="ko-KR" altLang="en-US" dirty="0" smtClean="0"/>
              <a:t>대 도정목표 평가 </a:t>
            </a:r>
            <a:r>
              <a:rPr lang="en-US" altLang="ko-KR" dirty="0" smtClean="0"/>
              <a:t>– </a:t>
            </a:r>
            <a:r>
              <a:rPr lang="en-US" altLang="ko-KR" dirty="0"/>
              <a:t>③</a:t>
            </a:r>
            <a:r>
              <a:rPr lang="ko-KR" altLang="en-US" dirty="0" smtClean="0"/>
              <a:t>주민이 </a:t>
            </a:r>
            <a:r>
              <a:rPr lang="ko-KR" altLang="en-US" dirty="0" err="1" smtClean="0"/>
              <a:t>주인되는</a:t>
            </a:r>
            <a:r>
              <a:rPr lang="ko-KR" altLang="en-US" dirty="0" smtClean="0"/>
              <a:t> 자치분권 실현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lvl="1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83.4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전반적 만족도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 요소 만족도와 더불어 모두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전체평균과 유사한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것으로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나타남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1450" lvl="1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자치분권이라는 전략목표는 정책유형이 비교적 균등하게 분포하며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정책 집행자로서 공무원이 응답인원의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다수를 차지하는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특성이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충실성은 우수하나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필요성은 상대적으로 부진함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 필요성에 대해 집행 담당자들이 충분한 필요성 인지하지 못하는 것을 의미함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→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정책주체로서 정책 기획 과정에 내부 공무원들의 의견을 반영하고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조직 내 정책교육을 강화를 통해 필요성을 제고할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312246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 평균 대비 총점 비교</a:t>
            </a:r>
            <a:endParaRPr lang="ko-KR" altLang="en-US" sz="1200" u="sng" dirty="0"/>
          </a:p>
        </p:txBody>
      </p:sp>
      <p:graphicFrame>
        <p:nvGraphicFramePr>
          <p:cNvPr id="73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1050078"/>
              </p:ext>
            </p:extLst>
          </p:nvPr>
        </p:nvGraphicFramePr>
        <p:xfrm>
          <a:off x="5672287" y="1902815"/>
          <a:ext cx="2088232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9" name="Rectangle 9"/>
          <p:cNvSpPr>
            <a:spLocks noChangeArrowheads="1"/>
          </p:cNvSpPr>
          <p:nvPr/>
        </p:nvSpPr>
        <p:spPr bwMode="auto">
          <a:xfrm>
            <a:off x="5528270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43" name="Rectangle 9"/>
          <p:cNvSpPr>
            <a:spLocks noChangeArrowheads="1"/>
          </p:cNvSpPr>
          <p:nvPr/>
        </p:nvSpPr>
        <p:spPr bwMode="auto">
          <a:xfrm>
            <a:off x="6248350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6948761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328470" y="164062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 분류</a:t>
            </a:r>
            <a:endParaRPr lang="ko-KR" altLang="en-US" sz="1200" u="sng" dirty="0"/>
          </a:p>
        </p:txBody>
      </p:sp>
      <p:sp>
        <p:nvSpPr>
          <p:cNvPr id="30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176342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</a:t>
            </a:r>
            <a:endParaRPr lang="ko-KR" altLang="en-US" sz="1200" u="sng" dirty="0"/>
          </a:p>
        </p:txBody>
      </p:sp>
      <p:graphicFrame>
        <p:nvGraphicFramePr>
          <p:cNvPr id="26" name="차트 25"/>
          <p:cNvGraphicFramePr/>
          <p:nvPr>
            <p:extLst>
              <p:ext uri="{D42A27DB-BD31-4B8C-83A1-F6EECF244321}">
                <p14:modId xmlns:p14="http://schemas.microsoft.com/office/powerpoint/2010/main" val="3054254745"/>
              </p:ext>
            </p:extLst>
          </p:nvPr>
        </p:nvGraphicFramePr>
        <p:xfrm>
          <a:off x="7760518" y="1963406"/>
          <a:ext cx="2016224" cy="1394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2" name="직사각형 31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graphicFrame>
        <p:nvGraphicFramePr>
          <p:cNvPr id="35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6736758"/>
              </p:ext>
            </p:extLst>
          </p:nvPr>
        </p:nvGraphicFramePr>
        <p:xfrm>
          <a:off x="5528270" y="3609524"/>
          <a:ext cx="4213118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 평균 대비 요소 만족도 비교</a:t>
            </a:r>
            <a:endParaRPr lang="ko-KR" altLang="en-US" sz="1200" u="sng" dirty="0"/>
          </a:p>
        </p:txBody>
      </p:sp>
      <p:sp>
        <p:nvSpPr>
          <p:cNvPr id="45" name="Text Box 11"/>
          <p:cNvSpPr txBox="1">
            <a:spLocks noChangeArrowheads="1"/>
          </p:cNvSpPr>
          <p:nvPr/>
        </p:nvSpPr>
        <p:spPr bwMode="auto">
          <a:xfrm>
            <a:off x="5648370" y="371840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4133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육각형 21"/>
          <p:cNvSpPr/>
          <p:nvPr/>
        </p:nvSpPr>
        <p:spPr>
          <a:xfrm rot="5400000">
            <a:off x="2560895" y="3126717"/>
            <a:ext cx="864098" cy="750171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854500917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ko-KR" altLang="en-US" dirty="0"/>
              <a:t>행복하고 </a:t>
            </a:r>
            <a:r>
              <a:rPr lang="ko-KR" altLang="en-US" dirty="0" smtClean="0"/>
              <a:t>따뜻한 복지교육 실현 </a:t>
            </a:r>
            <a:r>
              <a:rPr lang="ko-KR" altLang="en-US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목표</a:t>
            </a:r>
            <a:r>
              <a:rPr lang="ko-KR" altLang="en-US" dirty="0" smtClean="0"/>
              <a:t>는 전반적으로 부진하며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홍보성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효과성</a:t>
            </a:r>
            <a:r>
              <a:rPr lang="ko-KR" altLang="en-US" dirty="0" smtClean="0"/>
              <a:t> 및 투명성을 개선할 필요가 있음</a:t>
            </a:r>
            <a:endParaRPr lang="en-US" altLang="ko-KR" dirty="0" smtClean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전체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2. 8</a:t>
            </a:r>
            <a:r>
              <a:rPr lang="ko-KR" altLang="en-US" dirty="0" smtClean="0"/>
              <a:t>대 도정목표 평가 </a:t>
            </a:r>
            <a:r>
              <a:rPr lang="en-US" altLang="ko-KR" dirty="0" smtClean="0"/>
              <a:t>– ④</a:t>
            </a:r>
            <a:r>
              <a:rPr lang="ko-KR" altLang="en-US" dirty="0" smtClean="0"/>
              <a:t>행복하고 따뜻한 복지교육 실현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lvl="1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80.1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전반적 만족도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 요소 만족도와 더불어 모두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전체평균보다 미흡한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것으로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나타남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1450" lvl="1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복지교육이라는 전략목표는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70%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대의 배분정책과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정책 수혜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자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로서 사무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/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관리 및 기타집단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응답인원의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다수를 차지하는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특성이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필요성은 우수하나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투명성은 특히 부진함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수혜자들이 필요성에 대해서는 공감하나 이에 대한 홍보와 혜택이 불충분하다고 인식하는 것을 의미함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→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정책대상의 정보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접근성을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고려한 맞춤형 홍보방안 마련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수혜대상 선정의 공정성 강화를 통해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효과성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투명성을 제고할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312246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 평균 대비 총점 비교</a:t>
            </a:r>
            <a:endParaRPr lang="ko-KR" altLang="en-US" sz="1200" u="sng" dirty="0"/>
          </a:p>
        </p:txBody>
      </p:sp>
      <p:graphicFrame>
        <p:nvGraphicFramePr>
          <p:cNvPr id="73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3546785"/>
              </p:ext>
            </p:extLst>
          </p:nvPr>
        </p:nvGraphicFramePr>
        <p:xfrm>
          <a:off x="5672287" y="1902815"/>
          <a:ext cx="2088232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9" name="Rectangle 9"/>
          <p:cNvSpPr>
            <a:spLocks noChangeArrowheads="1"/>
          </p:cNvSpPr>
          <p:nvPr/>
        </p:nvSpPr>
        <p:spPr bwMode="auto">
          <a:xfrm>
            <a:off x="5528270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43" name="Rectangle 9"/>
          <p:cNvSpPr>
            <a:spLocks noChangeArrowheads="1"/>
          </p:cNvSpPr>
          <p:nvPr/>
        </p:nvSpPr>
        <p:spPr bwMode="auto">
          <a:xfrm>
            <a:off x="6248350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6948761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328470" y="164062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 분류</a:t>
            </a:r>
            <a:endParaRPr lang="ko-KR" altLang="en-US" sz="1200" u="sng" dirty="0"/>
          </a:p>
        </p:txBody>
      </p:sp>
      <p:sp>
        <p:nvSpPr>
          <p:cNvPr id="30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176342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</a:t>
            </a:r>
            <a:endParaRPr lang="ko-KR" altLang="en-US" sz="1200" u="sng" dirty="0"/>
          </a:p>
        </p:txBody>
      </p:sp>
      <p:graphicFrame>
        <p:nvGraphicFramePr>
          <p:cNvPr id="26" name="차트 25"/>
          <p:cNvGraphicFramePr/>
          <p:nvPr>
            <p:extLst>
              <p:ext uri="{D42A27DB-BD31-4B8C-83A1-F6EECF244321}">
                <p14:modId xmlns:p14="http://schemas.microsoft.com/office/powerpoint/2010/main" val="951744038"/>
              </p:ext>
            </p:extLst>
          </p:nvPr>
        </p:nvGraphicFramePr>
        <p:xfrm>
          <a:off x="7760518" y="1963406"/>
          <a:ext cx="2016224" cy="1394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2" name="직사각형 31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graphicFrame>
        <p:nvGraphicFramePr>
          <p:cNvPr id="35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9587751"/>
              </p:ext>
            </p:extLst>
          </p:nvPr>
        </p:nvGraphicFramePr>
        <p:xfrm>
          <a:off x="5528270" y="3609524"/>
          <a:ext cx="4213118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 평균 대비 요소 만족도 비교</a:t>
            </a:r>
            <a:endParaRPr lang="ko-KR" altLang="en-US" sz="1200" u="sng" dirty="0"/>
          </a:p>
        </p:txBody>
      </p:sp>
      <p:sp>
        <p:nvSpPr>
          <p:cNvPr id="45" name="Text Box 11"/>
          <p:cNvSpPr txBox="1">
            <a:spLocks noChangeArrowheads="1"/>
          </p:cNvSpPr>
          <p:nvPr/>
        </p:nvSpPr>
        <p:spPr bwMode="auto">
          <a:xfrm>
            <a:off x="5648370" y="371840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9799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육각형 21"/>
          <p:cNvSpPr/>
          <p:nvPr/>
        </p:nvSpPr>
        <p:spPr>
          <a:xfrm rot="5400000">
            <a:off x="2560895" y="3126717"/>
            <a:ext cx="864098" cy="750171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1666952983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ko-KR" altLang="en-US" dirty="0" err="1" smtClean="0"/>
              <a:t>지속가능한</a:t>
            </a:r>
            <a:r>
              <a:rPr lang="ko-KR" altLang="en-US" dirty="0" smtClean="0"/>
              <a:t> 충남경제 육성 </a:t>
            </a:r>
            <a:r>
              <a:rPr lang="ko-KR" altLang="en-US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목표</a:t>
            </a:r>
            <a:r>
              <a:rPr lang="ko-KR" altLang="en-US" dirty="0" smtClean="0"/>
              <a:t>는 전반적으로 부진하며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충실성</a:t>
            </a:r>
            <a:r>
              <a:rPr lang="ko-KR" altLang="en-US" dirty="0" smtClean="0"/>
              <a:t> 및 투명성을 개선할 필요가 있음</a:t>
            </a:r>
            <a:endParaRPr lang="en-US" altLang="ko-KR" dirty="0" smtClean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전체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2. 8</a:t>
            </a:r>
            <a:r>
              <a:rPr lang="ko-KR" altLang="en-US" dirty="0" smtClean="0"/>
              <a:t>대 도정목표 평가 </a:t>
            </a:r>
            <a:r>
              <a:rPr lang="en-US" altLang="ko-KR" dirty="0" smtClean="0"/>
              <a:t>– ⑤</a:t>
            </a:r>
            <a:r>
              <a:rPr lang="ko-KR" altLang="en-US" dirty="0" err="1" smtClean="0"/>
              <a:t>지속가능한</a:t>
            </a:r>
            <a:r>
              <a:rPr lang="ko-KR" altLang="en-US" dirty="0" smtClean="0"/>
              <a:t> 충남경제 육성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lvl="1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82.3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전반적 만족도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 요소 만족도와 더불어 모두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전체평균보다 다소 미흡한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것으로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나타남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1450" lvl="1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충남경제라는 전략목표는 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7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0%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의 배분정책과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정책 수혜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자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로서 사무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/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관리 및 자영업이 응답인원의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다수를 차지하는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특성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필요성은 우수하나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투명성은 부진함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 수혜자들이 필요성에 대해서는 공감하나 집행과정의 공개 및 원칙에 의한 진행이 미진하다고 인식하는 것을 의미함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→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정책의 수혜대상 선정 및 집행원리를 다양한 경로를 통해 공개하고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외부환경에 영향을 받지 않고 계획 대비 진행될 수 있는 체계를 구축하여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충실성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및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투명성을 제고할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312246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 평균 대비 총점 비교</a:t>
            </a:r>
            <a:endParaRPr lang="ko-KR" altLang="en-US" sz="1200" u="sng" dirty="0"/>
          </a:p>
        </p:txBody>
      </p:sp>
      <p:graphicFrame>
        <p:nvGraphicFramePr>
          <p:cNvPr id="73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331399"/>
              </p:ext>
            </p:extLst>
          </p:nvPr>
        </p:nvGraphicFramePr>
        <p:xfrm>
          <a:off x="5672287" y="1902815"/>
          <a:ext cx="2088232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9" name="Rectangle 9"/>
          <p:cNvSpPr>
            <a:spLocks noChangeArrowheads="1"/>
          </p:cNvSpPr>
          <p:nvPr/>
        </p:nvSpPr>
        <p:spPr bwMode="auto">
          <a:xfrm>
            <a:off x="5528270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43" name="Rectangle 9"/>
          <p:cNvSpPr>
            <a:spLocks noChangeArrowheads="1"/>
          </p:cNvSpPr>
          <p:nvPr/>
        </p:nvSpPr>
        <p:spPr bwMode="auto">
          <a:xfrm>
            <a:off x="6248350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6948761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328470" y="164062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 분류</a:t>
            </a:r>
            <a:endParaRPr lang="ko-KR" altLang="en-US" sz="1200" u="sng" dirty="0"/>
          </a:p>
        </p:txBody>
      </p:sp>
      <p:sp>
        <p:nvSpPr>
          <p:cNvPr id="30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176342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</a:t>
            </a:r>
            <a:endParaRPr lang="ko-KR" altLang="en-US" sz="1200" u="sng" dirty="0"/>
          </a:p>
        </p:txBody>
      </p:sp>
      <p:graphicFrame>
        <p:nvGraphicFramePr>
          <p:cNvPr id="26" name="차트 25"/>
          <p:cNvGraphicFramePr/>
          <p:nvPr>
            <p:extLst>
              <p:ext uri="{D42A27DB-BD31-4B8C-83A1-F6EECF244321}">
                <p14:modId xmlns:p14="http://schemas.microsoft.com/office/powerpoint/2010/main" val="933156780"/>
              </p:ext>
            </p:extLst>
          </p:nvPr>
        </p:nvGraphicFramePr>
        <p:xfrm>
          <a:off x="7760518" y="1963406"/>
          <a:ext cx="2016224" cy="1394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2" name="직사각형 31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graphicFrame>
        <p:nvGraphicFramePr>
          <p:cNvPr id="35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6473261"/>
              </p:ext>
            </p:extLst>
          </p:nvPr>
        </p:nvGraphicFramePr>
        <p:xfrm>
          <a:off x="5528270" y="3609524"/>
          <a:ext cx="4213118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 평균 대비 요소 만족도 비교</a:t>
            </a:r>
            <a:endParaRPr lang="ko-KR" altLang="en-US" sz="1200" u="sng" dirty="0"/>
          </a:p>
        </p:txBody>
      </p:sp>
      <p:sp>
        <p:nvSpPr>
          <p:cNvPr id="45" name="Text Box 11"/>
          <p:cNvSpPr txBox="1">
            <a:spLocks noChangeArrowheads="1"/>
          </p:cNvSpPr>
          <p:nvPr/>
        </p:nvSpPr>
        <p:spPr bwMode="auto">
          <a:xfrm>
            <a:off x="5648370" y="371840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7440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육각형 21"/>
          <p:cNvSpPr/>
          <p:nvPr/>
        </p:nvSpPr>
        <p:spPr>
          <a:xfrm rot="5400000">
            <a:off x="2560895" y="3126717"/>
            <a:ext cx="864098" cy="750171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137271544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ko-KR" altLang="en-US" dirty="0"/>
              <a:t>여유롭고 </a:t>
            </a:r>
            <a:r>
              <a:rPr lang="ko-KR" altLang="en-US" dirty="0" err="1" smtClean="0"/>
              <a:t>매력있는</a:t>
            </a:r>
            <a:r>
              <a:rPr lang="ko-KR" altLang="en-US" dirty="0" smtClean="0"/>
              <a:t> 문화관광 구현 </a:t>
            </a:r>
            <a:r>
              <a:rPr lang="ko-KR" altLang="en-US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목표</a:t>
            </a:r>
            <a:r>
              <a:rPr lang="ko-KR" altLang="en-US" dirty="0" smtClean="0"/>
              <a:t>는 전반적으로 우수하나</a:t>
            </a:r>
            <a:r>
              <a:rPr lang="en-US" altLang="ko-KR" dirty="0" smtClean="0"/>
              <a:t>, </a:t>
            </a:r>
            <a:r>
              <a:rPr lang="ko-KR" altLang="en-US" dirty="0" smtClean="0"/>
              <a:t>투명성을 개선할 필요가 있음</a:t>
            </a:r>
            <a:endParaRPr lang="en-US" altLang="ko-KR" dirty="0" smtClean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전체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2. 8</a:t>
            </a:r>
            <a:r>
              <a:rPr lang="ko-KR" altLang="en-US" dirty="0" smtClean="0"/>
              <a:t>대 도정목표 평가 </a:t>
            </a:r>
            <a:r>
              <a:rPr lang="en-US" altLang="ko-KR" dirty="0" smtClean="0"/>
              <a:t>– </a:t>
            </a:r>
            <a:r>
              <a:rPr lang="en-US" altLang="ko-KR" dirty="0"/>
              <a:t>⑥</a:t>
            </a:r>
            <a:r>
              <a:rPr lang="ko-KR" altLang="en-US" dirty="0" smtClean="0"/>
              <a:t>여유롭고 </a:t>
            </a:r>
            <a:r>
              <a:rPr lang="ko-KR" altLang="en-US" dirty="0" err="1" smtClean="0"/>
              <a:t>매력있는</a:t>
            </a:r>
            <a:r>
              <a:rPr lang="ko-KR" altLang="en-US" dirty="0" smtClean="0"/>
              <a:t> 문화관광 구현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lvl="1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84.9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전반적 만족도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 요소 만족도와 더불어 모두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전체평균보다 우수한 것으로 나타남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1450" lvl="1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문화관광이라는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전략목표의 특징은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60%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대의 배분정책과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정책참여집단의 다양성이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응답군의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고른 분포로 결과가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우수하게 나타나는 반면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투명성은 상대적으로 부진함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 참여자들이 대부분의 과정에 만족하나 정책집행의 공개가 미진하다고 인식하는 것을 의미함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→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정책의 수혜대상 선정 및 집행원리를 다양한 경로를 통해 공개하여 투명성을 제고할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312246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 평균 대비 총점 비교</a:t>
            </a:r>
            <a:endParaRPr lang="ko-KR" altLang="en-US" sz="1200" u="sng" dirty="0"/>
          </a:p>
        </p:txBody>
      </p:sp>
      <p:graphicFrame>
        <p:nvGraphicFramePr>
          <p:cNvPr id="73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9185464"/>
              </p:ext>
            </p:extLst>
          </p:nvPr>
        </p:nvGraphicFramePr>
        <p:xfrm>
          <a:off x="5672287" y="1902815"/>
          <a:ext cx="2088232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9" name="Rectangle 9"/>
          <p:cNvSpPr>
            <a:spLocks noChangeArrowheads="1"/>
          </p:cNvSpPr>
          <p:nvPr/>
        </p:nvSpPr>
        <p:spPr bwMode="auto">
          <a:xfrm>
            <a:off x="5528270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43" name="Rectangle 9"/>
          <p:cNvSpPr>
            <a:spLocks noChangeArrowheads="1"/>
          </p:cNvSpPr>
          <p:nvPr/>
        </p:nvSpPr>
        <p:spPr bwMode="auto">
          <a:xfrm>
            <a:off x="6248350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6948761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328470" y="164062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 분류</a:t>
            </a:r>
            <a:endParaRPr lang="ko-KR" altLang="en-US" sz="1200" u="sng" dirty="0"/>
          </a:p>
        </p:txBody>
      </p:sp>
      <p:sp>
        <p:nvSpPr>
          <p:cNvPr id="30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176342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</a:t>
            </a:r>
            <a:endParaRPr lang="ko-KR" altLang="en-US" sz="1200" u="sng" dirty="0"/>
          </a:p>
        </p:txBody>
      </p:sp>
      <p:graphicFrame>
        <p:nvGraphicFramePr>
          <p:cNvPr id="26" name="차트 25"/>
          <p:cNvGraphicFramePr/>
          <p:nvPr>
            <p:extLst>
              <p:ext uri="{D42A27DB-BD31-4B8C-83A1-F6EECF244321}">
                <p14:modId xmlns:p14="http://schemas.microsoft.com/office/powerpoint/2010/main" val="722386133"/>
              </p:ext>
            </p:extLst>
          </p:nvPr>
        </p:nvGraphicFramePr>
        <p:xfrm>
          <a:off x="7760518" y="1963406"/>
          <a:ext cx="2016224" cy="1394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2" name="직사각형 31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graphicFrame>
        <p:nvGraphicFramePr>
          <p:cNvPr id="35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195850"/>
              </p:ext>
            </p:extLst>
          </p:nvPr>
        </p:nvGraphicFramePr>
        <p:xfrm>
          <a:off x="5528270" y="3609524"/>
          <a:ext cx="4213118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 평균 대비 요소 만족도 비교</a:t>
            </a:r>
            <a:endParaRPr lang="ko-KR" altLang="en-US" sz="1200" u="sng" dirty="0"/>
          </a:p>
        </p:txBody>
      </p:sp>
      <p:sp>
        <p:nvSpPr>
          <p:cNvPr id="45" name="Text Box 11"/>
          <p:cNvSpPr txBox="1">
            <a:spLocks noChangeArrowheads="1"/>
          </p:cNvSpPr>
          <p:nvPr/>
        </p:nvSpPr>
        <p:spPr bwMode="auto">
          <a:xfrm>
            <a:off x="5648370" y="371840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8065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육각형 21"/>
          <p:cNvSpPr/>
          <p:nvPr/>
        </p:nvSpPr>
        <p:spPr>
          <a:xfrm rot="5400000">
            <a:off x="2560895" y="3126717"/>
            <a:ext cx="864098" cy="750171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66764350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ko-KR" altLang="en-US" dirty="0"/>
              <a:t>자연과 사람이 </a:t>
            </a:r>
            <a:r>
              <a:rPr lang="ko-KR" altLang="en-US" dirty="0" smtClean="0"/>
              <a:t>공존하는 생활환경 조성 </a:t>
            </a:r>
            <a:r>
              <a:rPr lang="ko-KR" altLang="en-US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목표</a:t>
            </a:r>
            <a:r>
              <a:rPr lang="ko-KR" altLang="en-US" dirty="0" smtClean="0"/>
              <a:t>는 전반적으로 무난하나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효과성을</a:t>
            </a:r>
            <a:r>
              <a:rPr lang="ko-KR" altLang="en-US" dirty="0" smtClean="0"/>
              <a:t> 개선할 필요가 있음</a:t>
            </a:r>
            <a:endParaRPr lang="en-US" altLang="ko-KR" dirty="0" smtClean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전체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2. 8</a:t>
            </a:r>
            <a:r>
              <a:rPr lang="ko-KR" altLang="en-US" dirty="0" smtClean="0"/>
              <a:t>대 도정목표 평가 </a:t>
            </a:r>
            <a:r>
              <a:rPr lang="en-US" altLang="ko-KR" dirty="0" smtClean="0"/>
              <a:t>– ⑦</a:t>
            </a:r>
            <a:r>
              <a:rPr lang="ko-KR" altLang="en-US" dirty="0" smtClean="0"/>
              <a:t>자연과 사람이 공존하는 생활환경 조성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lvl="1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84.3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전반적 만족도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 요소 만족도와 더불어 모두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전체평균보다 우수한 것으로 나타남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1450" lvl="1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생활환경이라는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전략목표의 특징은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다양한 정책유형과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정책집행자로서 공무원이 응답자의 다수를 차지하는 결과로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의견수렴도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투명성이 특히 우수하게 나타나는 반면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효과성은 부진함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 집행자들이 정책의 형성 및 집행과정에는 만족하나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가시적으로 드러나지 않는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결과로 인해 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효과성을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인지하지 못하는 것을 의미함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→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 효과의 구체적인 결과를 측정할 수 있는 방법 확보 및 이에 대한 조직 내부 공유과정을 통해 정책효과에 대한 체감을 제고할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312246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 평균 대비 총점 비교</a:t>
            </a:r>
            <a:endParaRPr lang="ko-KR" altLang="en-US" sz="1200" u="sng" dirty="0"/>
          </a:p>
        </p:txBody>
      </p:sp>
      <p:graphicFrame>
        <p:nvGraphicFramePr>
          <p:cNvPr id="73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7271782"/>
              </p:ext>
            </p:extLst>
          </p:nvPr>
        </p:nvGraphicFramePr>
        <p:xfrm>
          <a:off x="5672287" y="1902815"/>
          <a:ext cx="2088232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9" name="Rectangle 9"/>
          <p:cNvSpPr>
            <a:spLocks noChangeArrowheads="1"/>
          </p:cNvSpPr>
          <p:nvPr/>
        </p:nvSpPr>
        <p:spPr bwMode="auto">
          <a:xfrm>
            <a:off x="5528270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43" name="Rectangle 9"/>
          <p:cNvSpPr>
            <a:spLocks noChangeArrowheads="1"/>
          </p:cNvSpPr>
          <p:nvPr/>
        </p:nvSpPr>
        <p:spPr bwMode="auto">
          <a:xfrm>
            <a:off x="6248350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6948761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328470" y="164062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 분류</a:t>
            </a:r>
            <a:endParaRPr lang="ko-KR" altLang="en-US" sz="1200" u="sng" dirty="0"/>
          </a:p>
        </p:txBody>
      </p:sp>
      <p:sp>
        <p:nvSpPr>
          <p:cNvPr id="30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176342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</a:t>
            </a:r>
            <a:endParaRPr lang="ko-KR" altLang="en-US" sz="1200" u="sng" dirty="0"/>
          </a:p>
        </p:txBody>
      </p:sp>
      <p:graphicFrame>
        <p:nvGraphicFramePr>
          <p:cNvPr id="26" name="차트 25"/>
          <p:cNvGraphicFramePr/>
          <p:nvPr>
            <p:extLst>
              <p:ext uri="{D42A27DB-BD31-4B8C-83A1-F6EECF244321}">
                <p14:modId xmlns:p14="http://schemas.microsoft.com/office/powerpoint/2010/main" val="1929236670"/>
              </p:ext>
            </p:extLst>
          </p:nvPr>
        </p:nvGraphicFramePr>
        <p:xfrm>
          <a:off x="7760518" y="1963406"/>
          <a:ext cx="2016224" cy="1394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2" name="직사각형 31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graphicFrame>
        <p:nvGraphicFramePr>
          <p:cNvPr id="35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9181701"/>
              </p:ext>
            </p:extLst>
          </p:nvPr>
        </p:nvGraphicFramePr>
        <p:xfrm>
          <a:off x="5528270" y="3609524"/>
          <a:ext cx="4213118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 평균 대비 요소 만족도 비교</a:t>
            </a:r>
            <a:endParaRPr lang="ko-KR" altLang="en-US" sz="1200" u="sng" dirty="0"/>
          </a:p>
        </p:txBody>
      </p:sp>
      <p:sp>
        <p:nvSpPr>
          <p:cNvPr id="45" name="Text Box 11"/>
          <p:cNvSpPr txBox="1">
            <a:spLocks noChangeArrowheads="1"/>
          </p:cNvSpPr>
          <p:nvPr/>
        </p:nvSpPr>
        <p:spPr bwMode="auto">
          <a:xfrm>
            <a:off x="5648370" y="371840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1912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육각형 21"/>
          <p:cNvSpPr/>
          <p:nvPr/>
        </p:nvSpPr>
        <p:spPr>
          <a:xfrm rot="5400000">
            <a:off x="2560895" y="3126717"/>
            <a:ext cx="864098" cy="750171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381557985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2" name="직사각형 31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ko-KR" altLang="en-US" dirty="0"/>
              <a:t>서해안 시대를 </a:t>
            </a:r>
            <a:r>
              <a:rPr lang="ko-KR" altLang="en-US" dirty="0" smtClean="0"/>
              <a:t>여는 ‘</a:t>
            </a:r>
            <a:r>
              <a:rPr lang="ko-KR" altLang="en-US" dirty="0"/>
              <a:t>지역개발</a:t>
            </a:r>
            <a:r>
              <a:rPr lang="ko-KR" altLang="en-US" dirty="0" smtClean="0"/>
              <a:t>’ 추진 </a:t>
            </a:r>
            <a:r>
              <a:rPr lang="ko-KR" altLang="en-US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목표</a:t>
            </a:r>
            <a:r>
              <a:rPr lang="ko-KR" altLang="en-US" dirty="0" smtClean="0"/>
              <a:t>는 전반적으로 우수하나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충실성</a:t>
            </a:r>
            <a:r>
              <a:rPr lang="ko-KR" altLang="en-US" dirty="0" smtClean="0"/>
              <a:t> 및 </a:t>
            </a:r>
            <a:r>
              <a:rPr lang="ko-KR" altLang="en-US" dirty="0" err="1" smtClean="0"/>
              <a:t>효과성을</a:t>
            </a:r>
            <a:r>
              <a:rPr lang="ko-KR" altLang="en-US" dirty="0" smtClean="0"/>
              <a:t> 개선할 필요가 있음</a:t>
            </a:r>
            <a:endParaRPr lang="en-US" altLang="ko-KR" dirty="0" smtClean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전체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2. 8</a:t>
            </a:r>
            <a:r>
              <a:rPr lang="ko-KR" altLang="en-US" dirty="0" smtClean="0"/>
              <a:t>대 도정목표 평가 </a:t>
            </a:r>
            <a:r>
              <a:rPr lang="en-US" altLang="ko-KR" dirty="0" smtClean="0"/>
              <a:t>– ⑧</a:t>
            </a:r>
            <a:r>
              <a:rPr lang="ko-KR" altLang="en-US" dirty="0" smtClean="0"/>
              <a:t>서해안 시대를 여는 지역개발 추진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lvl="1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84.7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전반적 만족도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 요소 만족도와 더불어 모두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전체평균 보다 우수한 것으로 나타남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1450" lvl="1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지역개발이라는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전략목표의 특징은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60%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대의 기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정책과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정책수혜자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사무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/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관리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전문직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)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및 정책집행자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공무원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)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가 응답인원의 다수를 차지하는 결과로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의견수렴도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홍보성은 우수하게 나타나는 반면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효과성은 미흡함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정책의 형성단계는 우수하나 집행 및 결과 과정에 대해 문제성을 인지하고 있음을 의미함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→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정책이 외부환경에 영향을 받지 않고 계획 대비 진행될 수 있는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체계 구축과 더불어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 효과의 지속적인 검증을 통해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충실성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및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효과성을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제고할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312246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 평균 대비 총점 비교</a:t>
            </a:r>
            <a:endParaRPr lang="ko-KR" altLang="en-US" sz="1200" u="sng" dirty="0"/>
          </a:p>
        </p:txBody>
      </p:sp>
      <p:graphicFrame>
        <p:nvGraphicFramePr>
          <p:cNvPr id="73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0887575"/>
              </p:ext>
            </p:extLst>
          </p:nvPr>
        </p:nvGraphicFramePr>
        <p:xfrm>
          <a:off x="5672287" y="1902815"/>
          <a:ext cx="2088232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9" name="Rectangle 9"/>
          <p:cNvSpPr>
            <a:spLocks noChangeArrowheads="1"/>
          </p:cNvSpPr>
          <p:nvPr/>
        </p:nvSpPr>
        <p:spPr bwMode="auto">
          <a:xfrm>
            <a:off x="5528270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43" name="Rectangle 9"/>
          <p:cNvSpPr>
            <a:spLocks noChangeArrowheads="1"/>
          </p:cNvSpPr>
          <p:nvPr/>
        </p:nvSpPr>
        <p:spPr bwMode="auto">
          <a:xfrm>
            <a:off x="6248350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6948761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328470" y="164062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 분류</a:t>
            </a:r>
            <a:endParaRPr lang="ko-KR" altLang="en-US" sz="1200" u="sng" dirty="0"/>
          </a:p>
        </p:txBody>
      </p:sp>
      <p:sp>
        <p:nvSpPr>
          <p:cNvPr id="30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176342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</a:t>
            </a:r>
            <a:endParaRPr lang="ko-KR" altLang="en-US" sz="1200" u="sng" dirty="0"/>
          </a:p>
        </p:txBody>
      </p:sp>
      <p:graphicFrame>
        <p:nvGraphicFramePr>
          <p:cNvPr id="26" name="차트 25"/>
          <p:cNvGraphicFramePr/>
          <p:nvPr>
            <p:extLst>
              <p:ext uri="{D42A27DB-BD31-4B8C-83A1-F6EECF244321}">
                <p14:modId xmlns:p14="http://schemas.microsoft.com/office/powerpoint/2010/main" val="267314494"/>
              </p:ext>
            </p:extLst>
          </p:nvPr>
        </p:nvGraphicFramePr>
        <p:xfrm>
          <a:off x="7760518" y="1963406"/>
          <a:ext cx="2016224" cy="1394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graphicFrame>
        <p:nvGraphicFramePr>
          <p:cNvPr id="35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5183573"/>
              </p:ext>
            </p:extLst>
          </p:nvPr>
        </p:nvGraphicFramePr>
        <p:xfrm>
          <a:off x="5528270" y="3609524"/>
          <a:ext cx="4213118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전체 평균 대비 요소 만족도 비교</a:t>
            </a:r>
            <a:endParaRPr lang="ko-KR" altLang="en-US" sz="1200" u="sng" dirty="0"/>
          </a:p>
        </p:txBody>
      </p:sp>
      <p:sp>
        <p:nvSpPr>
          <p:cNvPr id="45" name="Text Box 11"/>
          <p:cNvSpPr txBox="1">
            <a:spLocks noChangeArrowheads="1"/>
          </p:cNvSpPr>
          <p:nvPr/>
        </p:nvSpPr>
        <p:spPr bwMode="auto">
          <a:xfrm>
            <a:off x="5648370" y="371840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4311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ko-KR" altLang="en-US" dirty="0" smtClean="0"/>
              <a:t>정책과제가 단위과제에 비해 우수한 평가를 받고 있으며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이는 전략연계가 이루어지고 있음을 의미함</a:t>
            </a:r>
            <a:endParaRPr lang="en-US" altLang="ko-KR" dirty="0" smtClean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전체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/>
              <a:t>과제 성격에 따른 평가 </a:t>
            </a:r>
            <a:r>
              <a:rPr lang="en-US" altLang="ko-KR" dirty="0"/>
              <a:t>– </a:t>
            </a:r>
            <a:r>
              <a:rPr lang="ko-KR" altLang="en-US" dirty="0" smtClean="0"/>
              <a:t>정책과제</a:t>
            </a:r>
            <a:r>
              <a:rPr lang="en-US" altLang="ko-KR" dirty="0" smtClean="0"/>
              <a:t> </a:t>
            </a:r>
            <a:r>
              <a:rPr lang="ko-KR" altLang="en-US" dirty="0" smtClean="0"/>
              <a:t>및 단위과제 비교</a:t>
            </a:r>
            <a:r>
              <a:rPr lang="en-US" altLang="ko-KR" dirty="0" smtClean="0"/>
              <a:t>: </a:t>
            </a:r>
            <a:r>
              <a:rPr lang="ko-KR" altLang="en-US" dirty="0" smtClean="0"/>
              <a:t>총괄</a:t>
            </a:r>
            <a:endParaRPr lang="ko-KR" altLang="en-US" dirty="0"/>
          </a:p>
        </p:txBody>
      </p:sp>
      <p:grpSp>
        <p:nvGrpSpPr>
          <p:cNvPr id="36" name="그룹 35"/>
          <p:cNvGrpSpPr/>
          <p:nvPr/>
        </p:nvGrpSpPr>
        <p:grpSpPr>
          <a:xfrm>
            <a:off x="456634" y="1628800"/>
            <a:ext cx="6079747" cy="307264"/>
            <a:chOff x="518458" y="1583795"/>
            <a:chExt cx="4299527" cy="307264"/>
          </a:xfrm>
        </p:grpSpPr>
        <p:sp>
          <p:nvSpPr>
            <p:cNvPr id="37" name="Text Box 7"/>
            <p:cNvSpPr txBox="1">
              <a:spLocks noChangeArrowheads="1"/>
            </p:cNvSpPr>
            <p:nvPr/>
          </p:nvSpPr>
          <p:spPr bwMode="auto">
            <a:xfrm>
              <a:off x="1879984" y="1583795"/>
              <a:ext cx="1576475" cy="282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33059" tIns="33059" rIns="33059" bIns="33059">
              <a:spAutoFit/>
            </a:bodyPr>
            <a:lstStyle/>
            <a:p>
              <a:r>
                <a:rPr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정책과제 및 단위과제 비교</a:t>
              </a:r>
              <a:endParaRPr lang="ko-KR" altLang="en-US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endParaRPr>
            </a:p>
          </p:txBody>
        </p:sp>
        <p:sp>
          <p:nvSpPr>
            <p:cNvPr id="38" name="Line 8"/>
            <p:cNvSpPr>
              <a:spLocks noChangeShapeType="1"/>
            </p:cNvSpPr>
            <p:nvPr/>
          </p:nvSpPr>
          <p:spPr bwMode="auto">
            <a:xfrm>
              <a:off x="518458" y="1891059"/>
              <a:ext cx="4299527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 lIns="33059" tIns="33059" rIns="33059" bIns="33059" anchor="ctr"/>
            <a:lstStyle/>
            <a:p>
              <a:pPr marL="0" marR="0" lvl="0" indent="0" defTabSz="914427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</a:endParaRPr>
            </a:p>
          </p:txBody>
        </p:sp>
      </p:grpSp>
      <p:sp>
        <p:nvSpPr>
          <p:cNvPr id="40" name="Text Box 7"/>
          <p:cNvSpPr txBox="1">
            <a:spLocks noChangeArrowheads="1"/>
          </p:cNvSpPr>
          <p:nvPr/>
        </p:nvSpPr>
        <p:spPr bwMode="auto">
          <a:xfrm>
            <a:off x="7370094" y="1628800"/>
            <a:ext cx="1542552" cy="2822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33059" tIns="33059" rIns="33059" bIns="33059">
            <a:spAutoFit/>
          </a:bodyPr>
          <a:lstStyle/>
          <a:p>
            <a:pPr algn="ctr" defTabSz="914427" fontAlgn="auto" latinLnBrk="1">
              <a:spcBef>
                <a:spcPts val="0"/>
              </a:spcBef>
              <a:spcAft>
                <a:spcPts val="0"/>
              </a:spcAft>
              <a:buNone/>
            </a:pPr>
            <a:r>
              <a:rPr kumimoji="1" lang="ko-KR" altLang="en-US" sz="14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분석</a:t>
            </a:r>
            <a:endParaRPr kumimoji="1" lang="ko-KR" altLang="en-US" sz="14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굴림" pitchFamily="50" charset="-127"/>
            </a:endParaRPr>
          </a:p>
        </p:txBody>
      </p:sp>
      <p:sp>
        <p:nvSpPr>
          <p:cNvPr id="42" name="Line 8"/>
          <p:cNvSpPr>
            <a:spLocks noChangeShapeType="1"/>
          </p:cNvSpPr>
          <p:nvPr/>
        </p:nvSpPr>
        <p:spPr bwMode="auto">
          <a:xfrm flipV="1">
            <a:off x="6663599" y="1931960"/>
            <a:ext cx="2924916" cy="0"/>
          </a:xfrm>
          <a:prstGeom prst="line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/>
          </a:ln>
          <a:effectLst/>
        </p:spPr>
        <p:txBody>
          <a:bodyPr lIns="33059" tIns="33059" rIns="33059" bIns="33059" anchor="ctr"/>
          <a:lstStyle/>
          <a:p>
            <a:pPr marL="0" marR="0" lvl="0" indent="0" defTabSz="914427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6680398" y="1994108"/>
            <a:ext cx="2921108" cy="4460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정책과제는 단위과제에 비해 모든 총점 항목에서 높은 평가를 받음 </a:t>
            </a:r>
            <a:endParaRPr lang="en-US" altLang="ko-KR" sz="1300" dirty="0" smtClean="0">
              <a:solidFill>
                <a:schemeClr val="tx1"/>
              </a:solidFill>
              <a:latin typeface="+mn-ea"/>
            </a:endParaRPr>
          </a:p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endParaRPr lang="en-US" altLang="ko-KR" sz="1300" dirty="0">
              <a:solidFill>
                <a:schemeClr val="tx1"/>
              </a:solidFill>
              <a:latin typeface="+mn-ea"/>
            </a:endParaRPr>
          </a:p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이는 요소만족도에서 대부분의 항목 값이 정책과제가 더 높게 나타나는 결과에서도 잘 드러남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특히 의견수렴도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투명성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충실성은 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1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점 이상 높게 나타남 </a:t>
            </a:r>
            <a:endParaRPr lang="en-US" altLang="ko-KR" sz="1300" dirty="0">
              <a:solidFill>
                <a:schemeClr val="tx1"/>
              </a:solidFill>
              <a:latin typeface="+mn-ea"/>
            </a:endParaRPr>
          </a:p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endParaRPr lang="en-US" altLang="ko-KR" sz="1300" dirty="0">
              <a:solidFill>
                <a:schemeClr val="tx1"/>
              </a:solidFill>
              <a:latin typeface="+mn-ea"/>
            </a:endParaRPr>
          </a:p>
          <a:p>
            <a:pPr marL="174625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이처럼 단위과제에 비해 정책과제가 우수한 평가를 받는 요인은 정책과제가 단위과제의 지원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(support)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을 받아 도정목표를 달성하는 전략연계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(Cascading)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가 이루어지고 있음을 반증함</a:t>
            </a:r>
            <a:endParaRPr lang="en-US" altLang="ko-KR" sz="13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63724" y="2052851"/>
            <a:ext cx="41205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총점</a:t>
            </a:r>
            <a:endParaRPr lang="ko-KR" altLang="en-US" sz="1200" u="sng" dirty="0"/>
          </a:p>
        </p:txBody>
      </p:sp>
      <p:graphicFrame>
        <p:nvGraphicFramePr>
          <p:cNvPr id="73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787566"/>
              </p:ext>
            </p:extLst>
          </p:nvPr>
        </p:nvGraphicFramePr>
        <p:xfrm>
          <a:off x="583634" y="2315209"/>
          <a:ext cx="5232668" cy="1532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9" name="Rectangle 9"/>
          <p:cNvSpPr>
            <a:spLocks noChangeArrowheads="1"/>
          </p:cNvSpPr>
          <p:nvPr/>
        </p:nvSpPr>
        <p:spPr bwMode="auto">
          <a:xfrm>
            <a:off x="776584" y="3861683"/>
            <a:ext cx="1367310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1000" dirty="0" smtClean="0">
                <a:latin typeface="+mn-ea"/>
              </a:rPr>
              <a:t>종합만족도</a:t>
            </a:r>
            <a:r>
              <a:rPr lang="en-US" altLang="ko-KR" sz="1000" dirty="0" smtClean="0">
                <a:latin typeface="+mn-ea"/>
              </a:rPr>
              <a:t> </a:t>
            </a:r>
            <a:endParaRPr lang="en-US" altLang="ko-KR" sz="1000" dirty="0">
              <a:latin typeface="+mn-ea"/>
            </a:endParaRPr>
          </a:p>
        </p:txBody>
      </p:sp>
      <p:sp>
        <p:nvSpPr>
          <p:cNvPr id="43" name="Rectangle 9"/>
          <p:cNvSpPr>
            <a:spLocks noChangeArrowheads="1"/>
          </p:cNvSpPr>
          <p:nvPr/>
        </p:nvSpPr>
        <p:spPr bwMode="auto">
          <a:xfrm>
            <a:off x="2503934" y="3861683"/>
            <a:ext cx="1367310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1000" dirty="0" smtClean="0">
                <a:latin typeface="+mn-ea"/>
              </a:rPr>
              <a:t>요소만족도</a:t>
            </a:r>
            <a:endParaRPr lang="en-US" altLang="ko-KR" sz="1000" dirty="0">
              <a:latin typeface="+mn-ea"/>
            </a:endParaRPr>
          </a:p>
        </p:txBody>
      </p: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4257526" y="3861683"/>
            <a:ext cx="1367310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1000" dirty="0" err="1" smtClean="0">
                <a:latin typeface="+mn-ea"/>
              </a:rPr>
              <a:t>전반적만족도</a:t>
            </a:r>
            <a:endParaRPr lang="en-US" altLang="ko-KR" sz="1000" dirty="0">
              <a:latin typeface="+mn-ea"/>
            </a:endParaRPr>
          </a:p>
        </p:txBody>
      </p:sp>
      <p:sp>
        <p:nvSpPr>
          <p:cNvPr id="49" name="Text Box 11"/>
          <p:cNvSpPr txBox="1">
            <a:spLocks noChangeArrowheads="1"/>
          </p:cNvSpPr>
          <p:nvPr/>
        </p:nvSpPr>
        <p:spPr bwMode="auto">
          <a:xfrm>
            <a:off x="417843" y="4401423"/>
            <a:ext cx="143917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graphicFrame>
        <p:nvGraphicFramePr>
          <p:cNvPr id="51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2198027"/>
              </p:ext>
            </p:extLst>
          </p:nvPr>
        </p:nvGraphicFramePr>
        <p:xfrm>
          <a:off x="559718" y="4584925"/>
          <a:ext cx="5328592" cy="19411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" name="Text Box 11"/>
          <p:cNvSpPr txBox="1">
            <a:spLocks noChangeArrowheads="1"/>
          </p:cNvSpPr>
          <p:nvPr/>
        </p:nvSpPr>
        <p:spPr bwMode="auto">
          <a:xfrm>
            <a:off x="415702" y="2414719"/>
            <a:ext cx="143917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263724" y="4232915"/>
            <a:ext cx="41205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요소 만족도</a:t>
            </a:r>
            <a:endParaRPr lang="ko-KR" altLang="en-US" sz="1200" u="sng" dirty="0"/>
          </a:p>
        </p:txBody>
      </p:sp>
    </p:spTree>
    <p:extLst>
      <p:ext uri="{BB962C8B-B14F-4D97-AF65-F5344CB8AC3E}">
        <p14:creationId xmlns:p14="http://schemas.microsoft.com/office/powerpoint/2010/main" val="302046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ko-KR" altLang="en-US" dirty="0" err="1" smtClean="0"/>
              <a:t>농정국</a:t>
            </a:r>
            <a:r>
              <a:rPr lang="en-US" altLang="ko-KR" dirty="0" smtClean="0"/>
              <a:t>, </a:t>
            </a:r>
            <a:r>
              <a:rPr lang="ko-KR" altLang="en-US" dirty="0" smtClean="0"/>
              <a:t>농업기술원 및 소방본부는 </a:t>
            </a:r>
            <a:r>
              <a:rPr lang="ko-KR" altLang="en-US" dirty="0" err="1" smtClean="0"/>
              <a:t>실국차원의</a:t>
            </a:r>
            <a:r>
              <a:rPr lang="ko-KR" altLang="en-US" dirty="0" smtClean="0"/>
              <a:t> 정책관리가 필요하며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기획관리실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복지보건</a:t>
            </a:r>
            <a:r>
              <a:rPr lang="ko-KR" altLang="en-US" dirty="0" err="1" smtClean="0"/>
              <a:t>국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환경녹지국의</a:t>
            </a:r>
            <a:r>
              <a:rPr lang="ko-KR" altLang="en-US" dirty="0" smtClean="0"/>
              <a:t> 경우 부서 차원의 정책관리가 필요함</a:t>
            </a:r>
            <a:endParaRPr lang="en-US" altLang="ko-KR" dirty="0" smtClean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전체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/>
              <a:t>과제 성격에 따른 평가 </a:t>
            </a:r>
            <a:r>
              <a:rPr lang="en-US" altLang="ko-KR" dirty="0"/>
              <a:t>– </a:t>
            </a:r>
            <a:r>
              <a:rPr lang="ko-KR" altLang="en-US" dirty="0" smtClean="0"/>
              <a:t>정책과제</a:t>
            </a:r>
            <a:r>
              <a:rPr lang="en-US" altLang="ko-KR" dirty="0" smtClean="0"/>
              <a:t> </a:t>
            </a:r>
            <a:r>
              <a:rPr lang="ko-KR" altLang="en-US" dirty="0" smtClean="0"/>
              <a:t>및 단위과제 비교</a:t>
            </a:r>
            <a:r>
              <a:rPr lang="en-US" altLang="ko-KR" dirty="0" smtClean="0"/>
              <a:t>: </a:t>
            </a:r>
            <a:r>
              <a:rPr lang="ko-KR" altLang="en-US" dirty="0" err="1" smtClean="0"/>
              <a:t>실국</a:t>
            </a:r>
            <a:r>
              <a:rPr lang="ko-KR" altLang="en-US" dirty="0" smtClean="0"/>
              <a:t> 별</a:t>
            </a:r>
            <a:endParaRPr lang="ko-KR" altLang="en-US" dirty="0"/>
          </a:p>
        </p:txBody>
      </p:sp>
      <p:grpSp>
        <p:nvGrpSpPr>
          <p:cNvPr id="36" name="그룹 35"/>
          <p:cNvGrpSpPr/>
          <p:nvPr/>
        </p:nvGrpSpPr>
        <p:grpSpPr>
          <a:xfrm>
            <a:off x="456634" y="1628800"/>
            <a:ext cx="6079747" cy="307264"/>
            <a:chOff x="518458" y="1583795"/>
            <a:chExt cx="4299527" cy="307264"/>
          </a:xfrm>
        </p:grpSpPr>
        <p:sp>
          <p:nvSpPr>
            <p:cNvPr id="37" name="Text Box 7"/>
            <p:cNvSpPr txBox="1">
              <a:spLocks noChangeArrowheads="1"/>
            </p:cNvSpPr>
            <p:nvPr/>
          </p:nvSpPr>
          <p:spPr bwMode="auto">
            <a:xfrm>
              <a:off x="1879984" y="1583795"/>
              <a:ext cx="1576475" cy="282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33059" tIns="33059" rIns="33059" bIns="33059">
              <a:spAutoFit/>
            </a:bodyPr>
            <a:lstStyle/>
            <a:p>
              <a:r>
                <a:rPr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정책과제 및 단</a:t>
              </a:r>
              <a:r>
                <a:rPr lang="ko-KR" altLang="en-US" sz="14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위</a:t>
              </a:r>
              <a:r>
                <a:rPr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과제 비교</a:t>
              </a:r>
              <a:endParaRPr lang="ko-KR" altLang="en-US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endParaRPr>
            </a:p>
          </p:txBody>
        </p:sp>
        <p:sp>
          <p:nvSpPr>
            <p:cNvPr id="38" name="Line 8"/>
            <p:cNvSpPr>
              <a:spLocks noChangeShapeType="1"/>
            </p:cNvSpPr>
            <p:nvPr/>
          </p:nvSpPr>
          <p:spPr bwMode="auto">
            <a:xfrm>
              <a:off x="518458" y="1891059"/>
              <a:ext cx="4299527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 lIns="33059" tIns="33059" rIns="33059" bIns="33059" anchor="ctr"/>
            <a:lstStyle/>
            <a:p>
              <a:pPr marL="0" marR="0" lvl="0" indent="0" defTabSz="914427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</a:endParaRPr>
            </a:p>
          </p:txBody>
        </p:sp>
      </p:grpSp>
      <p:sp>
        <p:nvSpPr>
          <p:cNvPr id="40" name="Text Box 7"/>
          <p:cNvSpPr txBox="1">
            <a:spLocks noChangeArrowheads="1"/>
          </p:cNvSpPr>
          <p:nvPr/>
        </p:nvSpPr>
        <p:spPr bwMode="auto">
          <a:xfrm>
            <a:off x="7370094" y="1628800"/>
            <a:ext cx="1542552" cy="2822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33059" tIns="33059" rIns="33059" bIns="33059">
            <a:spAutoFit/>
          </a:bodyPr>
          <a:lstStyle/>
          <a:p>
            <a:pPr algn="ctr" defTabSz="914427" fontAlgn="auto" latinLnBrk="1">
              <a:spcBef>
                <a:spcPts val="0"/>
              </a:spcBef>
              <a:spcAft>
                <a:spcPts val="0"/>
              </a:spcAft>
              <a:buNone/>
            </a:pPr>
            <a:r>
              <a:rPr kumimoji="1" lang="ko-KR" altLang="en-US" sz="14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분석 및 개선 방안</a:t>
            </a:r>
            <a:endParaRPr kumimoji="1" lang="ko-KR" altLang="en-US" sz="14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굴림" pitchFamily="50" charset="-127"/>
            </a:endParaRPr>
          </a:p>
        </p:txBody>
      </p:sp>
      <p:sp>
        <p:nvSpPr>
          <p:cNvPr id="42" name="Line 8"/>
          <p:cNvSpPr>
            <a:spLocks noChangeShapeType="1"/>
          </p:cNvSpPr>
          <p:nvPr/>
        </p:nvSpPr>
        <p:spPr bwMode="auto">
          <a:xfrm flipV="1">
            <a:off x="6663599" y="1931960"/>
            <a:ext cx="2924916" cy="0"/>
          </a:xfrm>
          <a:prstGeom prst="line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/>
          </a:ln>
          <a:effectLst/>
        </p:spPr>
        <p:txBody>
          <a:bodyPr lIns="33059" tIns="33059" rIns="33059" bIns="33059" anchor="ctr"/>
          <a:lstStyle/>
          <a:p>
            <a:pPr marL="0" marR="0" lvl="0" indent="0" defTabSz="914427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6680398" y="1994108"/>
            <a:ext cx="2921108" cy="4460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전반적으로 정책과제가 단위과제에 비해 높은 평가를 받음 </a:t>
            </a:r>
            <a:endParaRPr lang="en-US" altLang="ko-KR" sz="1300" dirty="0" smtClean="0">
              <a:solidFill>
                <a:schemeClr val="tx1"/>
              </a:solidFill>
              <a:latin typeface="+mn-ea"/>
            </a:endParaRPr>
          </a:p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endParaRPr lang="en-US" altLang="ko-KR" sz="1300" dirty="0">
              <a:solidFill>
                <a:schemeClr val="tx1"/>
              </a:solidFill>
              <a:latin typeface="+mn-ea"/>
            </a:endParaRPr>
          </a:p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다만 </a:t>
            </a:r>
            <a:r>
              <a:rPr lang="ko-KR" altLang="en-US" sz="1300" dirty="0" err="1" smtClean="0">
                <a:solidFill>
                  <a:schemeClr val="tx1"/>
                </a:solidFill>
                <a:latin typeface="+mn-ea"/>
              </a:rPr>
              <a:t>농정국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농업기술원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소방본부는 단위과제 점수가 더 높게 나타남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이는 단위과제 만족도가 정책과제로 연계되지 못하는 상황을 의미하는 바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dirty="0" err="1" smtClean="0">
                <a:solidFill>
                  <a:schemeClr val="tx1"/>
                </a:solidFill>
                <a:latin typeface="+mn-ea"/>
              </a:rPr>
              <a:t>실국차원의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 정책과제를 관리할 대책이 요구됨  </a:t>
            </a:r>
            <a:endParaRPr lang="en-US" altLang="ko-KR" sz="1300" dirty="0">
              <a:solidFill>
                <a:schemeClr val="tx1"/>
              </a:solidFill>
              <a:latin typeface="+mn-ea"/>
            </a:endParaRPr>
          </a:p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endParaRPr lang="en-US" altLang="ko-KR" sz="1300" dirty="0">
              <a:solidFill>
                <a:schemeClr val="tx1"/>
              </a:solidFill>
              <a:latin typeface="+mn-ea"/>
            </a:endParaRPr>
          </a:p>
          <a:p>
            <a:pPr marL="174625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또한 정책과제와 단위과제간의 점수 격차가 크게 나타나는 기획관리실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dirty="0" err="1" smtClean="0">
                <a:solidFill>
                  <a:schemeClr val="tx1"/>
                </a:solidFill>
                <a:latin typeface="+mn-ea"/>
              </a:rPr>
              <a:t>복지보건국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dirty="0" err="1" smtClean="0">
                <a:solidFill>
                  <a:schemeClr val="tx1"/>
                </a:solidFill>
                <a:latin typeface="+mn-ea"/>
              </a:rPr>
              <a:t>환경녹지국의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 경우 </a:t>
            </a:r>
            <a:r>
              <a:rPr lang="ko-KR" altLang="en-US" sz="1300" dirty="0" err="1" smtClean="0">
                <a:solidFill>
                  <a:schemeClr val="tx1"/>
                </a:solidFill>
                <a:latin typeface="+mn-ea"/>
              </a:rPr>
              <a:t>충실성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dirty="0" err="1" smtClean="0">
                <a:solidFill>
                  <a:schemeClr val="tx1"/>
                </a:solidFill>
                <a:latin typeface="+mn-ea"/>
              </a:rPr>
              <a:t>효과성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전반적 만족도에서 그 격차가 더욱 크게 나타남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따라서 정책집행의 추진 장애요소를 사전에 방지하고 그 효과를 부각시킬 노력이 요구됨</a:t>
            </a:r>
            <a:endParaRPr lang="en-US" altLang="ko-KR" sz="13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63724" y="2052851"/>
            <a:ext cx="41205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err="1" smtClean="0"/>
              <a:t>실국</a:t>
            </a:r>
            <a:r>
              <a:rPr lang="ko-KR" altLang="en-US" sz="1200" u="sng" dirty="0" smtClean="0"/>
              <a:t> 별 정</a:t>
            </a:r>
            <a:r>
              <a:rPr lang="ko-KR" altLang="en-US" sz="1200" u="sng" dirty="0"/>
              <a:t>책</a:t>
            </a:r>
            <a:r>
              <a:rPr lang="ko-KR" altLang="en-US" sz="1200" u="sng" dirty="0" smtClean="0"/>
              <a:t>과제 및 단</a:t>
            </a:r>
            <a:r>
              <a:rPr lang="ko-KR" altLang="en-US" sz="1200" u="sng" dirty="0"/>
              <a:t>위</a:t>
            </a:r>
            <a:r>
              <a:rPr lang="ko-KR" altLang="en-US" sz="1200" u="sng" dirty="0" smtClean="0"/>
              <a:t>과제 총점 </a:t>
            </a:r>
            <a:endParaRPr lang="ko-KR" altLang="en-US" sz="1200" u="sng" dirty="0"/>
          </a:p>
        </p:txBody>
      </p:sp>
      <p:sp>
        <p:nvSpPr>
          <p:cNvPr id="49" name="Text Box 11"/>
          <p:cNvSpPr txBox="1">
            <a:spLocks noChangeArrowheads="1"/>
          </p:cNvSpPr>
          <p:nvPr/>
        </p:nvSpPr>
        <p:spPr bwMode="auto">
          <a:xfrm>
            <a:off x="417843" y="4567114"/>
            <a:ext cx="143917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graphicFrame>
        <p:nvGraphicFramePr>
          <p:cNvPr id="51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3390812"/>
              </p:ext>
            </p:extLst>
          </p:nvPr>
        </p:nvGraphicFramePr>
        <p:xfrm>
          <a:off x="468540" y="4584925"/>
          <a:ext cx="5707802" cy="19411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" name="Text Box 11"/>
          <p:cNvSpPr txBox="1">
            <a:spLocks noChangeArrowheads="1"/>
          </p:cNvSpPr>
          <p:nvPr/>
        </p:nvSpPr>
        <p:spPr bwMode="auto">
          <a:xfrm>
            <a:off x="415702" y="2414719"/>
            <a:ext cx="143917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graphicFrame>
        <p:nvGraphicFramePr>
          <p:cNvPr id="21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9625209"/>
              </p:ext>
            </p:extLst>
          </p:nvPr>
        </p:nvGraphicFramePr>
        <p:xfrm>
          <a:off x="468540" y="2244985"/>
          <a:ext cx="5707802" cy="19411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22" name="직선 연결선 21"/>
          <p:cNvCxnSpPr/>
          <p:nvPr/>
        </p:nvCxnSpPr>
        <p:spPr>
          <a:xfrm>
            <a:off x="559718" y="3214318"/>
            <a:ext cx="5688632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Box 11"/>
          <p:cNvSpPr txBox="1">
            <a:spLocks noChangeArrowheads="1"/>
          </p:cNvSpPr>
          <p:nvPr/>
        </p:nvSpPr>
        <p:spPr bwMode="auto">
          <a:xfrm>
            <a:off x="4925552" y="3198962"/>
            <a:ext cx="1469417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lang="ko-KR" altLang="en-US" sz="900" dirty="0" smtClean="0">
                <a:latin typeface="+mn-ea"/>
              </a:rPr>
              <a:t>전체평균점수</a:t>
            </a:r>
            <a:endParaRPr kumimoji="0" lang="en-US" altLang="ko-KR" sz="900" dirty="0">
              <a:latin typeface="+mn-ea"/>
            </a:endParaRPr>
          </a:p>
        </p:txBody>
      </p:sp>
      <p:cxnSp>
        <p:nvCxnSpPr>
          <p:cNvPr id="25" name="직선 연결선 24"/>
          <p:cNvCxnSpPr/>
          <p:nvPr/>
        </p:nvCxnSpPr>
        <p:spPr>
          <a:xfrm>
            <a:off x="559718" y="5558782"/>
            <a:ext cx="5688632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Box 11"/>
          <p:cNvSpPr txBox="1">
            <a:spLocks noChangeArrowheads="1"/>
          </p:cNvSpPr>
          <p:nvPr/>
        </p:nvSpPr>
        <p:spPr bwMode="auto">
          <a:xfrm>
            <a:off x="4925552" y="5374010"/>
            <a:ext cx="1469417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lang="ko-KR" altLang="en-US" sz="900" dirty="0" smtClean="0">
                <a:latin typeface="+mn-ea"/>
              </a:rPr>
              <a:t>전체평균점수</a:t>
            </a:r>
            <a:endParaRPr kumimoji="0" lang="en-US" altLang="ko-KR" sz="9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327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ko-KR" altLang="en-US" dirty="0" smtClean="0"/>
              <a:t>외부지향적인 정책이 내부 공무원을 대상으로 한 정책에 비해 높은 평가를 받음 </a:t>
            </a:r>
            <a:endParaRPr lang="en-US" altLang="ko-KR" dirty="0" smtClean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전체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/>
              <a:t>과제 성격에 따른 평가 </a:t>
            </a:r>
            <a:r>
              <a:rPr lang="en-US" altLang="ko-KR" dirty="0"/>
              <a:t>– </a:t>
            </a:r>
            <a:r>
              <a:rPr lang="ko-KR" altLang="en-US" dirty="0"/>
              <a:t>정책 유형별 비교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456634" y="1628800"/>
            <a:ext cx="6079747" cy="307264"/>
            <a:chOff x="518458" y="1583795"/>
            <a:chExt cx="4299527" cy="307264"/>
          </a:xfrm>
        </p:grpSpPr>
        <p:sp>
          <p:nvSpPr>
            <p:cNvPr id="37" name="Text Box 7"/>
            <p:cNvSpPr txBox="1">
              <a:spLocks noChangeArrowheads="1"/>
            </p:cNvSpPr>
            <p:nvPr/>
          </p:nvSpPr>
          <p:spPr bwMode="auto">
            <a:xfrm>
              <a:off x="2029055" y="1583795"/>
              <a:ext cx="1278332" cy="282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33059" tIns="33059" rIns="33059" bIns="33059">
              <a:spAutoFit/>
            </a:bodyPr>
            <a:lstStyle/>
            <a:p>
              <a:r>
                <a:rPr lang="ko-KR" altLang="en-US" sz="14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정책유형에 따른 </a:t>
              </a:r>
              <a:r>
                <a:rPr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비교</a:t>
              </a:r>
              <a:endParaRPr lang="ko-KR" altLang="en-US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endParaRPr>
            </a:p>
          </p:txBody>
        </p:sp>
        <p:sp>
          <p:nvSpPr>
            <p:cNvPr id="38" name="Line 8"/>
            <p:cNvSpPr>
              <a:spLocks noChangeShapeType="1"/>
            </p:cNvSpPr>
            <p:nvPr/>
          </p:nvSpPr>
          <p:spPr bwMode="auto">
            <a:xfrm>
              <a:off x="518458" y="1891059"/>
              <a:ext cx="4299527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 lIns="33059" tIns="33059" rIns="33059" bIns="33059" anchor="ctr"/>
            <a:lstStyle/>
            <a:p>
              <a:pPr marL="0" marR="0" lvl="0" indent="0" defTabSz="914427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</a:endParaRPr>
            </a:p>
          </p:txBody>
        </p:sp>
      </p:grpSp>
      <p:sp>
        <p:nvSpPr>
          <p:cNvPr id="40" name="Text Box 7"/>
          <p:cNvSpPr txBox="1">
            <a:spLocks noChangeArrowheads="1"/>
          </p:cNvSpPr>
          <p:nvPr/>
        </p:nvSpPr>
        <p:spPr bwMode="auto">
          <a:xfrm>
            <a:off x="7370094" y="1628800"/>
            <a:ext cx="1542552" cy="2822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33059" tIns="33059" rIns="33059" bIns="33059">
            <a:spAutoFit/>
          </a:bodyPr>
          <a:lstStyle/>
          <a:p>
            <a:pPr algn="ctr" defTabSz="914427" fontAlgn="auto" latinLnBrk="1">
              <a:spcBef>
                <a:spcPts val="0"/>
              </a:spcBef>
              <a:spcAft>
                <a:spcPts val="0"/>
              </a:spcAft>
              <a:buNone/>
            </a:pPr>
            <a:r>
              <a:rPr kumimoji="1" lang="ko-KR" altLang="en-US" sz="14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분석 및 개선 방안</a:t>
            </a:r>
            <a:endParaRPr kumimoji="1" lang="ko-KR" altLang="en-US" sz="14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굴림" pitchFamily="50" charset="-127"/>
            </a:endParaRPr>
          </a:p>
        </p:txBody>
      </p:sp>
      <p:sp>
        <p:nvSpPr>
          <p:cNvPr id="42" name="Line 8"/>
          <p:cNvSpPr>
            <a:spLocks noChangeShapeType="1"/>
          </p:cNvSpPr>
          <p:nvPr/>
        </p:nvSpPr>
        <p:spPr bwMode="auto">
          <a:xfrm flipV="1">
            <a:off x="6663599" y="1931960"/>
            <a:ext cx="2924916" cy="0"/>
          </a:xfrm>
          <a:prstGeom prst="line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/>
          </a:ln>
          <a:effectLst/>
        </p:spPr>
        <p:txBody>
          <a:bodyPr lIns="33059" tIns="33059" rIns="33059" bIns="33059" anchor="ctr"/>
          <a:lstStyle/>
          <a:p>
            <a:pPr marL="0" marR="0" lvl="0" indent="0" defTabSz="914427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6680398" y="1994108"/>
            <a:ext cx="2921108" cy="4460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정책방향이 외부지향적인 정책이 내부정책에 비해 높은 평가를 받음 </a:t>
            </a:r>
            <a:endParaRPr lang="en-US" altLang="ko-KR" sz="1300" dirty="0" smtClean="0">
              <a:solidFill>
                <a:schemeClr val="tx1"/>
              </a:solidFill>
              <a:latin typeface="+mn-ea"/>
            </a:endParaRPr>
          </a:p>
          <a:p>
            <a:pPr marL="0" lvl="1" latinLnBrk="0">
              <a:tabLst>
                <a:tab pos="450850" algn="l"/>
              </a:tabLst>
            </a:pPr>
            <a:endParaRPr lang="en-US" altLang="ko-KR" sz="1300" dirty="0">
              <a:solidFill>
                <a:schemeClr val="tx1"/>
              </a:solidFill>
              <a:latin typeface="+mn-ea"/>
            </a:endParaRPr>
          </a:p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이러한 경향은 모든 설문요소에서 드러나며 특히 필요성 및 충실성에서 뚜렷함</a:t>
            </a:r>
            <a:endParaRPr lang="en-US" altLang="ko-KR" sz="1300" dirty="0" smtClean="0">
              <a:solidFill>
                <a:schemeClr val="tx1"/>
              </a:solidFill>
              <a:latin typeface="+mn-ea"/>
            </a:endParaRPr>
          </a:p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endParaRPr lang="en-US" altLang="ko-KR" sz="1300" dirty="0">
              <a:solidFill>
                <a:schemeClr val="tx1"/>
              </a:solidFill>
              <a:latin typeface="+mn-ea"/>
            </a:endParaRPr>
          </a:p>
          <a:p>
            <a:pPr marL="174625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이는 모든 정책유형 </a:t>
            </a:r>
            <a:r>
              <a:rPr lang="ko-KR" altLang="en-US" sz="1300" dirty="0" err="1" smtClean="0">
                <a:solidFill>
                  <a:schemeClr val="tx1"/>
                </a:solidFill>
                <a:latin typeface="+mn-ea"/>
              </a:rPr>
              <a:t>응답군에서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 다수를 차지하는 공무원의 특성을 고려해 볼 때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 해당 집단의 정책참여 입장 차이가 영향을 미친 것으로 판단됨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즉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내부정책에서는 수혜자 입장으로 정책을 판단하나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외부지향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정책은 집행자로서 이를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평가하는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점이 그 원인으로 파악됨 </a:t>
            </a:r>
            <a:endParaRPr lang="en-US" altLang="ko-KR" sz="1300" dirty="0" smtClean="0">
              <a:solidFill>
                <a:schemeClr val="tx1"/>
              </a:solidFill>
              <a:latin typeface="+mn-ea"/>
            </a:endParaRPr>
          </a:p>
          <a:p>
            <a:pPr marL="174625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endParaRPr lang="en-US" altLang="ko-KR" sz="1300" dirty="0" smtClean="0">
              <a:solidFill>
                <a:schemeClr val="tx1"/>
              </a:solidFill>
              <a:latin typeface="+mn-ea"/>
            </a:endParaRPr>
          </a:p>
          <a:p>
            <a:pPr marL="177800" lvl="0" indent="-177800" latinLnBrk="0"/>
            <a:r>
              <a:rPr lang="en-US" altLang="ko-KR" sz="1300" b="1" dirty="0" smtClean="0">
                <a:solidFill>
                  <a:prstClr val="black"/>
                </a:solidFill>
              </a:rPr>
              <a:t>→</a:t>
            </a:r>
            <a:r>
              <a:rPr lang="ko-KR" altLang="en-US" sz="1300" b="1" dirty="0" smtClean="0">
                <a:solidFill>
                  <a:prstClr val="black"/>
                </a:solidFill>
              </a:rPr>
              <a:t>내부정책의 필요성과 그에 따른 효과의 공감여부를 이끌어 낼 수 있는 조직 내 의사소통 활성화가 필요함</a:t>
            </a:r>
            <a:r>
              <a:rPr lang="en-US" altLang="ko-KR" sz="1300" b="1" dirty="0" smtClean="0">
                <a:solidFill>
                  <a:prstClr val="black"/>
                </a:solidFill>
              </a:rPr>
              <a:t> </a:t>
            </a:r>
            <a:r>
              <a:rPr lang="ko-KR" altLang="en-US" sz="1300" b="1" dirty="0" smtClean="0">
                <a:solidFill>
                  <a:prstClr val="black"/>
                </a:solidFill>
              </a:rPr>
              <a:t> </a:t>
            </a:r>
            <a:endParaRPr lang="en-US" altLang="ko-KR" sz="13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63724" y="2052851"/>
            <a:ext cx="41205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총점</a:t>
            </a:r>
            <a:endParaRPr lang="ko-KR" altLang="en-US" sz="1200" u="sng" dirty="0"/>
          </a:p>
        </p:txBody>
      </p:sp>
      <p:graphicFrame>
        <p:nvGraphicFramePr>
          <p:cNvPr id="73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9184363"/>
              </p:ext>
            </p:extLst>
          </p:nvPr>
        </p:nvGraphicFramePr>
        <p:xfrm>
          <a:off x="583634" y="2315209"/>
          <a:ext cx="5232668" cy="1532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9" name="Rectangle 9"/>
          <p:cNvSpPr>
            <a:spLocks noChangeArrowheads="1"/>
          </p:cNvSpPr>
          <p:nvPr/>
        </p:nvSpPr>
        <p:spPr bwMode="auto">
          <a:xfrm>
            <a:off x="776584" y="3861683"/>
            <a:ext cx="1367310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1000" dirty="0" smtClean="0">
                <a:latin typeface="+mn-ea"/>
              </a:rPr>
              <a:t>종합만족도</a:t>
            </a:r>
            <a:r>
              <a:rPr lang="en-US" altLang="ko-KR" sz="1000" dirty="0" smtClean="0">
                <a:latin typeface="+mn-ea"/>
              </a:rPr>
              <a:t> </a:t>
            </a:r>
            <a:endParaRPr lang="en-US" altLang="ko-KR" sz="1000" dirty="0">
              <a:latin typeface="+mn-ea"/>
            </a:endParaRPr>
          </a:p>
        </p:txBody>
      </p:sp>
      <p:sp>
        <p:nvSpPr>
          <p:cNvPr id="43" name="Rectangle 9"/>
          <p:cNvSpPr>
            <a:spLocks noChangeArrowheads="1"/>
          </p:cNvSpPr>
          <p:nvPr/>
        </p:nvSpPr>
        <p:spPr bwMode="auto">
          <a:xfrm>
            <a:off x="2503934" y="3861683"/>
            <a:ext cx="1367310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1000" dirty="0" smtClean="0">
                <a:latin typeface="+mn-ea"/>
              </a:rPr>
              <a:t>요소만족도</a:t>
            </a:r>
            <a:endParaRPr lang="en-US" altLang="ko-KR" sz="1000" dirty="0">
              <a:latin typeface="+mn-ea"/>
            </a:endParaRPr>
          </a:p>
        </p:txBody>
      </p: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4257526" y="3861683"/>
            <a:ext cx="1367310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1000" dirty="0" err="1" smtClean="0">
                <a:latin typeface="+mn-ea"/>
              </a:rPr>
              <a:t>전반적만족도</a:t>
            </a:r>
            <a:endParaRPr lang="en-US" altLang="ko-KR" sz="1000" dirty="0">
              <a:latin typeface="+mn-ea"/>
            </a:endParaRPr>
          </a:p>
        </p:txBody>
      </p:sp>
      <p:sp>
        <p:nvSpPr>
          <p:cNvPr id="30" name="Text Box 11"/>
          <p:cNvSpPr txBox="1">
            <a:spLocks noChangeArrowheads="1"/>
          </p:cNvSpPr>
          <p:nvPr/>
        </p:nvSpPr>
        <p:spPr bwMode="auto">
          <a:xfrm>
            <a:off x="415702" y="2414719"/>
            <a:ext cx="143917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222926" y="4149910"/>
            <a:ext cx="6088876" cy="2429689"/>
            <a:chOff x="35578" y="4515671"/>
            <a:chExt cx="3089658" cy="1723097"/>
          </a:xfrm>
        </p:grpSpPr>
        <p:sp>
          <p:nvSpPr>
            <p:cNvPr id="27" name="Text Box 11"/>
            <p:cNvSpPr txBox="1">
              <a:spLocks noChangeArrowheads="1"/>
            </p:cNvSpPr>
            <p:nvPr/>
          </p:nvSpPr>
          <p:spPr bwMode="auto">
            <a:xfrm>
              <a:off x="182447" y="4515671"/>
              <a:ext cx="734432" cy="292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 eaLnBrk="1" hangingPunct="1">
                <a:spcBef>
                  <a:spcPct val="0"/>
                </a:spcBef>
                <a:buSzTx/>
                <a:buFontTx/>
                <a:buNone/>
                <a:defRPr/>
              </a:pPr>
              <a:r>
                <a:rPr kumimoji="0" lang="en-US" altLang="ko-KR" sz="900" dirty="0">
                  <a:latin typeface="+mn-ea"/>
                  <a:ea typeface="+mn-ea"/>
                </a:rPr>
                <a:t>(</a:t>
              </a:r>
              <a:r>
                <a:rPr kumimoji="0" lang="ko-KR" altLang="en-US" sz="900" dirty="0">
                  <a:latin typeface="+mn-ea"/>
                  <a:ea typeface="+mn-ea"/>
                </a:rPr>
                <a:t>단위</a:t>
              </a:r>
              <a:r>
                <a:rPr kumimoji="0" lang="en-US" altLang="ko-KR" sz="900" dirty="0">
                  <a:latin typeface="+mn-ea"/>
                  <a:ea typeface="+mn-ea"/>
                </a:rPr>
                <a:t>: </a:t>
              </a:r>
              <a:r>
                <a:rPr kumimoji="0" lang="ko-KR" altLang="en-US" sz="900" dirty="0" smtClean="0">
                  <a:latin typeface="+mn-ea"/>
                  <a:ea typeface="+mn-ea"/>
                </a:rPr>
                <a:t>점</a:t>
              </a:r>
              <a:r>
                <a:rPr kumimoji="0" lang="en-US" altLang="ko-KR" sz="900" dirty="0" smtClean="0">
                  <a:latin typeface="+mn-ea"/>
                  <a:ea typeface="+mn-ea"/>
                </a:rPr>
                <a:t>)</a:t>
              </a:r>
              <a:endParaRPr kumimoji="0" lang="en-US" altLang="ko-KR" sz="900" dirty="0">
                <a:latin typeface="+mn-ea"/>
                <a:ea typeface="+mn-ea"/>
              </a:endParaRPr>
            </a:p>
          </p:txBody>
        </p:sp>
        <p:graphicFrame>
          <p:nvGraphicFramePr>
            <p:cNvPr id="28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69922566"/>
                </p:ext>
              </p:extLst>
            </p:nvPr>
          </p:nvGraphicFramePr>
          <p:xfrm>
            <a:off x="35578" y="4555135"/>
            <a:ext cx="3089658" cy="168363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sp>
        <p:nvSpPr>
          <p:cNvPr id="29" name="TextBox 28"/>
          <p:cNvSpPr txBox="1"/>
          <p:nvPr/>
        </p:nvSpPr>
        <p:spPr>
          <a:xfrm>
            <a:off x="1947972" y="422188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요소만족도</a:t>
            </a:r>
            <a:endParaRPr lang="ko-KR" altLang="en-US" sz="1200" u="sng" dirty="0"/>
          </a:p>
        </p:txBody>
      </p:sp>
    </p:spTree>
    <p:extLst>
      <p:ext uri="{BB962C8B-B14F-4D97-AF65-F5344CB8AC3E}">
        <p14:creationId xmlns:p14="http://schemas.microsoft.com/office/powerpoint/2010/main" val="266782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ko-KR" altLang="en-US" dirty="0" smtClean="0"/>
              <a:t>만족도 상위 과제는 주로 </a:t>
            </a:r>
            <a:r>
              <a:rPr lang="ko-KR" altLang="en-US" dirty="0" err="1" smtClean="0"/>
              <a:t>농어업</a:t>
            </a:r>
            <a:r>
              <a:rPr lang="ko-KR" altLang="en-US" dirty="0" smtClean="0"/>
              <a:t> 및 환경보건 분야에 있는 반면</a:t>
            </a:r>
            <a:r>
              <a:rPr lang="en-US" altLang="ko-KR" dirty="0" smtClean="0"/>
              <a:t>, </a:t>
            </a:r>
            <a:r>
              <a:rPr lang="ko-KR" altLang="en-US" dirty="0" smtClean="0"/>
              <a:t>하위 과제는 행정제도 및 복지관련 분야에 있으며 </a:t>
            </a:r>
            <a:r>
              <a:rPr lang="ko-KR" altLang="en-US" dirty="0" err="1" smtClean="0"/>
              <a:t>효과성</a:t>
            </a:r>
            <a:r>
              <a:rPr lang="ko-KR" altLang="en-US" dirty="0" smtClean="0"/>
              <a:t> 측면에서 가장 큰 격차가 나타남 </a:t>
            </a:r>
            <a:endParaRPr lang="en-US" altLang="ko-KR" dirty="0" smtClean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전체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전체 만족도 점수 </a:t>
            </a:r>
            <a:r>
              <a:rPr lang="ko-KR" altLang="en-US" dirty="0" err="1" smtClean="0"/>
              <a:t>상하위</a:t>
            </a:r>
            <a:r>
              <a:rPr lang="ko-KR" altLang="en-US" dirty="0" smtClean="0"/>
              <a:t> </a:t>
            </a:r>
            <a:r>
              <a:rPr lang="en-US" altLang="ko-KR" dirty="0" smtClean="0"/>
              <a:t>5</a:t>
            </a:r>
            <a:r>
              <a:rPr lang="ko-KR" altLang="en-US" dirty="0" smtClean="0"/>
              <a:t>대 과제 비교</a:t>
            </a:r>
            <a:endParaRPr lang="ko-KR" altLang="en-US" dirty="0"/>
          </a:p>
        </p:txBody>
      </p:sp>
      <p:grpSp>
        <p:nvGrpSpPr>
          <p:cNvPr id="36" name="그룹 35"/>
          <p:cNvGrpSpPr/>
          <p:nvPr/>
        </p:nvGrpSpPr>
        <p:grpSpPr>
          <a:xfrm>
            <a:off x="456634" y="1628800"/>
            <a:ext cx="6079747" cy="307264"/>
            <a:chOff x="518458" y="1583795"/>
            <a:chExt cx="4299527" cy="307264"/>
          </a:xfrm>
        </p:grpSpPr>
        <p:sp>
          <p:nvSpPr>
            <p:cNvPr id="37" name="Text Box 7"/>
            <p:cNvSpPr txBox="1">
              <a:spLocks noChangeArrowheads="1"/>
            </p:cNvSpPr>
            <p:nvPr/>
          </p:nvSpPr>
          <p:spPr bwMode="auto">
            <a:xfrm>
              <a:off x="1800063" y="1583795"/>
              <a:ext cx="1865549" cy="282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33059" tIns="33059" rIns="33059" bIns="33059">
              <a:spAutoFit/>
            </a:bodyPr>
            <a:lstStyle/>
            <a:p>
              <a:pPr defTabSz="914427" fontAlgn="auto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조사 결과 </a:t>
              </a:r>
              <a:r>
                <a:rPr lang="ko-KR" altLang="en-US" sz="1400" b="1" dirty="0" err="1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상하위</a:t>
              </a:r>
              <a:r>
                <a:rPr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 </a:t>
              </a:r>
              <a:r>
                <a:rPr lang="en-US" altLang="ko-KR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5</a:t>
              </a:r>
              <a:r>
                <a:rPr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대 과제 결과</a:t>
              </a:r>
              <a:endParaRPr lang="ko-KR" altLang="en-US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endParaRPr>
            </a:p>
          </p:txBody>
        </p:sp>
        <p:sp>
          <p:nvSpPr>
            <p:cNvPr id="38" name="Line 8"/>
            <p:cNvSpPr>
              <a:spLocks noChangeShapeType="1"/>
            </p:cNvSpPr>
            <p:nvPr/>
          </p:nvSpPr>
          <p:spPr bwMode="auto">
            <a:xfrm>
              <a:off x="518458" y="1891059"/>
              <a:ext cx="4299527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 lIns="33059" tIns="33059" rIns="33059" bIns="33059" anchor="ctr"/>
            <a:lstStyle/>
            <a:p>
              <a:pPr marL="0" marR="0" lvl="0" indent="0" defTabSz="914427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</a:endParaRPr>
            </a:p>
          </p:txBody>
        </p:sp>
      </p:grpSp>
      <p:sp>
        <p:nvSpPr>
          <p:cNvPr id="42" name="Line 8"/>
          <p:cNvSpPr>
            <a:spLocks noChangeShapeType="1"/>
          </p:cNvSpPr>
          <p:nvPr/>
        </p:nvSpPr>
        <p:spPr bwMode="auto">
          <a:xfrm flipV="1">
            <a:off x="6663599" y="1931960"/>
            <a:ext cx="2924916" cy="0"/>
          </a:xfrm>
          <a:prstGeom prst="line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/>
          </a:ln>
          <a:effectLst/>
        </p:spPr>
        <p:txBody>
          <a:bodyPr lIns="33059" tIns="33059" rIns="33059" bIns="33059" anchor="ctr"/>
          <a:lstStyle/>
          <a:p>
            <a:pPr marL="0" marR="0" lvl="0" indent="0" defTabSz="914427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6680398" y="1994108"/>
            <a:ext cx="2921108" cy="4248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총점 기준 만족도 상위 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5</a:t>
            </a:r>
            <a:r>
              <a:rPr lang="ko-KR" altLang="en-US" sz="1300" dirty="0" err="1" smtClean="0">
                <a:solidFill>
                  <a:schemeClr val="tx1"/>
                </a:solidFill>
                <a:latin typeface="+mn-ea"/>
              </a:rPr>
              <a:t>대과제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 및 하위 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5</a:t>
            </a:r>
            <a:r>
              <a:rPr lang="ko-KR" altLang="en-US" sz="1300" dirty="0" err="1" smtClean="0">
                <a:solidFill>
                  <a:schemeClr val="tx1"/>
                </a:solidFill>
                <a:latin typeface="+mn-ea"/>
              </a:rPr>
              <a:t>대과제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 간의 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25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점 이상의 격차가 발생함</a:t>
            </a:r>
            <a:endParaRPr lang="en-US" altLang="ko-KR" sz="1300" dirty="0" smtClean="0">
              <a:solidFill>
                <a:schemeClr val="tx1"/>
              </a:solidFill>
              <a:latin typeface="+mn-ea"/>
            </a:endParaRPr>
          </a:p>
          <a:p>
            <a:pPr marL="0" lvl="1" latinLnBrk="0">
              <a:tabLst>
                <a:tab pos="450850" algn="l"/>
              </a:tabLst>
            </a:pP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300" dirty="0" smtClean="0">
              <a:solidFill>
                <a:schemeClr val="tx1"/>
              </a:solidFill>
              <a:latin typeface="+mn-ea"/>
            </a:endParaRPr>
          </a:p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이러한 양상은 </a:t>
            </a:r>
            <a:r>
              <a:rPr lang="ko-KR" altLang="en-US" sz="13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효과성에서 보다 뚜렷하게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나타나는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반면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필요성 항목에서는 그 점수 편차가 작게 드러남 </a:t>
            </a:r>
            <a:endParaRPr lang="en-US" altLang="ko-KR" sz="1300" dirty="0" smtClean="0">
              <a:solidFill>
                <a:schemeClr val="tx1"/>
              </a:solidFill>
              <a:latin typeface="+mn-ea"/>
            </a:endParaRPr>
          </a:p>
          <a:p>
            <a:pPr marL="174625" lvl="1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endParaRPr lang="en-US" altLang="ko-KR" sz="1300" dirty="0">
              <a:solidFill>
                <a:schemeClr val="tx1"/>
              </a:solidFill>
              <a:latin typeface="+mn-ea"/>
            </a:endParaRPr>
          </a:p>
          <a:p>
            <a:pPr marL="174625" indent="-174625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상위 과제는 </a:t>
            </a:r>
            <a:r>
              <a:rPr lang="ko-KR" altLang="en-US" sz="1300" dirty="0" err="1" smtClean="0">
                <a:solidFill>
                  <a:schemeClr val="tx1"/>
                </a:solidFill>
                <a:latin typeface="+mn-ea"/>
              </a:rPr>
              <a:t>농</a:t>
            </a:r>
            <a:r>
              <a:rPr lang="ko-KR" altLang="en-US" sz="1300" dirty="0" err="1">
                <a:solidFill>
                  <a:schemeClr val="tx1"/>
                </a:solidFill>
                <a:latin typeface="+mn-ea"/>
              </a:rPr>
              <a:t>어</a:t>
            </a:r>
            <a:r>
              <a:rPr lang="ko-KR" altLang="en-US" sz="1300" dirty="0" err="1" smtClean="0">
                <a:solidFill>
                  <a:schemeClr val="tx1"/>
                </a:solidFill>
                <a:latin typeface="+mn-ea"/>
              </a:rPr>
              <a:t>업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환경 및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보건관련 업무의 성격을 갖는 반면</a:t>
            </a:r>
            <a:r>
              <a:rPr lang="en-US" altLang="ko-KR" sz="13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300" dirty="0" smtClean="0">
                <a:solidFill>
                  <a:schemeClr val="tx1"/>
                </a:solidFill>
                <a:latin typeface="+mn-ea"/>
              </a:rPr>
              <a:t>하위 과제는 행정제도 및 복지분야의 특성이 나타남  </a:t>
            </a:r>
            <a:endParaRPr lang="en-US" altLang="ko-KR" sz="13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6" name="Text Box 19"/>
          <p:cNvSpPr txBox="1">
            <a:spLocks noChangeArrowheads="1"/>
          </p:cNvSpPr>
          <p:nvPr/>
        </p:nvSpPr>
        <p:spPr bwMode="auto">
          <a:xfrm>
            <a:off x="396604" y="2205658"/>
            <a:ext cx="883194" cy="2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5793" tIns="47896" rIns="95793" bIns="47896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lang="en-US" altLang="ko-KR" sz="900" dirty="0">
                <a:latin typeface="+mn-ea"/>
              </a:rPr>
              <a:t>(</a:t>
            </a:r>
            <a:r>
              <a:rPr lang="ko-KR" altLang="en-US" sz="900" dirty="0">
                <a:latin typeface="+mn-ea"/>
              </a:rPr>
              <a:t>단위</a:t>
            </a:r>
            <a:r>
              <a:rPr lang="en-US" altLang="ko-KR" sz="900" dirty="0">
                <a:latin typeface="+mn-ea"/>
              </a:rPr>
              <a:t>: </a:t>
            </a:r>
            <a:r>
              <a:rPr lang="ko-KR" altLang="en-US" sz="900" dirty="0">
                <a:latin typeface="+mn-ea"/>
              </a:rPr>
              <a:t>점</a:t>
            </a:r>
            <a:r>
              <a:rPr lang="en-US" altLang="ko-KR" sz="900" dirty="0">
                <a:latin typeface="+mn-ea"/>
              </a:rPr>
              <a:t>)</a:t>
            </a:r>
          </a:p>
        </p:txBody>
      </p:sp>
      <p:graphicFrame>
        <p:nvGraphicFramePr>
          <p:cNvPr id="47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0157296"/>
              </p:ext>
            </p:extLst>
          </p:nvPr>
        </p:nvGraphicFramePr>
        <p:xfrm>
          <a:off x="292656" y="2383967"/>
          <a:ext cx="6192689" cy="14435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8" name="TextBox 47"/>
          <p:cNvSpPr txBox="1"/>
          <p:nvPr/>
        </p:nvSpPr>
        <p:spPr>
          <a:xfrm>
            <a:off x="972444" y="3645818"/>
            <a:ext cx="667394" cy="466059"/>
          </a:xfrm>
          <a:prstGeom prst="rect">
            <a:avLst/>
          </a:prstGeom>
          <a:noFill/>
        </p:spPr>
        <p:txBody>
          <a:bodyPr wrap="square" lIns="95793" tIns="47896" rIns="95793" bIns="47896" rtlCol="0">
            <a:spAutoFit/>
          </a:bodyPr>
          <a:lstStyle/>
          <a:p>
            <a:pPr algn="ctr" latinLnBrk="0"/>
            <a:r>
              <a:rPr lang="ko-KR" altLang="en-US" sz="800" dirty="0">
                <a:latin typeface="+mn-ea"/>
              </a:rPr>
              <a:t>농어촌 </a:t>
            </a:r>
            <a:r>
              <a:rPr lang="ko-KR" altLang="en-US" sz="800" dirty="0" smtClean="0">
                <a:latin typeface="+mn-ea"/>
              </a:rPr>
              <a:t>주택개량 사업 </a:t>
            </a:r>
            <a:r>
              <a:rPr lang="ko-KR" altLang="en-US" sz="800" dirty="0">
                <a:latin typeface="+mn-ea"/>
              </a:rPr>
              <a:t>지원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495822" y="3645818"/>
            <a:ext cx="792088" cy="589170"/>
          </a:xfrm>
          <a:prstGeom prst="rect">
            <a:avLst/>
          </a:prstGeom>
          <a:noFill/>
        </p:spPr>
        <p:txBody>
          <a:bodyPr wrap="square" lIns="95793" tIns="47896" rIns="95793" bIns="47896" rtlCol="0">
            <a:spAutoFit/>
          </a:bodyPr>
          <a:lstStyle/>
          <a:p>
            <a:pPr algn="ctr" latinLnBrk="0"/>
            <a:r>
              <a:rPr lang="ko-KR" altLang="en-US" sz="800" dirty="0">
                <a:latin typeface="+mn-ea"/>
              </a:rPr>
              <a:t>조류인플루엔자 정밀검사 권한 확대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215901" y="3645818"/>
            <a:ext cx="648073" cy="589170"/>
          </a:xfrm>
          <a:prstGeom prst="rect">
            <a:avLst/>
          </a:prstGeom>
          <a:noFill/>
        </p:spPr>
        <p:txBody>
          <a:bodyPr wrap="square" lIns="95793" tIns="47896" rIns="95793" bIns="47896" rtlCol="0">
            <a:spAutoFit/>
          </a:bodyPr>
          <a:lstStyle/>
          <a:p>
            <a:pPr algn="ctr" latinLnBrk="0"/>
            <a:r>
              <a:rPr lang="ko-KR" altLang="en-US" sz="800" dirty="0">
                <a:latin typeface="+mn-ea"/>
              </a:rPr>
              <a:t>기후변화 대응 온실가스 감축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791966" y="3645818"/>
            <a:ext cx="632533" cy="589170"/>
          </a:xfrm>
          <a:prstGeom prst="rect">
            <a:avLst/>
          </a:prstGeom>
          <a:noFill/>
        </p:spPr>
        <p:txBody>
          <a:bodyPr wrap="square" lIns="95793" tIns="47896" rIns="95793" bIns="47896" rtlCol="0">
            <a:spAutoFit/>
          </a:bodyPr>
          <a:lstStyle/>
          <a:p>
            <a:pPr algn="ctr" latinLnBrk="0"/>
            <a:r>
              <a:rPr lang="ko-KR" altLang="en-US" sz="800" dirty="0">
                <a:latin typeface="+mn-ea"/>
              </a:rPr>
              <a:t>벼 </a:t>
            </a:r>
            <a:r>
              <a:rPr lang="ko-KR" altLang="en-US" sz="800" dirty="0" smtClean="0">
                <a:latin typeface="+mn-ea"/>
              </a:rPr>
              <a:t>육묘 장해 </a:t>
            </a:r>
            <a:r>
              <a:rPr lang="ko-KR" altLang="en-US" sz="800" dirty="0">
                <a:latin typeface="+mn-ea"/>
              </a:rPr>
              <a:t>경감 기술개발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296022" y="3645818"/>
            <a:ext cx="864096" cy="342949"/>
          </a:xfrm>
          <a:prstGeom prst="rect">
            <a:avLst/>
          </a:prstGeom>
          <a:noFill/>
        </p:spPr>
        <p:txBody>
          <a:bodyPr wrap="square" lIns="95793" tIns="47896" rIns="95793" bIns="47896" rtlCol="0">
            <a:spAutoFit/>
          </a:bodyPr>
          <a:lstStyle/>
          <a:p>
            <a:pPr algn="ctr" latinLnBrk="0"/>
            <a:r>
              <a:rPr lang="ko-KR" altLang="en-US" sz="800" dirty="0">
                <a:latin typeface="+mn-ea"/>
              </a:rPr>
              <a:t>자원봉사 </a:t>
            </a:r>
            <a:r>
              <a:rPr lang="ko-KR" altLang="en-US" sz="800" dirty="0" err="1">
                <a:latin typeface="+mn-ea"/>
              </a:rPr>
              <a:t>활동률</a:t>
            </a:r>
            <a:endParaRPr lang="ko-KR" altLang="en-US" sz="800" dirty="0">
              <a:latin typeface="+mn-ea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893858" y="3645818"/>
            <a:ext cx="864096" cy="342949"/>
          </a:xfrm>
          <a:prstGeom prst="rect">
            <a:avLst/>
          </a:prstGeom>
          <a:noFill/>
        </p:spPr>
        <p:txBody>
          <a:bodyPr wrap="square" lIns="95793" tIns="47896" rIns="95793" bIns="47896" rtlCol="0">
            <a:spAutoFit/>
          </a:bodyPr>
          <a:lstStyle/>
          <a:p>
            <a:pPr algn="ctr" latinLnBrk="0"/>
            <a:r>
              <a:rPr lang="ko-KR" altLang="en-US" sz="800" dirty="0" smtClean="0">
                <a:latin typeface="+mn-ea"/>
              </a:rPr>
              <a:t>도민참여 </a:t>
            </a:r>
            <a:r>
              <a:rPr lang="ko-KR" altLang="en-US" sz="800" dirty="0" err="1" smtClean="0">
                <a:latin typeface="+mn-ea"/>
              </a:rPr>
              <a:t>예산제</a:t>
            </a:r>
            <a:r>
              <a:rPr lang="ko-KR" altLang="en-US" sz="800" dirty="0" smtClean="0">
                <a:latin typeface="+mn-ea"/>
              </a:rPr>
              <a:t> </a:t>
            </a:r>
            <a:r>
              <a:rPr lang="ko-KR" altLang="en-US" sz="800" dirty="0">
                <a:latin typeface="+mn-ea"/>
              </a:rPr>
              <a:t>정착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520158" y="3645818"/>
            <a:ext cx="864096" cy="589170"/>
          </a:xfrm>
          <a:prstGeom prst="rect">
            <a:avLst/>
          </a:prstGeom>
          <a:noFill/>
        </p:spPr>
        <p:txBody>
          <a:bodyPr wrap="square" lIns="95793" tIns="47896" rIns="95793" bIns="47896" rtlCol="0">
            <a:spAutoFit/>
          </a:bodyPr>
          <a:lstStyle/>
          <a:p>
            <a:pPr algn="ctr" latinLnBrk="0"/>
            <a:r>
              <a:rPr lang="ko-KR" altLang="en-US" sz="800" dirty="0">
                <a:latin typeface="+mn-ea"/>
              </a:rPr>
              <a:t>평가인증률 제고를 통한 보육의 질 및 투명성 향상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168230" y="3645818"/>
            <a:ext cx="720080" cy="466059"/>
          </a:xfrm>
          <a:prstGeom prst="rect">
            <a:avLst/>
          </a:prstGeom>
          <a:noFill/>
        </p:spPr>
        <p:txBody>
          <a:bodyPr wrap="square" lIns="95793" tIns="47896" rIns="95793" bIns="47896" rtlCol="0">
            <a:spAutoFit/>
          </a:bodyPr>
          <a:lstStyle/>
          <a:p>
            <a:pPr algn="ctr" latinLnBrk="0"/>
            <a:r>
              <a:rPr lang="ko-KR" altLang="en-US" sz="800" dirty="0">
                <a:latin typeface="+mn-ea"/>
              </a:rPr>
              <a:t>공공기관 경영 관련 제도 개선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5744294" y="3645818"/>
            <a:ext cx="864096" cy="466059"/>
          </a:xfrm>
          <a:prstGeom prst="rect">
            <a:avLst/>
          </a:prstGeom>
          <a:noFill/>
        </p:spPr>
        <p:txBody>
          <a:bodyPr wrap="square" lIns="95793" tIns="47896" rIns="95793" bIns="47896" rtlCol="0">
            <a:spAutoFit/>
          </a:bodyPr>
          <a:lstStyle/>
          <a:p>
            <a:pPr algn="ctr" latinLnBrk="0"/>
            <a:r>
              <a:rPr lang="ko-KR" altLang="en-US" sz="800" dirty="0">
                <a:latin typeface="+mn-ea"/>
              </a:rPr>
              <a:t>여성인적자원 개발 및 취업 지원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271686" y="3645818"/>
            <a:ext cx="792088" cy="342949"/>
          </a:xfrm>
          <a:prstGeom prst="rect">
            <a:avLst/>
          </a:prstGeom>
          <a:noFill/>
        </p:spPr>
        <p:txBody>
          <a:bodyPr wrap="square" lIns="95793" tIns="47896" rIns="95793" bIns="47896" rtlCol="0">
            <a:spAutoFit/>
          </a:bodyPr>
          <a:lstStyle/>
          <a:p>
            <a:pPr algn="ctr" latinLnBrk="0"/>
            <a:r>
              <a:rPr lang="ko-KR" altLang="en-US" sz="800" dirty="0" err="1">
                <a:latin typeface="+mn-ea"/>
              </a:rPr>
              <a:t>도로명주소</a:t>
            </a:r>
            <a:r>
              <a:rPr lang="ko-KR" altLang="en-US" sz="800" dirty="0">
                <a:latin typeface="+mn-ea"/>
              </a:rPr>
              <a:t> 활용도 제고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07790" y="2052851"/>
            <a:ext cx="1600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상위 </a:t>
            </a:r>
            <a:r>
              <a:rPr lang="en-US" altLang="ko-KR" sz="1200" u="sng" dirty="0" smtClean="0"/>
              <a:t>5</a:t>
            </a:r>
            <a:r>
              <a:rPr lang="ko-KR" altLang="en-US" sz="1200" u="sng" dirty="0" err="1" smtClean="0"/>
              <a:t>대과제</a:t>
            </a:r>
            <a:r>
              <a:rPr lang="ko-KR" altLang="en-US" sz="1200" u="sng" dirty="0" smtClean="0"/>
              <a:t> 총점</a:t>
            </a:r>
            <a:endParaRPr lang="ko-KR" altLang="en-US" sz="1200" u="sng" dirty="0"/>
          </a:p>
        </p:txBody>
      </p:sp>
      <p:sp>
        <p:nvSpPr>
          <p:cNvPr id="33" name="TextBox 32"/>
          <p:cNvSpPr txBox="1"/>
          <p:nvPr/>
        </p:nvSpPr>
        <p:spPr>
          <a:xfrm>
            <a:off x="4088110" y="2050756"/>
            <a:ext cx="1600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하위 </a:t>
            </a:r>
            <a:r>
              <a:rPr lang="en-US" altLang="ko-KR" sz="1200" u="sng" dirty="0" smtClean="0"/>
              <a:t>5</a:t>
            </a:r>
            <a:r>
              <a:rPr lang="ko-KR" altLang="en-US" sz="1200" u="sng" dirty="0" err="1" smtClean="0"/>
              <a:t>대과제</a:t>
            </a:r>
            <a:r>
              <a:rPr lang="ko-KR" altLang="en-US" sz="1200" u="sng" dirty="0" smtClean="0"/>
              <a:t> 총점</a:t>
            </a:r>
            <a:endParaRPr lang="ko-KR" altLang="en-US" sz="1200" u="sng" dirty="0"/>
          </a:p>
        </p:txBody>
      </p:sp>
      <p:grpSp>
        <p:nvGrpSpPr>
          <p:cNvPr id="34" name="그룹 33"/>
          <p:cNvGrpSpPr/>
          <p:nvPr/>
        </p:nvGrpSpPr>
        <p:grpSpPr>
          <a:xfrm>
            <a:off x="222926" y="4304923"/>
            <a:ext cx="6088876" cy="2077199"/>
            <a:chOff x="35578" y="4515671"/>
            <a:chExt cx="3089658" cy="1723097"/>
          </a:xfrm>
        </p:grpSpPr>
        <p:sp>
          <p:nvSpPr>
            <p:cNvPr id="35" name="Text Box 11"/>
            <p:cNvSpPr txBox="1">
              <a:spLocks noChangeArrowheads="1"/>
            </p:cNvSpPr>
            <p:nvPr/>
          </p:nvSpPr>
          <p:spPr bwMode="auto">
            <a:xfrm>
              <a:off x="182447" y="4515671"/>
              <a:ext cx="734432" cy="292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 eaLnBrk="1" hangingPunct="1">
                <a:spcBef>
                  <a:spcPct val="0"/>
                </a:spcBef>
                <a:buSzTx/>
                <a:buFontTx/>
                <a:buNone/>
                <a:defRPr/>
              </a:pPr>
              <a:r>
                <a:rPr kumimoji="0" lang="en-US" altLang="ko-KR" sz="900" dirty="0">
                  <a:latin typeface="+mn-ea"/>
                  <a:ea typeface="+mn-ea"/>
                </a:rPr>
                <a:t>(</a:t>
              </a:r>
              <a:r>
                <a:rPr kumimoji="0" lang="ko-KR" altLang="en-US" sz="900" dirty="0">
                  <a:latin typeface="+mn-ea"/>
                  <a:ea typeface="+mn-ea"/>
                </a:rPr>
                <a:t>단위</a:t>
              </a:r>
              <a:r>
                <a:rPr kumimoji="0" lang="en-US" altLang="ko-KR" sz="900" dirty="0">
                  <a:latin typeface="+mn-ea"/>
                  <a:ea typeface="+mn-ea"/>
                </a:rPr>
                <a:t>: </a:t>
              </a:r>
              <a:r>
                <a:rPr kumimoji="0" lang="ko-KR" altLang="en-US" sz="900" dirty="0" smtClean="0">
                  <a:latin typeface="+mn-ea"/>
                  <a:ea typeface="+mn-ea"/>
                </a:rPr>
                <a:t>점</a:t>
              </a:r>
              <a:r>
                <a:rPr kumimoji="0" lang="en-US" altLang="ko-KR" sz="900" dirty="0" smtClean="0">
                  <a:latin typeface="+mn-ea"/>
                  <a:ea typeface="+mn-ea"/>
                </a:rPr>
                <a:t>)</a:t>
              </a:r>
              <a:endParaRPr kumimoji="0" lang="en-US" altLang="ko-KR" sz="900" dirty="0">
                <a:latin typeface="+mn-ea"/>
                <a:ea typeface="+mn-ea"/>
              </a:endParaRPr>
            </a:p>
          </p:txBody>
        </p:sp>
        <p:graphicFrame>
          <p:nvGraphicFramePr>
            <p:cNvPr id="39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27899846"/>
                </p:ext>
              </p:extLst>
            </p:nvPr>
          </p:nvGraphicFramePr>
          <p:xfrm>
            <a:off x="35578" y="4555135"/>
            <a:ext cx="3089658" cy="168363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sp>
        <p:nvSpPr>
          <p:cNvPr id="45" name="TextBox 44"/>
          <p:cNvSpPr txBox="1"/>
          <p:nvPr/>
        </p:nvSpPr>
        <p:spPr>
          <a:xfrm>
            <a:off x="1947972" y="4304923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도정목표 </a:t>
            </a:r>
            <a:r>
              <a:rPr lang="ko-KR" altLang="en-US" sz="1200" u="sng" dirty="0" err="1" smtClean="0"/>
              <a:t>상하위</a:t>
            </a:r>
            <a:r>
              <a:rPr lang="en-US" altLang="ko-KR" sz="1200" u="sng" baseline="30000" dirty="0" smtClean="0"/>
              <a:t>*</a:t>
            </a:r>
            <a:r>
              <a:rPr lang="ko-KR" altLang="en-US" sz="1200" u="sng" dirty="0" smtClean="0"/>
              <a:t> 만족도 요소 별 결과</a:t>
            </a:r>
            <a:endParaRPr lang="ko-KR" altLang="en-US" sz="1200" u="sng" dirty="0"/>
          </a:p>
        </p:txBody>
      </p:sp>
      <p:sp>
        <p:nvSpPr>
          <p:cNvPr id="55" name="Text Box 7"/>
          <p:cNvSpPr txBox="1">
            <a:spLocks noChangeArrowheads="1"/>
          </p:cNvSpPr>
          <p:nvPr/>
        </p:nvSpPr>
        <p:spPr bwMode="auto">
          <a:xfrm>
            <a:off x="7370094" y="1628800"/>
            <a:ext cx="1542552" cy="2822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33059" tIns="33059" rIns="33059" bIns="33059">
            <a:spAutoFit/>
          </a:bodyPr>
          <a:lstStyle/>
          <a:p>
            <a:pPr algn="ctr" defTabSz="914427" fontAlgn="auto" latinLnBrk="1">
              <a:spcBef>
                <a:spcPts val="0"/>
              </a:spcBef>
              <a:spcAft>
                <a:spcPts val="0"/>
              </a:spcAft>
              <a:buNone/>
            </a:pPr>
            <a:r>
              <a:rPr kumimoji="1" lang="ko-KR" altLang="en-US" sz="14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분석</a:t>
            </a:r>
            <a:endParaRPr kumimoji="1" lang="ko-KR" altLang="en-US" sz="14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굴림" pitchFamily="50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17485" y="6454130"/>
            <a:ext cx="70141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n-US" altLang="ko-KR" sz="900" baseline="30000" dirty="0" smtClean="0">
                <a:latin typeface="맑은 고딕" pitchFamily="50" charset="-127"/>
                <a:ea typeface="맑은 고딕" pitchFamily="50" charset="-127"/>
              </a:rPr>
              <a:t>*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상위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대 과제 및 하위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대과제의 요소 별 값의 평균</a:t>
            </a:r>
            <a:endParaRPr lang="en-US" altLang="ko-KR" sz="900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94114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1906579"/>
              </p:ext>
            </p:extLst>
          </p:nvPr>
        </p:nvGraphicFramePr>
        <p:xfrm>
          <a:off x="454874" y="2061642"/>
          <a:ext cx="9146632" cy="4381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1308"/>
                <a:gridCol w="4865324"/>
              </a:tblGrid>
              <a:tr h="2232248">
                <a:tc>
                  <a:txBody>
                    <a:bodyPr/>
                    <a:lstStyle/>
                    <a:p>
                      <a:pPr marL="342900" marR="0" lvl="1" indent="-342900" algn="l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>
                          <a:tab pos="450850" algn="l"/>
                        </a:tabLst>
                        <a:defRPr/>
                      </a:pPr>
                      <a:endParaRPr kumimoji="0" lang="en-US" altLang="ko-KR" sz="13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marR="0" lvl="1" indent="-342900" algn="l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>
                          <a:tab pos="450850" algn="l"/>
                        </a:tabLst>
                        <a:defRPr/>
                      </a:pPr>
                      <a:r>
                        <a:rPr kumimoji="0" lang="ko-KR" altLang="en-US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설문방식 차이에 따른 응답결과의 편차</a:t>
                      </a:r>
                      <a:endParaRPr kumimoji="0" lang="en-US" altLang="ko-KR" sz="13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1" indent="0" algn="l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450850" algn="l"/>
                        </a:tabLst>
                        <a:defRPr/>
                      </a:pPr>
                      <a:endParaRPr kumimoji="0" lang="en-US" altLang="ko-KR" sz="13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55600" marR="0" lvl="2" indent="-171450" algn="l" defTabSz="6286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>
                          <a:tab pos="450850" algn="l"/>
                        </a:tabLst>
                        <a:defRPr/>
                      </a:pP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오른쪽 그래프는 동일한 설문에 동일한 </a:t>
                      </a:r>
                      <a:r>
                        <a:rPr kumimoji="0" lang="ko-KR" alt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직업군의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응답을 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call back-</a:t>
                      </a:r>
                      <a:r>
                        <a:rPr kumimoji="0" lang="en-US" altLang="ko-KR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url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스마트폰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과 전화응답을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구분하여 분석한 내용으로 결과에서 상당한 편차가 나타남</a:t>
                      </a:r>
                      <a:endParaRPr kumimoji="0" lang="en-US" altLang="ko-KR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55600" marR="0" lvl="2" indent="-171450" algn="l" defTabSz="6286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>
                          <a:tab pos="450850" algn="l"/>
                        </a:tabLst>
                        <a:defRPr/>
                      </a:pP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이는 조사방식 자체의 차이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스마트폰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기기활용능력에 따라 정책정보에 대한 </a:t>
                      </a:r>
                      <a:r>
                        <a:rPr kumimoji="0" lang="ko-KR" alt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접근성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차이 등에서 비롯된 것으로 판단됨</a:t>
                      </a:r>
                      <a:endParaRPr kumimoji="0" lang="en-US" altLang="ko-KR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7800" marR="0" lvl="0" indent="-177800" algn="l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→ </a:t>
                      </a:r>
                      <a:r>
                        <a:rPr kumimoji="0" lang="ko-KR" altLang="en-US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스마트폰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활용에 취약한 응답자가 많은 정책유형을 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따로 분류하여 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평가</a:t>
                      </a: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84176">
                <a:tc>
                  <a:txBody>
                    <a:bodyPr/>
                    <a:lstStyle/>
                    <a:p>
                      <a:pPr marL="355600" marR="0" lvl="1" indent="-355600" algn="l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450850" algn="l"/>
                        </a:tabLst>
                        <a:defRPr/>
                      </a:pPr>
                      <a:r>
                        <a:rPr kumimoji="0" lang="en-US" altLang="ko-KR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    </a:t>
                      </a:r>
                      <a:r>
                        <a:rPr kumimoji="0" lang="ko-KR" altLang="en-US" sz="13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피평가</a:t>
                      </a:r>
                      <a:r>
                        <a:rPr kumimoji="0" lang="ko-KR" altLang="en-US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부서 역량에 따른 편차</a:t>
                      </a:r>
                      <a:endParaRPr kumimoji="0" lang="en-US" altLang="ko-KR" sz="13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1" indent="0" algn="l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450850" algn="l"/>
                        </a:tabLst>
                        <a:defRPr/>
                      </a:pPr>
                      <a:endParaRPr kumimoji="0" lang="en-US" altLang="ko-KR" sz="13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55600" marR="0" lvl="2" indent="-171450" algn="l" defTabSz="6286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>
                          <a:tab pos="450850" algn="l"/>
                        </a:tabLst>
                        <a:defRPr/>
                      </a:pPr>
                      <a:r>
                        <a:rPr kumimoji="0" lang="ko-KR" alt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피평가부서에서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제출한 응답자명단 중 일부 과제에서 잘못된 번호가 있어 응답 집계에 어려움 발생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사례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1)</a:t>
                      </a:r>
                    </a:p>
                    <a:p>
                      <a:pPr marL="355600" marR="0" lvl="2" indent="-171450" algn="l" defTabSz="6286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>
                          <a:tab pos="450850" algn="l"/>
                        </a:tabLst>
                        <a:defRPr/>
                      </a:pP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응답대상에게 사전 설문 동의를 받기로 되어있으나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실제로 수행되지 않아 항의가 발생하는 등 응답집계에 어려움 발생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사례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2)</a:t>
                      </a:r>
                    </a:p>
                    <a:p>
                      <a:pPr marL="355600" marR="0" lvl="2" indent="-171450" algn="l" defTabSz="6286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>
                          <a:tab pos="450850" algn="l"/>
                        </a:tabLst>
                        <a:defRPr/>
                      </a:pP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정책설명으로 제공된 정보의 편차로 인해 응답자가 답변하는데 어려움 발생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사례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3)</a:t>
                      </a:r>
                    </a:p>
                    <a:p>
                      <a:pPr marL="177800" marR="0" lvl="0" indent="-177800" algn="l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→ 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정책고객 관리능력에 대한 평가를 결과에 반영 및 정책설명 내용의 표준화 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강화</a:t>
                      </a:r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4625" lvl="1" indent="-174625" latinLnBrk="0">
                        <a:buFont typeface="Arial" panose="020B0604020202020204" pitchFamily="34" charset="0"/>
                        <a:buChar char="•"/>
                        <a:tabLst>
                          <a:tab pos="450850" algn="l"/>
                        </a:tabLst>
                      </a:pPr>
                      <a:endParaRPr lang="en-US" altLang="ko-KR" sz="1300" dirty="0" smtClean="0">
                        <a:solidFill>
                          <a:schemeClr val="tx1"/>
                        </a:solidFill>
                        <a:latin typeface="+mn-ea"/>
                      </a:endParaRPr>
                    </a:p>
                    <a:p>
                      <a:pPr marL="174625" lvl="1" indent="-174625" latinLnBrk="0">
                        <a:buFont typeface="Arial" panose="020B0604020202020204" pitchFamily="34" charset="0"/>
                        <a:buChar char="•"/>
                        <a:tabLst>
                          <a:tab pos="450850" algn="l"/>
                        </a:tabLst>
                      </a:pPr>
                      <a:endParaRPr lang="en-US" altLang="ko-KR" sz="1300" dirty="0" smtClean="0">
                        <a:solidFill>
                          <a:schemeClr val="tx1"/>
                        </a:solidFill>
                        <a:latin typeface="+mn-ea"/>
                      </a:endParaRPr>
                    </a:p>
                    <a:p>
                      <a:pPr marL="174625" lvl="1" indent="-174625" latinLnBrk="0">
                        <a:buFont typeface="Arial" panose="020B0604020202020204" pitchFamily="34" charset="0"/>
                        <a:buChar char="•"/>
                        <a:tabLst>
                          <a:tab pos="450850" algn="l"/>
                        </a:tabLst>
                      </a:pPr>
                      <a:endParaRPr lang="en-US" altLang="ko-KR" sz="1300" dirty="0" smtClean="0">
                        <a:solidFill>
                          <a:schemeClr val="tx1"/>
                        </a:solidFill>
                        <a:latin typeface="+mn-ea"/>
                      </a:endParaRPr>
                    </a:p>
                    <a:p>
                      <a:pPr marL="174625" lvl="1" indent="-174625" latinLnBrk="0">
                        <a:buFont typeface="Arial" panose="020B0604020202020204" pitchFamily="34" charset="0"/>
                        <a:buChar char="•"/>
                        <a:tabLst>
                          <a:tab pos="450850" algn="l"/>
                        </a:tabLst>
                      </a:pPr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  <a:latin typeface="+mn-ea"/>
                        </a:rPr>
                        <a:t>사례 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</a:rPr>
                        <a:t>1: “</a:t>
                      </a:r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  <a:latin typeface="+mn-ea"/>
                        </a:rPr>
                        <a:t>없는 번호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</a:rPr>
                        <a:t>,</a:t>
                      </a:r>
                      <a:r>
                        <a:rPr lang="en-US" altLang="ko-KR" sz="1300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 </a:t>
                      </a:r>
                      <a:r>
                        <a:rPr lang="ko-KR" altLang="en-US" sz="1300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잘못된 번호입니다</a:t>
                      </a:r>
                      <a:r>
                        <a:rPr lang="en-US" altLang="ko-KR" sz="1300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.” (44</a:t>
                      </a:r>
                      <a:r>
                        <a:rPr lang="ko-KR" altLang="en-US" sz="1300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회</a:t>
                      </a:r>
                      <a:r>
                        <a:rPr lang="en-US" altLang="ko-KR" sz="1300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)</a:t>
                      </a:r>
                    </a:p>
                    <a:p>
                      <a:pPr marL="174625" lvl="1" indent="-174625" latinLnBrk="0">
                        <a:buFont typeface="Arial" panose="020B0604020202020204" pitchFamily="34" charset="0"/>
                        <a:buChar char="•"/>
                        <a:tabLst>
                          <a:tab pos="450850" algn="l"/>
                        </a:tabLst>
                      </a:pPr>
                      <a:endParaRPr lang="en-US" altLang="ko-KR" sz="1300" dirty="0" smtClean="0">
                        <a:solidFill>
                          <a:schemeClr val="tx1"/>
                        </a:solidFill>
                        <a:latin typeface="+mn-ea"/>
                      </a:endParaRPr>
                    </a:p>
                    <a:p>
                      <a:pPr marL="174625" lvl="1" indent="-174625" latinLnBrk="0">
                        <a:buFont typeface="Arial" panose="020B0604020202020204" pitchFamily="34" charset="0"/>
                        <a:buChar char="•"/>
                        <a:tabLst>
                          <a:tab pos="450850" algn="l"/>
                        </a:tabLst>
                      </a:pPr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  <a:latin typeface="+mn-ea"/>
                        </a:rPr>
                        <a:t>사례 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</a:rPr>
                        <a:t>2: “</a:t>
                      </a:r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  <a:latin typeface="+mn-ea"/>
                        </a:rPr>
                        <a:t>저는 설문응답에 동의한 적 없습니다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</a:rPr>
                        <a:t>.”(37</a:t>
                      </a:r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  <a:latin typeface="+mn-ea"/>
                        </a:rPr>
                        <a:t>회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</a:rPr>
                        <a:t>) </a:t>
                      </a:r>
                    </a:p>
                    <a:p>
                      <a:pPr marL="174625" lvl="1" indent="-174625" latinLnBrk="0">
                        <a:buFont typeface="Arial" panose="020B0604020202020204" pitchFamily="34" charset="0"/>
                        <a:buChar char="•"/>
                        <a:tabLst>
                          <a:tab pos="450850" algn="l"/>
                        </a:tabLst>
                      </a:pPr>
                      <a:endParaRPr lang="en-US" altLang="ko-KR" sz="1300" dirty="0" smtClean="0">
                        <a:solidFill>
                          <a:schemeClr val="tx1"/>
                        </a:solidFill>
                        <a:latin typeface="+mn-ea"/>
                      </a:endParaRPr>
                    </a:p>
                    <a:p>
                      <a:pPr marL="174625" lvl="1" indent="-174625" latinLnBrk="0">
                        <a:buFont typeface="Arial" panose="020B0604020202020204" pitchFamily="34" charset="0"/>
                        <a:buChar char="•"/>
                        <a:tabLst>
                          <a:tab pos="450850" algn="l"/>
                        </a:tabLst>
                      </a:pPr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  <a:latin typeface="+mn-ea"/>
                        </a:rPr>
                        <a:t>사례 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</a:rPr>
                        <a:t>3: “</a:t>
                      </a:r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  <a:latin typeface="+mn-ea"/>
                        </a:rPr>
                        <a:t>주어진 정보만으로는 정책이 투명한지 모르겠어요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</a:rPr>
                        <a:t>.”(10</a:t>
                      </a:r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  <a:latin typeface="+mn-ea"/>
                        </a:rPr>
                        <a:t>회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</a:rPr>
                        <a:t>)</a:t>
                      </a:r>
                    </a:p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ko-KR" altLang="en-US" dirty="0" smtClean="0"/>
              <a:t>설문방식 및 </a:t>
            </a:r>
            <a:r>
              <a:rPr lang="ko-KR" altLang="en-US" dirty="0" err="1" smtClean="0"/>
              <a:t>피평가</a:t>
            </a:r>
            <a:r>
              <a:rPr lang="ko-KR" altLang="en-US" dirty="0" smtClean="0"/>
              <a:t> 부서 역량에 따른 편차가 조사 결과의 신뢰도를 낮출 수 있어 이에 대한 개선이 요구됨</a:t>
            </a:r>
            <a:endParaRPr lang="en-US" altLang="ko-KR" dirty="0" smtClean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II. </a:t>
            </a:r>
            <a:r>
              <a:rPr kumimoji="1" lang="ko-KR" altLang="en-US" sz="1200" kern="0" dirty="0" smtClean="0">
                <a:latin typeface="맑은 고딕" pitchFamily="50" charset="-127"/>
                <a:ea typeface="맑은 고딕" pitchFamily="50" charset="-127"/>
              </a:rPr>
              <a:t>전체 조사 결과</a:t>
            </a:r>
            <a:endParaRPr kumimoji="1" lang="ko-KR" altLang="en-US" sz="1200" kern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5. </a:t>
            </a:r>
            <a:r>
              <a:rPr lang="ko-KR" altLang="en-US" dirty="0" smtClean="0"/>
              <a:t>만족도 조사 개선 사항</a:t>
            </a:r>
            <a:r>
              <a:rPr lang="en-US" altLang="ko-KR" dirty="0" smtClean="0"/>
              <a:t>(1/2)</a:t>
            </a:r>
            <a:endParaRPr lang="ko-KR" altLang="en-US" dirty="0"/>
          </a:p>
        </p:txBody>
      </p:sp>
      <p:grpSp>
        <p:nvGrpSpPr>
          <p:cNvPr id="10" name="그룹 9"/>
          <p:cNvGrpSpPr/>
          <p:nvPr/>
        </p:nvGrpSpPr>
        <p:grpSpPr>
          <a:xfrm>
            <a:off x="456634" y="1610362"/>
            <a:ext cx="9144872" cy="307264"/>
            <a:chOff x="518458" y="1636571"/>
            <a:chExt cx="4299527" cy="307264"/>
          </a:xfrm>
        </p:grpSpPr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1857879" y="1636571"/>
              <a:ext cx="1587704" cy="282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33059" tIns="33059" rIns="33059" bIns="33059">
              <a:spAutoFit/>
            </a:bodyPr>
            <a:lstStyle/>
            <a:p>
              <a:pPr defTabSz="914427" fontAlgn="auto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조사 결과 신뢰도 저하 요인 및 개선 방안</a:t>
              </a:r>
              <a:endParaRPr lang="ko-KR" altLang="en-US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endParaRPr>
            </a:p>
          </p:txBody>
        </p:sp>
        <p:sp>
          <p:nvSpPr>
            <p:cNvPr id="12" name="Line 8"/>
            <p:cNvSpPr>
              <a:spLocks noChangeShapeType="1"/>
            </p:cNvSpPr>
            <p:nvPr/>
          </p:nvSpPr>
          <p:spPr bwMode="auto">
            <a:xfrm>
              <a:off x="518458" y="1943835"/>
              <a:ext cx="4299527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 lIns="33059" tIns="33059" rIns="33059" bIns="33059" anchor="ctr"/>
            <a:lstStyle/>
            <a:p>
              <a:pPr marL="0" marR="0" lvl="0" indent="0" defTabSz="914427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</a:endParaRPr>
            </a:p>
          </p:txBody>
        </p:sp>
      </p:grpSp>
      <p:sp>
        <p:nvSpPr>
          <p:cNvPr id="22" name="Text Box 11"/>
          <p:cNvSpPr txBox="1">
            <a:spLocks noChangeArrowheads="1"/>
          </p:cNvSpPr>
          <p:nvPr/>
        </p:nvSpPr>
        <p:spPr bwMode="auto">
          <a:xfrm>
            <a:off x="4880198" y="2158142"/>
            <a:ext cx="719585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graphicFrame>
        <p:nvGraphicFramePr>
          <p:cNvPr id="23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7114811"/>
              </p:ext>
            </p:extLst>
          </p:nvPr>
        </p:nvGraphicFramePr>
        <p:xfrm>
          <a:off x="5118897" y="2417574"/>
          <a:ext cx="4469617" cy="18043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5296172" y="2216691"/>
            <a:ext cx="41205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한우수정란 생산∙공급 요소 만족도 </a:t>
            </a:r>
            <a:r>
              <a:rPr lang="ko-KR" altLang="en-US" sz="1200" u="sng" dirty="0" err="1" smtClean="0"/>
              <a:t>설문방식별</a:t>
            </a:r>
            <a:r>
              <a:rPr lang="ko-KR" altLang="en-US" sz="1200" u="sng" dirty="0" smtClean="0"/>
              <a:t> 결과</a:t>
            </a:r>
            <a:endParaRPr lang="ko-KR" altLang="en-US" sz="1200" u="sng" dirty="0"/>
          </a:p>
        </p:txBody>
      </p:sp>
      <p:sp>
        <p:nvSpPr>
          <p:cNvPr id="30" name="TextBox 29"/>
          <p:cNvSpPr txBox="1"/>
          <p:nvPr/>
        </p:nvSpPr>
        <p:spPr>
          <a:xfrm>
            <a:off x="5296172" y="4437906"/>
            <a:ext cx="41205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err="1" smtClean="0"/>
              <a:t>피평가</a:t>
            </a:r>
            <a:r>
              <a:rPr lang="ko-KR" altLang="en-US" sz="1200" u="sng" dirty="0" smtClean="0"/>
              <a:t> 부서 역량에 따른 편차 사례</a:t>
            </a:r>
            <a:r>
              <a:rPr lang="en-US" altLang="ko-KR" sz="1200" u="sng" baseline="30000" dirty="0" smtClean="0"/>
              <a:t>*</a:t>
            </a:r>
            <a:endParaRPr lang="ko-KR" altLang="en-US" sz="1200" u="sng" baseline="30000" dirty="0"/>
          </a:p>
        </p:txBody>
      </p:sp>
      <p:sp>
        <p:nvSpPr>
          <p:cNvPr id="13" name="TextBox 12"/>
          <p:cNvSpPr txBox="1"/>
          <p:nvPr/>
        </p:nvSpPr>
        <p:spPr>
          <a:xfrm>
            <a:off x="317485" y="6454130"/>
            <a:ext cx="70141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n-US" altLang="ko-KR" sz="900" baseline="30000" dirty="0" smtClean="0">
                <a:latin typeface="맑은 고딕" pitchFamily="50" charset="-127"/>
                <a:ea typeface="맑은 고딕" pitchFamily="50" charset="-127"/>
              </a:rPr>
              <a:t>*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798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건의 전화설문 기준 </a:t>
            </a:r>
            <a:endParaRPr lang="en-US" altLang="ko-KR" sz="9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이등변 삼각형 3"/>
          <p:cNvSpPr/>
          <p:nvPr/>
        </p:nvSpPr>
        <p:spPr>
          <a:xfrm rot="5400000">
            <a:off x="3152185" y="4187794"/>
            <a:ext cx="3240000" cy="216024"/>
          </a:xfrm>
          <a:prstGeom prst="triangl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80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845977"/>
              </p:ext>
            </p:extLst>
          </p:nvPr>
        </p:nvGraphicFramePr>
        <p:xfrm>
          <a:off x="454874" y="2061642"/>
          <a:ext cx="9146632" cy="43269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1308"/>
                <a:gridCol w="4865324"/>
              </a:tblGrid>
              <a:tr h="2376264">
                <a:tc>
                  <a:txBody>
                    <a:bodyPr/>
                    <a:lstStyle/>
                    <a:p>
                      <a:pPr marL="342900" marR="0" lvl="1" indent="-342900" algn="l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>
                          <a:tab pos="450850" algn="l"/>
                        </a:tabLst>
                        <a:defRPr/>
                      </a:pPr>
                      <a:endParaRPr kumimoji="0" lang="en-US" altLang="ko-KR" sz="13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marR="0" lvl="1" indent="-342900" algn="l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>
                          <a:tab pos="450850" algn="l"/>
                        </a:tabLst>
                        <a:defRPr/>
                      </a:pPr>
                      <a:r>
                        <a:rPr kumimoji="0" lang="ko-KR" altLang="en-US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제한적인 응답대상의 정보</a:t>
                      </a:r>
                      <a:endParaRPr kumimoji="0" lang="en-US" altLang="ko-KR" sz="13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1" indent="0" algn="l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450850" algn="l"/>
                        </a:tabLst>
                        <a:defRPr/>
                      </a:pPr>
                      <a:endParaRPr kumimoji="0" lang="en-US" altLang="ko-KR" sz="13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55600" marR="0" lvl="2" indent="-171450" algn="l" defTabSz="6286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>
                          <a:tab pos="450850" algn="l"/>
                        </a:tabLst>
                        <a:defRPr/>
                      </a:pP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현재 부서에서 제공하는 정보에는 소속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핸드폰번호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이메일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주소만 기재함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그 결과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설문결과를 분석 시 응답자의 </a:t>
                      </a:r>
                      <a:r>
                        <a:rPr kumimoji="0" lang="ko-KR" alt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직업군과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소속만을 고려하여 정책과의 이해관계를 추정하는 한계 존재</a:t>
                      </a:r>
                      <a:endParaRPr kumimoji="0" lang="en-US" altLang="ko-KR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7800" marR="0" lvl="0" indent="-177800" algn="l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→ 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응답자의 정보 제공 시</a:t>
                      </a: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‘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정책과의 관계</a:t>
                      </a: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’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를 추가함</a:t>
                      </a: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정책과의 관계에 정책수혜자</a:t>
                      </a: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집행자</a:t>
                      </a: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일반도민 등의 유형화가 필요함</a:t>
                      </a: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177800" marR="0" lvl="0" indent="-177800" algn="l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응답결과의 비교를 위해</a:t>
                      </a: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응답자의 </a:t>
                      </a: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‘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정책과의 관계</a:t>
                      </a: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’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를 일정비율로 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제한할 필요가 있음</a:t>
                      </a: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 : 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집행자 </a:t>
                      </a: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50% 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이하</a:t>
                      </a: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84176">
                <a:tc>
                  <a:txBody>
                    <a:bodyPr/>
                    <a:lstStyle/>
                    <a:p>
                      <a:pPr marL="355600" marR="0" lvl="1" indent="-355600" algn="l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2"/>
                        <a:tabLst>
                          <a:tab pos="450850" algn="l"/>
                        </a:tabLst>
                        <a:defRPr/>
                      </a:pPr>
                      <a:r>
                        <a:rPr kumimoji="0" lang="ko-KR" altLang="en-US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부족한 응답내용의 정보 </a:t>
                      </a:r>
                      <a:endParaRPr kumimoji="0" lang="en-US" altLang="ko-KR" sz="13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55600" marR="0" lvl="1" indent="-355600" algn="l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2"/>
                        <a:tabLst>
                          <a:tab pos="450850" algn="l"/>
                        </a:tabLst>
                        <a:defRPr/>
                      </a:pPr>
                      <a:endParaRPr kumimoji="0" lang="en-US" altLang="ko-KR" sz="13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55600" marR="0" lvl="2" indent="-171450" algn="l" defTabSz="6286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>
                          <a:tab pos="450850" algn="l"/>
                        </a:tabLst>
                        <a:defRPr/>
                      </a:pP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현재 수행하는 설문조사에서는 계량화된 만족도 측정만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가능한 바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불만의 원인 및 이로부터 도출되는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개선사항의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확보가 어려움 </a:t>
                      </a:r>
                      <a:endParaRPr kumimoji="0" lang="en-US" altLang="ko-KR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55600" marR="0" lvl="2" indent="-171450" algn="l" defTabSz="6286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>
                          <a:tab pos="450850" algn="l"/>
                        </a:tabLst>
                        <a:defRPr/>
                      </a:pP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전화설문 시 응답자 요청으로 수신한 주관식 내용 중 고려할 의견의 존재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사례 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1,2,3)</a:t>
                      </a:r>
                    </a:p>
                    <a:p>
                      <a:pPr marL="177800" marR="0" lvl="0" indent="-177800" algn="l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→ 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향후 설문 시 주관식 의견 신설 혹은 만족도 점수가 부진한 부서를 중심으로 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그룹심화인터뷰 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등의 정성적 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조사를 병행할 필요가 있음</a:t>
                      </a:r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4625" lvl="1" indent="-174625" latinLnBrk="0">
                        <a:buFont typeface="Arial" panose="020B0604020202020204" pitchFamily="34" charset="0"/>
                        <a:buChar char="•"/>
                        <a:tabLst>
                          <a:tab pos="450850" algn="l"/>
                        </a:tabLst>
                      </a:pPr>
                      <a:endParaRPr lang="en-US" altLang="ko-KR" sz="1300" dirty="0" smtClean="0">
                        <a:solidFill>
                          <a:schemeClr val="tx1"/>
                        </a:solidFill>
                        <a:latin typeface="+mn-ea"/>
                      </a:endParaRPr>
                    </a:p>
                    <a:p>
                      <a:pPr marL="174625" lvl="1" indent="-174625" latinLnBrk="0">
                        <a:buFont typeface="Arial" panose="020B0604020202020204" pitchFamily="34" charset="0"/>
                        <a:buChar char="•"/>
                        <a:tabLst>
                          <a:tab pos="450850" algn="l"/>
                        </a:tabLst>
                      </a:pPr>
                      <a:endParaRPr lang="en-US" altLang="ko-KR" sz="1300" dirty="0" smtClean="0">
                        <a:solidFill>
                          <a:schemeClr val="tx1"/>
                        </a:solidFill>
                        <a:latin typeface="+mn-ea"/>
                      </a:endParaRPr>
                    </a:p>
                    <a:p>
                      <a:pPr marL="174625" lvl="1" indent="-174625" latinLnBrk="0">
                        <a:buFont typeface="Arial" panose="020B0604020202020204" pitchFamily="34" charset="0"/>
                        <a:buChar char="•"/>
                        <a:tabLst>
                          <a:tab pos="450850" algn="l"/>
                        </a:tabLst>
                      </a:pPr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  <a:latin typeface="+mn-ea"/>
                        </a:rPr>
                        <a:t>사례 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</a:rPr>
                        <a:t>1: “</a:t>
                      </a:r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  <a:latin typeface="+mn-ea"/>
                        </a:rPr>
                        <a:t>한국기후에서 양질의 건초 자급자족은 현실상 어렵습니다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</a:rPr>
                        <a:t>. </a:t>
                      </a:r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  <a:latin typeface="+mn-ea"/>
                        </a:rPr>
                        <a:t>이를 인정하고 수입자유화를 통해 비용절감을 했으면 합니다</a:t>
                      </a:r>
                      <a:r>
                        <a:rPr lang="en-US" altLang="ko-KR" sz="1300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.”</a:t>
                      </a:r>
                      <a:endParaRPr lang="en-US" altLang="ko-KR" sz="1300" dirty="0" smtClean="0">
                        <a:solidFill>
                          <a:schemeClr val="tx1"/>
                        </a:solidFill>
                        <a:latin typeface="+mn-ea"/>
                      </a:endParaRPr>
                    </a:p>
                    <a:p>
                      <a:pPr marL="174625" lvl="1" indent="-174625" latinLnBrk="0">
                        <a:buFont typeface="Arial" panose="020B0604020202020204" pitchFamily="34" charset="0"/>
                        <a:buChar char="•"/>
                        <a:tabLst>
                          <a:tab pos="450850" algn="l"/>
                        </a:tabLst>
                      </a:pPr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  <a:latin typeface="+mn-ea"/>
                        </a:rPr>
                        <a:t>사례 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</a:rPr>
                        <a:t>2: “</a:t>
                      </a:r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  <a:latin typeface="+mn-ea"/>
                        </a:rPr>
                        <a:t>사업비 대비 </a:t>
                      </a:r>
                      <a:r>
                        <a:rPr lang="ko-KR" altLang="en-US" sz="1300" dirty="0" err="1" smtClean="0">
                          <a:solidFill>
                            <a:schemeClr val="tx1"/>
                          </a:solidFill>
                          <a:latin typeface="+mn-ea"/>
                        </a:rPr>
                        <a:t>사업량이</a:t>
                      </a:r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  <a:latin typeface="+mn-ea"/>
                        </a:rPr>
                        <a:t> 너무 적습니다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</a:rPr>
                        <a:t>. </a:t>
                      </a:r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  <a:latin typeface="+mn-ea"/>
                        </a:rPr>
                        <a:t>투명성 강화를 위해 개선이 필요합니다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</a:rPr>
                        <a:t>.” </a:t>
                      </a:r>
                    </a:p>
                    <a:p>
                      <a:pPr marL="174625" lvl="1" indent="-174625" latinLnBrk="0">
                        <a:buFont typeface="Arial" panose="020B0604020202020204" pitchFamily="34" charset="0"/>
                        <a:buChar char="•"/>
                        <a:tabLst>
                          <a:tab pos="450850" algn="l"/>
                        </a:tabLst>
                      </a:pPr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  <a:latin typeface="+mn-ea"/>
                        </a:rPr>
                        <a:t>사례 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</a:rPr>
                        <a:t>3: “</a:t>
                      </a:r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  <a:latin typeface="+mn-ea"/>
                        </a:rPr>
                        <a:t>신도시 정착을 위해 무엇보다도 병원과 대학을 유치해주셨으면 합니다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</a:rPr>
                        <a:t>.”</a:t>
                      </a:r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ko-KR" altLang="en-US" dirty="0" smtClean="0"/>
              <a:t>응답대상 및 응답내용의 정보가 부족해 설문결과 활용에 제약이 있는 바 이에 대한 개선이 요구됨</a:t>
            </a:r>
            <a:endParaRPr lang="en-US" altLang="ko-KR" dirty="0" smtClean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II. </a:t>
            </a:r>
            <a:r>
              <a:rPr kumimoji="1" lang="ko-KR" altLang="en-US" sz="1200" kern="0" dirty="0" smtClean="0">
                <a:latin typeface="맑은 고딕" pitchFamily="50" charset="-127"/>
                <a:ea typeface="맑은 고딕" pitchFamily="50" charset="-127"/>
              </a:rPr>
              <a:t>전체 조사 결과</a:t>
            </a:r>
            <a:endParaRPr kumimoji="1" lang="ko-KR" altLang="en-US" sz="1200" kern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5. </a:t>
            </a:r>
            <a:r>
              <a:rPr lang="ko-KR" altLang="en-US" dirty="0" smtClean="0"/>
              <a:t>만족도 조사 개선 사항</a:t>
            </a:r>
            <a:r>
              <a:rPr lang="en-US" altLang="ko-KR" dirty="0" smtClean="0"/>
              <a:t>(2/2)</a:t>
            </a:r>
            <a:endParaRPr lang="ko-KR" altLang="en-US" dirty="0"/>
          </a:p>
        </p:txBody>
      </p:sp>
      <p:grpSp>
        <p:nvGrpSpPr>
          <p:cNvPr id="10" name="그룹 9"/>
          <p:cNvGrpSpPr/>
          <p:nvPr/>
        </p:nvGrpSpPr>
        <p:grpSpPr>
          <a:xfrm>
            <a:off x="456634" y="1610362"/>
            <a:ext cx="9144872" cy="307264"/>
            <a:chOff x="518458" y="1636571"/>
            <a:chExt cx="4299527" cy="307264"/>
          </a:xfrm>
        </p:grpSpPr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1903762" y="1636571"/>
              <a:ext cx="1528919" cy="282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33059" tIns="33059" rIns="33059" bIns="33059">
              <a:spAutoFit/>
            </a:bodyPr>
            <a:lstStyle/>
            <a:p>
              <a:pPr defTabSz="914427" fontAlgn="auto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altLang="en-US" sz="1400" b="1" dirty="0" smtClean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굴림" pitchFamily="50" charset="-127"/>
                </a:rPr>
                <a:t>설문결과 활용도 저하요인 및 개선 방안</a:t>
              </a:r>
              <a:endParaRPr lang="ko-KR" altLang="en-US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endParaRPr>
            </a:p>
          </p:txBody>
        </p:sp>
        <p:sp>
          <p:nvSpPr>
            <p:cNvPr id="12" name="Line 8"/>
            <p:cNvSpPr>
              <a:spLocks noChangeShapeType="1"/>
            </p:cNvSpPr>
            <p:nvPr/>
          </p:nvSpPr>
          <p:spPr bwMode="auto">
            <a:xfrm>
              <a:off x="518458" y="1943835"/>
              <a:ext cx="4299527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 lIns="33059" tIns="33059" rIns="33059" bIns="33059" anchor="ctr"/>
            <a:lstStyle/>
            <a:p>
              <a:pPr marL="0" marR="0" lvl="0" indent="0" defTabSz="914427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5296172" y="2216691"/>
            <a:ext cx="41205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u="sng" dirty="0" smtClean="0"/>
              <a:t>OOO </a:t>
            </a:r>
            <a:r>
              <a:rPr lang="ko-KR" altLang="en-US" sz="1200" u="sng" dirty="0" smtClean="0"/>
              <a:t>만족도 조사 대상고객 명단 예시</a:t>
            </a:r>
            <a:endParaRPr lang="ko-KR" altLang="en-US" sz="1200" u="sng" dirty="0"/>
          </a:p>
        </p:txBody>
      </p:sp>
      <p:sp>
        <p:nvSpPr>
          <p:cNvPr id="30" name="TextBox 29"/>
          <p:cNvSpPr txBox="1"/>
          <p:nvPr/>
        </p:nvSpPr>
        <p:spPr>
          <a:xfrm>
            <a:off x="5296172" y="4509914"/>
            <a:ext cx="41205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전화 설문 시 제기된 주관식 응답</a:t>
            </a:r>
            <a:endParaRPr lang="ko-KR" altLang="en-US" sz="1200" u="sng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206" y="2570163"/>
            <a:ext cx="4590000" cy="1175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물결 16"/>
          <p:cNvSpPr/>
          <p:nvPr/>
        </p:nvSpPr>
        <p:spPr>
          <a:xfrm rot="10800000">
            <a:off x="4952206" y="3501802"/>
            <a:ext cx="4590000" cy="720080"/>
          </a:xfrm>
          <a:prstGeom prst="wav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13" name="이등변 삼각형 12"/>
          <p:cNvSpPr/>
          <p:nvPr/>
        </p:nvSpPr>
        <p:spPr>
          <a:xfrm rot="5400000">
            <a:off x="3152185" y="4187794"/>
            <a:ext cx="3240000" cy="216024"/>
          </a:xfrm>
          <a:prstGeom prst="triangl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08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</a:t>
            </a:r>
            <a:r>
              <a:rPr lang="en-US" altLang="ko-KR" dirty="0" smtClean="0"/>
              <a:t>	</a:t>
            </a:r>
            <a:r>
              <a:rPr lang="ko-KR" altLang="en-US" dirty="0" smtClean="0"/>
              <a:t>차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76736" y="1413570"/>
            <a:ext cx="5256584" cy="3400931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342900" indent="-342900" fontAlgn="ctr">
              <a:spcBef>
                <a:spcPts val="120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ko-KR" altLang="en-US" sz="2000" dirty="0" smtClean="0">
                <a:solidFill>
                  <a:schemeClr val="bg1">
                    <a:lumMod val="8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조사개요</a:t>
            </a:r>
            <a:endParaRPr lang="en-US" altLang="ko-KR" sz="2000" dirty="0" smtClean="0">
              <a:solidFill>
                <a:schemeClr val="bg1">
                  <a:lumMod val="8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 fontAlgn="ctr">
              <a:spcBef>
                <a:spcPts val="120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ko-KR" altLang="en-US" sz="2000" dirty="0" smtClean="0">
                <a:solidFill>
                  <a:srgbClr val="D9D9D9"/>
                </a:solidFill>
                <a:latin typeface="HY헤드라인M" pitchFamily="18" charset="-127"/>
                <a:ea typeface="HY헤드라인M" pitchFamily="18" charset="-127"/>
              </a:rPr>
              <a:t>전체 조사 결과</a:t>
            </a:r>
            <a:endParaRPr lang="en-US" altLang="ko-KR" sz="2000" dirty="0" smtClean="0">
              <a:solidFill>
                <a:srgbClr val="D9D9D9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 fontAlgn="ctr">
              <a:spcBef>
                <a:spcPts val="120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세부 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조사 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결과</a:t>
            </a:r>
            <a:endParaRPr lang="en-US" altLang="ko-KR" sz="2000" dirty="0" smtClean="0">
              <a:latin typeface="HY헤드라인M" pitchFamily="18" charset="-127"/>
              <a:ea typeface="HY헤드라인M" pitchFamily="18" charset="-127"/>
            </a:endParaRPr>
          </a:p>
          <a:p>
            <a:pPr marL="914413" lvl="1" indent="-457200" fontAlgn="ctr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과제별 결과</a:t>
            </a:r>
            <a:endParaRPr lang="en-US" altLang="ko-KR" sz="2000" dirty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 fontAlgn="ctr">
              <a:spcBef>
                <a:spcPts val="120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en-US" altLang="ko-KR" sz="2000" dirty="0">
                <a:solidFill>
                  <a:schemeClr val="bg1">
                    <a:lumMod val="8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APPENDIX</a:t>
            </a:r>
          </a:p>
          <a:p>
            <a:pPr marL="914413" lvl="1" indent="-457200" fontAlgn="ctr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endParaRPr lang="en-US" altLang="ko-KR" sz="2000" dirty="0" smtClean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6960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36" name="육각형 3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704182859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/>
              <a:t>‘</a:t>
            </a:r>
            <a:r>
              <a:rPr lang="ko-KR" altLang="en-US" dirty="0"/>
              <a:t>신문방송 등 언론사와 홍보협력 강화</a:t>
            </a:r>
            <a:r>
              <a:rPr lang="en-US" altLang="ko-KR" dirty="0"/>
              <a:t>’</a:t>
            </a:r>
            <a:r>
              <a:rPr lang="ko-KR" altLang="en-US" dirty="0"/>
              <a:t> 과제는 </a:t>
            </a:r>
            <a:r>
              <a:rPr lang="ko-KR" altLang="en-US" dirty="0" smtClean="0"/>
              <a:t>전반적으로 무난한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</a:t>
            </a:r>
            <a:r>
              <a:rPr lang="ko-KR" altLang="en-US" dirty="0" err="1" smtClean="0"/>
              <a:t>효과성</a:t>
            </a:r>
            <a:r>
              <a:rPr lang="ko-KR" altLang="en-US" dirty="0" smtClean="0"/>
              <a:t> 및 필요성은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정책기대효과의 구체화를 통해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1.1 </a:t>
            </a:r>
            <a:r>
              <a:rPr lang="ko-KR" altLang="en-US" dirty="0" smtClean="0"/>
              <a:t>홍보협력관 </a:t>
            </a:r>
            <a:r>
              <a:rPr lang="en-US" altLang="ko-KR" dirty="0" smtClean="0"/>
              <a:t>– </a:t>
            </a:r>
            <a:r>
              <a:rPr lang="ko-KR" altLang="en-US" dirty="0"/>
              <a:t>신문방송 등 언론사와 홍보협력 강화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84.8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로서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전반적 만족도 및 요소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만족도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모두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분과 대비 무난함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우수한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도정홍보를 추구하는 정책의 특성 및 상반기 </a:t>
            </a:r>
            <a:r>
              <a:rPr lang="ko-KR" altLang="en-US" sz="1200" dirty="0" err="1">
                <a:solidFill>
                  <a:schemeClr val="tx1"/>
                </a:solidFill>
                <a:latin typeface="+mn-ea"/>
              </a:rPr>
              <a:t>준비도에서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 좋은 평가를 받았던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요인이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큰 영향을 준 것으로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다만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필요성이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낮게 평가되고 있음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이는 정책효과의 혜택이 특정대상에 해당되지 않는 정책 특성에서 비롯된 것으로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판단됨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당해 정책의 기대효과 및 그 파급경로의 구체적 이미지를 정책고객에게 제시하여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효과성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및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필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요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성을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개선시킬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graphicFrame>
        <p:nvGraphicFramePr>
          <p:cNvPr id="35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3664641"/>
              </p:ext>
            </p:extLst>
          </p:nvPr>
        </p:nvGraphicFramePr>
        <p:xfrm>
          <a:off x="5528270" y="3609524"/>
          <a:ext cx="2160000" cy="1188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3620559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6700495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40" name="TextBox 39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0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7488024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algn="ctr" latinLnBrk="0"/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3436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436265296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온라인을 통한 도민의 도정참여 기회 확대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전반적으로 부진한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홍보성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효과성</a:t>
            </a:r>
            <a:r>
              <a:rPr lang="ko-KR" altLang="en-US" dirty="0" smtClean="0"/>
              <a:t> 및 의견수렴도가 미흡한</a:t>
            </a:r>
            <a:r>
              <a:rPr lang="en-US" altLang="ko-KR" dirty="0" smtClean="0"/>
              <a:t> </a:t>
            </a:r>
            <a:r>
              <a:rPr lang="ko-KR" altLang="en-US" dirty="0" smtClean="0"/>
              <a:t>바 도민들과의 의사소통 경로 및 횟수를 확대할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1.2 </a:t>
            </a:r>
            <a:r>
              <a:rPr lang="ko-KR" altLang="en-US" dirty="0" smtClean="0"/>
              <a:t>홍보협력관 </a:t>
            </a:r>
            <a:r>
              <a:rPr lang="en-US" altLang="ko-KR" dirty="0" smtClean="0"/>
              <a:t>– </a:t>
            </a:r>
            <a:r>
              <a:rPr lang="ko-KR" altLang="en-US" dirty="0"/>
              <a:t>온라인을 통한 도민의 도정참여 기회 확대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76.2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로서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전반적 만족도 및 요소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만족도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모두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분과 대비 매우 미흡하게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의견수렴도가 부진한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실행과제 내용이 시스템 구축 및 이벤트에 치중되어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응답자의 다수를 차지하는 시민단체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/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언론의 관점에서 정책이 충분히 노출되지 않아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작다고 인식되는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점이 그 원인으로 판단됨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당해 정책의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수립 시 도민들의 의견을 반영하여 구체적인 기대효과를 구현하는 것과 더불어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다양한 경로를 통해 정책홍보를 할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graphicFrame>
        <p:nvGraphicFramePr>
          <p:cNvPr id="35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77071"/>
              </p:ext>
            </p:extLst>
          </p:nvPr>
        </p:nvGraphicFramePr>
        <p:xfrm>
          <a:off x="5528270" y="3609524"/>
          <a:ext cx="2160000" cy="1188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142919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sp>
        <p:nvSpPr>
          <p:cNvPr id="36" name="직사각형 35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0" name="표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661591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45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4" name="표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6859837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algn="ctr" latinLnBrk="0"/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132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육각형 46"/>
          <p:cNvSpPr/>
          <p:nvPr/>
        </p:nvSpPr>
        <p:spPr>
          <a:xfrm rot="5400000">
            <a:off x="2311212" y="2987145"/>
            <a:ext cx="1296146" cy="1029317"/>
          </a:xfrm>
          <a:prstGeom prst="hexagon">
            <a:avLst>
              <a:gd name="adj" fmla="val 3083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484131426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여성인적자원 개발 및 취업 지원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전반적으로 부진한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효과성</a:t>
            </a:r>
            <a:r>
              <a:rPr lang="ko-KR" altLang="en-US" dirty="0" smtClean="0"/>
              <a:t> 및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홍보경로의 다양화를 통해 정책수혜 범위를 확대할 필요가 있음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2.1 </a:t>
            </a:r>
            <a:r>
              <a:rPr lang="ko-KR" altLang="en-US" dirty="0" smtClean="0"/>
              <a:t>여성가족정책관 </a:t>
            </a:r>
            <a:r>
              <a:rPr lang="en-US" altLang="ko-KR" dirty="0" smtClean="0"/>
              <a:t>– </a:t>
            </a:r>
            <a:r>
              <a:rPr lang="ko-KR" altLang="en-US" dirty="0"/>
              <a:t>여성인적자원 개발 및 취업 지원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65.7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로서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적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만족도 및 요소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만족도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모두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분과 대비 매우 미흡하게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필요성은 높게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대다수가 기타유형에 속하는 바 정책수혜자인 점이 영향을 준 것으로 판단됨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그러나 다른 요소는 모두 부진하며 특히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홍보성은 매우 부정적인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정책집행 여부를 알지 못해 혜택을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받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못한 응답자들의 의사가 많이 반영된 점으로부터 비롯됨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당해 정책의 집행을 도민들이 균등하게 인지할 수 있도록 홍보경로를 다양화하는 것은 물론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그 수혜자 선정기준을 명확히 하여 홍보성과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효과성을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제고할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graphicFrame>
        <p:nvGraphicFramePr>
          <p:cNvPr id="35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8107029"/>
              </p:ext>
            </p:extLst>
          </p:nvPr>
        </p:nvGraphicFramePr>
        <p:xfrm>
          <a:off x="5528270" y="3609524"/>
          <a:ext cx="2160000" cy="1188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1576157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29124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40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4" name="표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6598091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algn="ctr" latinLnBrk="0"/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65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629487158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가족지원 서비스 강화로 건강한 가정 만들기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우수한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</a:t>
            </a:r>
            <a:r>
              <a:rPr lang="en-US" altLang="ko-KR" dirty="0" smtClean="0"/>
              <a:t> </a:t>
            </a:r>
            <a:r>
              <a:rPr lang="ko-KR" altLang="en-US" dirty="0" smtClean="0"/>
              <a:t>투명성이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정책집행 내역 공개를 확대할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2.2 </a:t>
            </a:r>
            <a:r>
              <a:rPr lang="ko-KR" altLang="en-US" dirty="0" smtClean="0"/>
              <a:t>여성가족정책관 </a:t>
            </a:r>
            <a:r>
              <a:rPr lang="en-US" altLang="ko-KR" dirty="0" smtClean="0"/>
              <a:t>– </a:t>
            </a:r>
            <a:r>
              <a:rPr lang="ko-KR" altLang="en-US" dirty="0"/>
              <a:t>가족지원 서비스 강화로 건강한 가정 만들기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85.1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로서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적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만족도 및 요소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만족도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모두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분과 대비 우수하게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의견수렴도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높게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정책수혜자에 해당하는 응답자들이 정책의 수립 및 결과에 대해 만족한다는 의미를 지님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반면 투명성은 다소 미흡한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정책집행 및 지원 대상 선정과정에 대한 공개 정도가 미약하다는 의미로 해석됨 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당해 정책의 집행과정을 철저하게 공개하고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수혜자 선정기준을 명확히 하여 투명성을 개선할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graphicFrame>
        <p:nvGraphicFramePr>
          <p:cNvPr id="35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3749696"/>
              </p:ext>
            </p:extLst>
          </p:nvPr>
        </p:nvGraphicFramePr>
        <p:xfrm>
          <a:off x="5528270" y="3609524"/>
          <a:ext cx="2160000" cy="1188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2596481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8080202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2053121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4640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3869850885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서해권 중심지역으로서의 도정 비전 정립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우수한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 효과의 구체적인 이미지를 제시할 필요가 있음</a:t>
            </a:r>
            <a:r>
              <a:rPr lang="en-US" altLang="ko-KR" dirty="0" smtClean="0"/>
              <a:t>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3.1.1 </a:t>
            </a:r>
            <a:r>
              <a:rPr lang="ko-KR" altLang="en-US" dirty="0" smtClean="0"/>
              <a:t>기획관리실 </a:t>
            </a:r>
            <a:r>
              <a:rPr lang="en-US" altLang="ko-KR" dirty="0" smtClean="0"/>
              <a:t>– </a:t>
            </a:r>
            <a:r>
              <a:rPr lang="ko-KR" altLang="en-US" dirty="0"/>
              <a:t>서해권 중심지역으로서의 도정 비전 정립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86.5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로서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적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만족도 및 요소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만족도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모두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분과 대비 우수하게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의견수렴도가 매우 높게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정책기획 및 집행을 담당하는 전문직 및 공무원 응답자들이 정책의 수립과정에 충분히 참여하고 있다고 인식하고 있음을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반면 효과성은 다소 미흡한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해당 정책이 계획수립의 성격을 지녀 결과의 구체적인 양상을 예측하기 어려운 특성으로부터 기인한 것으로 판단됨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 수행에 따른 파급효과를 검증하고 구체화하는 작업을 추진하여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효과성을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향상시킬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graphicFrame>
        <p:nvGraphicFramePr>
          <p:cNvPr id="35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0070052"/>
              </p:ext>
            </p:extLst>
          </p:nvPr>
        </p:nvGraphicFramePr>
        <p:xfrm>
          <a:off x="5528270" y="3609524"/>
          <a:ext cx="2160000" cy="1188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0507544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2760366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0742514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algn="ctr" latinLnBrk="0"/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930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551676714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도정과 연계한 평생교육 추진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우수한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 홍보 경로 및 횟수를 확대할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3.1.2 </a:t>
            </a:r>
            <a:r>
              <a:rPr lang="ko-KR" altLang="en-US" dirty="0" smtClean="0"/>
              <a:t>기획관리실 </a:t>
            </a:r>
            <a:r>
              <a:rPr lang="en-US" altLang="ko-KR" dirty="0" smtClean="0"/>
              <a:t>– </a:t>
            </a:r>
            <a:r>
              <a:rPr lang="ko-KR" altLang="en-US" dirty="0"/>
              <a:t>도정과 연계한 평생교육 추진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87.0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으로서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적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만족도 및 요소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만족도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모두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분과 대비 우수하게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매우 높게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정책기획 및 결과에 대해 정책고객이 만족하고 있음을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반면 홍보성은 미흡한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다양한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직업군과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계획수립의 정책적 특성을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외부 도민들에게 정책내용이 충분히 노출되지 못한 상황을 대변함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정책의 필요성 및 그 기대효과를 일반도민들도 널리 알 수 있도록 전달경로를 다양하게 하여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홍보성을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향상시킬 필요가 있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음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graphicFrame>
        <p:nvGraphicFramePr>
          <p:cNvPr id="35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4294165"/>
              </p:ext>
            </p:extLst>
          </p:nvPr>
        </p:nvGraphicFramePr>
        <p:xfrm>
          <a:off x="5528270" y="3609524"/>
          <a:ext cx="2160000" cy="1188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7508844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210639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8418516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algn="ctr" latinLnBrk="0"/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8842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1360586049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 err="1" smtClean="0"/>
              <a:t>정책포털을</a:t>
            </a:r>
            <a:r>
              <a:rPr lang="ko-KR" altLang="en-US" dirty="0" smtClean="0"/>
              <a:t> 통한 도정 종합상황관리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부진한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</a:t>
            </a:r>
            <a:r>
              <a:rPr lang="en-US" altLang="ko-KR" dirty="0" smtClean="0"/>
              <a:t> </a:t>
            </a:r>
            <a:r>
              <a:rPr lang="ko-KR" altLang="en-US" dirty="0" smtClean="0"/>
              <a:t>필요성 및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 수립 시 내부 직원의 참여를 통해 정책의 기대효과를 구체화할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3.2.1 </a:t>
            </a:r>
            <a:r>
              <a:rPr lang="ko-KR" altLang="en-US" dirty="0" smtClean="0"/>
              <a:t>정책기획관 </a:t>
            </a:r>
            <a:r>
              <a:rPr lang="en-US" altLang="ko-KR" dirty="0" smtClean="0"/>
              <a:t>– </a:t>
            </a:r>
            <a:r>
              <a:rPr lang="ko-KR" altLang="en-US" dirty="0" err="1"/>
              <a:t>정책포털을</a:t>
            </a:r>
            <a:r>
              <a:rPr lang="ko-KR" altLang="en-US" dirty="0"/>
              <a:t> 통한 도정 종합상황관리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78.3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으로서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적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만족도 및 요소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만족도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모두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분과 대비 부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하게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홍보성은 매우 높게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 다수인 공무원들이 정책집행을 성실하게 진행하고 있다고 생각하고 있음을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반면 필요성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효과성은 미흡한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정책집행자의 관점에서 그 필요성 및 효과에 대해 확신하지 못하고 있는 상황을 대변함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정책의 필요성 및 그 기대효과를 공무원들이 이해하고 공감할 수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있도록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자체 토론회 등을 통해 의사소통을 원활하게 할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1401754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3504944"/>
              </p:ext>
            </p:extLst>
          </p:nvPr>
        </p:nvGraphicFramePr>
        <p:xfrm>
          <a:off x="5528270" y="3609524"/>
          <a:ext cx="2160000" cy="1188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1200874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8418516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algn="ctr" latinLnBrk="0"/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6324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3027713064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참여와 소통을 통한 정책산출기능 강화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무난한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충실성</a:t>
            </a:r>
            <a:r>
              <a:rPr lang="ko-KR" altLang="en-US" dirty="0" smtClean="0"/>
              <a:t> 및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 추진을 방해하는 요인을 파악하고 제거할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3.2.2 </a:t>
            </a:r>
            <a:r>
              <a:rPr lang="ko-KR" altLang="en-US" dirty="0" smtClean="0"/>
              <a:t>정책기획관 </a:t>
            </a:r>
            <a:r>
              <a:rPr lang="en-US" altLang="ko-KR" dirty="0" smtClean="0"/>
              <a:t>– </a:t>
            </a:r>
            <a:r>
              <a:rPr lang="ko-KR" altLang="en-US" dirty="0"/>
              <a:t>참여와 소통을 통한 정책산출기능 강화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81.9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로서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적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만족도 및 요소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만족도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모두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분과와 유사하게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의견수렴도는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매우 높게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 다수인 전문직이 정책기획 시 참여수준에 만족하고 있다는 것을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반면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효과성은 미흡한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정책이 계획대비 진행에 문제가 있고 그 결과 효과가 미약하다는 응답자들의 인식을 대변함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정책의 계획 대비 추진을 어렵게 하는 장애요인을 파악하고 제거할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4148033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5365921"/>
              </p:ext>
            </p:extLst>
          </p:nvPr>
        </p:nvGraphicFramePr>
        <p:xfrm>
          <a:off x="5528270" y="3609524"/>
          <a:ext cx="2160000" cy="1188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210639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8418516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algn="ctr" latinLnBrk="0"/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724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육각형 34"/>
          <p:cNvSpPr/>
          <p:nvPr/>
        </p:nvSpPr>
        <p:spPr>
          <a:xfrm rot="5400000">
            <a:off x="2311212" y="2987145"/>
            <a:ext cx="1296146" cy="1029317"/>
          </a:xfrm>
          <a:prstGeom prst="hexagon">
            <a:avLst>
              <a:gd name="adj" fmla="val 3083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3618122461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 err="1"/>
              <a:t>도민참여예산제</a:t>
            </a:r>
            <a:r>
              <a:rPr lang="ko-KR" altLang="en-US" dirty="0"/>
              <a:t> 정착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부진한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</a:t>
            </a:r>
            <a:r>
              <a:rPr lang="en-US" altLang="ko-KR" dirty="0" smtClean="0"/>
              <a:t> </a:t>
            </a:r>
            <a:r>
              <a:rPr lang="ko-KR" altLang="en-US" dirty="0" smtClean="0"/>
              <a:t>의견수렴도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홍보성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 도민들이 호응하는 다양한 지원사업의 발굴 및 이에 대한 홍보를 강화할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3.3.1 </a:t>
            </a:r>
            <a:r>
              <a:rPr lang="ko-KR" altLang="en-US" dirty="0" smtClean="0"/>
              <a:t>예산담당관 </a:t>
            </a:r>
            <a:r>
              <a:rPr lang="en-US" altLang="ko-KR" dirty="0" smtClean="0"/>
              <a:t>– </a:t>
            </a:r>
            <a:r>
              <a:rPr lang="ko-KR" altLang="en-US" dirty="0" err="1"/>
              <a:t>도민참여예산제</a:t>
            </a:r>
            <a:r>
              <a:rPr lang="ko-KR" altLang="en-US" dirty="0"/>
              <a:t> 정착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66.9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로서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적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만족도 및 요소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만족도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모두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분과에 비해 매우 미흡하게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모든 요소가 부진한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의견수렴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측면에서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60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미만의 점수가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외부의 지지를 이끌어내야 하는 정책의 특성으로 인해 해당 항목에 대해 보다 엄격한 기준을 요구하는 응답자 인식을 대변함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도민들의 호응을 유도할 수 있는 다양한 지원 사업을 발굴하여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효과성을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높이는 것과 동시에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정책내용을 다양한 곳에서 접할 수 있도록 홍보를 강화할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5616978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7089685"/>
              </p:ext>
            </p:extLst>
          </p:nvPr>
        </p:nvGraphicFramePr>
        <p:xfrm>
          <a:off x="5528270" y="3609524"/>
          <a:ext cx="2160000" cy="1188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3019533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40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4" name="표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8847169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501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195903465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투명하고 유능한 지방정부 구현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부진한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</a:t>
            </a:r>
            <a:r>
              <a:rPr lang="en-US" altLang="ko-KR" dirty="0" smtClean="0"/>
              <a:t> </a:t>
            </a:r>
            <a:r>
              <a:rPr lang="ko-KR" altLang="en-US" dirty="0" smtClean="0"/>
              <a:t>필요성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홍보성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의사소통 경로 및 횟수를 확대할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3.4.1 </a:t>
            </a:r>
            <a:r>
              <a:rPr lang="ko-KR" altLang="en-US" dirty="0" smtClean="0"/>
              <a:t>혁신관리담당관 </a:t>
            </a:r>
            <a:r>
              <a:rPr lang="en-US" altLang="ko-KR" dirty="0" smtClean="0"/>
              <a:t>– </a:t>
            </a:r>
            <a:r>
              <a:rPr lang="ko-KR" altLang="en-US" dirty="0"/>
              <a:t>투명하고 유능한 지방정부 구현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71.5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로서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적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만족도 및 요소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만족도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모두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분과에 비해 매우 미흡하게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모든 요소가 부진한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필요성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측면에서 두드러짐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정책의 대상자로서 공무원들이 그 정책의 필요와 기대효과에 대해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공감하지 않으며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내용에 대한 인지가 부족한 상황을 대변함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정책에 대한 이해와 공감을 이끌어 내기 위해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조직 내 토론회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 설명회와 같은 다양한 의사소통 경로를 확보할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2869389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7653883"/>
              </p:ext>
            </p:extLst>
          </p:nvPr>
        </p:nvGraphicFramePr>
        <p:xfrm>
          <a:off x="5528270" y="3609524"/>
          <a:ext cx="2160000" cy="1188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7598019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0685684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849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3088713678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공공기관 경영 관련 제도 개선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부진한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</a:t>
            </a:r>
            <a:r>
              <a:rPr lang="en-US" altLang="ko-KR" dirty="0" smtClean="0"/>
              <a:t> </a:t>
            </a:r>
            <a:r>
              <a:rPr lang="ko-KR" altLang="en-US" dirty="0" smtClean="0"/>
              <a:t>필요성을 제외한 모든 요소에서 매우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정책내용 전반에 대한 검토가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3.4.2 </a:t>
            </a:r>
            <a:r>
              <a:rPr lang="ko-KR" altLang="en-US" dirty="0" smtClean="0"/>
              <a:t>혁신관리담당관 </a:t>
            </a:r>
            <a:r>
              <a:rPr lang="en-US" altLang="ko-KR" dirty="0" smtClean="0"/>
              <a:t>– </a:t>
            </a:r>
            <a:r>
              <a:rPr lang="ko-KR" altLang="en-US" dirty="0"/>
              <a:t>공공기관 경영 관련 제도 개선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66.7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로서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적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만족도 및 요소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만족도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모두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분과에 비해 매우 미흡하게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모든 요소가 부진한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필요성을 제외한 요소에서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미만의 낮은 점수임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정책의 수립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-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집행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-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환류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과정 전반에 대해 응답자가 만족하지 못하는 상황을 대변함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정책의 생성과정 전반에 도민관점이 반영되고 점검될 수 있도록 지원 사업을 추진할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3776723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3618607"/>
              </p:ext>
            </p:extLst>
          </p:nvPr>
        </p:nvGraphicFramePr>
        <p:xfrm>
          <a:off x="5528270" y="3609524"/>
          <a:ext cx="2160000" cy="1188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46" name="표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2250278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48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52" name="표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227211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5944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1517160969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/>
              <a:t>‘2014 </a:t>
            </a:r>
            <a:r>
              <a:rPr lang="ko-KR" altLang="en-US" dirty="0"/>
              <a:t>지역사회 주말행복배움터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우수한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</a:t>
            </a:r>
            <a:r>
              <a:rPr lang="en-US" altLang="ko-KR" dirty="0" smtClean="0"/>
              <a:t> </a:t>
            </a:r>
            <a:r>
              <a:rPr lang="ko-KR" altLang="en-US" dirty="0" smtClean="0"/>
              <a:t>투명성</a:t>
            </a:r>
            <a:r>
              <a:rPr lang="en-US" altLang="ko-KR" dirty="0"/>
              <a:t> </a:t>
            </a:r>
            <a:r>
              <a:rPr lang="ko-KR" altLang="en-US" dirty="0" smtClean="0"/>
              <a:t>및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상대적으로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홍보방안을 다양화할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3.5.1 </a:t>
            </a:r>
            <a:r>
              <a:rPr lang="ko-KR" altLang="en-US" dirty="0" smtClean="0"/>
              <a:t>교육법무담당관 </a:t>
            </a:r>
            <a:r>
              <a:rPr lang="en-US" altLang="ko-KR" dirty="0"/>
              <a:t>– 2014 </a:t>
            </a:r>
            <a:r>
              <a:rPr lang="ko-KR" altLang="en-US" dirty="0"/>
              <a:t>지역사회 주말행복배움터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83.7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로서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적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만족도 및 요소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만족도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모두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분과에 비해 우수하게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우수하게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배분정책의 특성 및 응답자들의 직업을 고려할 때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다수가 해당 정책의 혜택을 누리고 만족한 상황을 대변함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투명성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및 홍보성에서 다소 미흡한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높은 효과성과 대비 되어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정책의 수혜가 균등하게 이루어지고 있지 못함을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정책내용을 모든 계층이 인지하고 이용할 수 있도록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다양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한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홍보방안을 마련할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4722784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1410665"/>
              </p:ext>
            </p:extLst>
          </p:nvPr>
        </p:nvGraphicFramePr>
        <p:xfrm>
          <a:off x="5528270" y="3609524"/>
          <a:ext cx="2160000" cy="1188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8046658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0705069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32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3203878591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충남 행복공감학교 육성 지원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우수한 평가를 받음</a:t>
            </a:r>
            <a:r>
              <a:rPr lang="en-US" altLang="ko-KR" dirty="0" smtClean="0"/>
              <a:t>.</a:t>
            </a:r>
            <a:r>
              <a:rPr lang="ko-KR" altLang="en-US" dirty="0"/>
              <a:t> </a:t>
            </a:r>
            <a:r>
              <a:rPr lang="ko-KR" altLang="en-US" dirty="0" smtClean="0"/>
              <a:t>다만 </a:t>
            </a:r>
            <a:r>
              <a:rPr lang="ko-KR" altLang="en-US" dirty="0" err="1" smtClean="0"/>
              <a:t>충실성이</a:t>
            </a:r>
            <a:r>
              <a:rPr lang="ko-KR" altLang="en-US" dirty="0" smtClean="0"/>
              <a:t> 상대적으로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계획대비 추진 수준을 점검할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3.5.2 </a:t>
            </a:r>
            <a:r>
              <a:rPr lang="ko-KR" altLang="en-US" dirty="0" smtClean="0"/>
              <a:t>교육법무담당관 </a:t>
            </a:r>
            <a:r>
              <a:rPr lang="en-US" altLang="ko-KR" dirty="0"/>
              <a:t>– </a:t>
            </a:r>
            <a:r>
              <a:rPr lang="ko-KR" altLang="en-US" dirty="0"/>
              <a:t>충남 행복공감학교 육성 지원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87.0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으로서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적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만족도 및 요소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만족도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모두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분과에 비해 우수하게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투명성이 매우 우수하게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해당정책의 집행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환류과정이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충분히 공개되고 그 결과를 쉽게 파악할 수 있는 상황임을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측면에서 다소 미흡한 평가를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현재 우수한 영역은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유지하는 것과 더불어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계획 대비 정책 집행의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추진도를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점검하는 사업을 통해 충실성도 향상시킬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3750094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7088786"/>
              </p:ext>
            </p:extLst>
          </p:nvPr>
        </p:nvGraphicFramePr>
        <p:xfrm>
          <a:off x="5528270" y="3609524"/>
          <a:ext cx="2160000" cy="1188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8564982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631423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065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1168326589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금강비전 시행계획 수립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무난한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충실성</a:t>
            </a:r>
            <a:r>
              <a:rPr lang="ko-KR" altLang="en-US" dirty="0" smtClean="0"/>
              <a:t> 및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효과의 구체적인 이미지를 제시하고 </a:t>
            </a:r>
            <a:r>
              <a:rPr lang="ko-KR" altLang="en-US" dirty="0" err="1" smtClean="0"/>
              <a:t>추진도를</a:t>
            </a:r>
            <a:r>
              <a:rPr lang="ko-KR" altLang="en-US" dirty="0" smtClean="0"/>
              <a:t> 자주 점검할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3.6.1 </a:t>
            </a:r>
            <a:r>
              <a:rPr lang="ko-KR" altLang="en-US" dirty="0" smtClean="0"/>
              <a:t>지속가능발전담당관 </a:t>
            </a:r>
            <a:r>
              <a:rPr lang="en-US" altLang="ko-KR" dirty="0"/>
              <a:t>– </a:t>
            </a:r>
            <a:r>
              <a:rPr lang="ko-KR" altLang="en-US" dirty="0"/>
              <a:t>금강비전 시행계획 수립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82.8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로서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적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만족도 및 요소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만족도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모두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분과와 유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사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하게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의견수렴도 및 투명성이 우수하게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해당정책의 기획 및 집행에 관여하는 응답자들의 직업적 특성을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충분한 의사소통이 이루어지는 상황을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효과성은 부진하게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계획수립이라는 정책 특성 상 외부환경에 민감하게 반응하고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구체적인 효과를 파악하기 어려운 점이 결과에 영향을 미친 것으로 판단됨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정책수행의 효과를 구체적인 기대결과로 구현하는 작업 및 계획대비 집행수준을 지속적으로 점검할 수 있는 체계를 확보할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3154574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4736048"/>
              </p:ext>
            </p:extLst>
          </p:nvPr>
        </p:nvGraphicFramePr>
        <p:xfrm>
          <a:off x="5528270" y="3609524"/>
          <a:ext cx="2160000" cy="1188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2917186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8785948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656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3586539843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 smtClean="0"/>
              <a:t>지역행복생활권 추진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매우 우수한 평가를 받은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현재 만족도를 지속하기 위한 노력이 요구됨</a:t>
            </a:r>
            <a:r>
              <a:rPr lang="en-US" altLang="ko-KR" dirty="0" smtClean="0"/>
              <a:t>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3.6.2 </a:t>
            </a:r>
            <a:r>
              <a:rPr lang="ko-KR" altLang="en-US" dirty="0" smtClean="0"/>
              <a:t>지속가능발전담당관 </a:t>
            </a:r>
            <a:r>
              <a:rPr lang="en-US" altLang="ko-KR" dirty="0"/>
              <a:t>– </a:t>
            </a:r>
            <a:r>
              <a:rPr lang="ko-KR" altLang="en-US" dirty="0" smtClean="0"/>
              <a:t>지역행복생활권 추진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93.6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으로서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적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만족도 및 요소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만족도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모두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분과에 비해 매우 우수하게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모든 요소에서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90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이상의 높은 점수가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해당정책의 기획 및 집행에 관여하는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전문직 및 공무원의 직업적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특성을 고려해 볼 때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만족스러운 상황을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의미함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 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현재 만족도를 지속시키기 위한 노력이 요구됨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8459666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9267964"/>
              </p:ext>
            </p:extLst>
          </p:nvPr>
        </p:nvGraphicFramePr>
        <p:xfrm>
          <a:off x="5528270" y="3609524"/>
          <a:ext cx="2160000" cy="1188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4081583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8785948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624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49677020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중앙정책 및 입법동향 </a:t>
            </a:r>
            <a:r>
              <a:rPr lang="ko-KR" altLang="en-US" dirty="0" err="1"/>
              <a:t>적시성있게</a:t>
            </a:r>
            <a:r>
              <a:rPr lang="ko-KR" altLang="en-US" dirty="0"/>
              <a:t> 수집</a:t>
            </a:r>
            <a:r>
              <a:rPr lang="en-US" altLang="ko-KR" dirty="0"/>
              <a:t>_</a:t>
            </a:r>
            <a:r>
              <a:rPr lang="ko-KR" altLang="en-US" dirty="0"/>
              <a:t>전파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무난한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</a:t>
            </a:r>
            <a:r>
              <a:rPr lang="en-US" altLang="ko-KR" dirty="0" smtClean="0"/>
              <a:t> </a:t>
            </a:r>
            <a:r>
              <a:rPr lang="ko-KR" altLang="en-US" dirty="0" smtClean="0"/>
              <a:t>의견수렴도가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의사소통 경로 및 횟수 확대를 통해 개선할 필요가 있</a:t>
            </a:r>
            <a:r>
              <a:rPr lang="ko-KR" altLang="en-US" dirty="0"/>
              <a:t>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3.7.1 </a:t>
            </a:r>
            <a:r>
              <a:rPr lang="ko-KR" altLang="en-US" dirty="0" smtClean="0"/>
              <a:t>서울사무소 </a:t>
            </a:r>
            <a:r>
              <a:rPr lang="en-US" altLang="ko-KR" dirty="0"/>
              <a:t>– </a:t>
            </a:r>
            <a:r>
              <a:rPr lang="ko-KR" altLang="en-US" dirty="0"/>
              <a:t>중앙정책 및 입법동향 </a:t>
            </a:r>
            <a:r>
              <a:rPr lang="ko-KR" altLang="en-US" dirty="0" err="1"/>
              <a:t>적시성있게</a:t>
            </a:r>
            <a:r>
              <a:rPr lang="ko-KR" altLang="en-US" dirty="0"/>
              <a:t> 수집</a:t>
            </a:r>
            <a:r>
              <a:rPr lang="en-US" altLang="ko-KR" dirty="0"/>
              <a:t>_</a:t>
            </a:r>
            <a:r>
              <a:rPr lang="ko-KR" altLang="en-US" dirty="0"/>
              <a:t>전파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81.5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요소만족도는 분과에 비해 높으나 전반적 만족도는 분과에 비해 미흡하게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우수하게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해당정책이 부서의 주요 업무로서 오랫동안 지속된 점이 영향을 준 것으로 판단됨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의견수렴도가 미흡한 것으로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대부분의 응답자를 차지하는 공무원들이 정책집행자라는 측면에서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집행자들의 의견반영이 충분치 않은 상황을 의미함    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의견수렴을 반영하기 위한 의사소통 경로 및 횟수를 확대할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9691363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0465763"/>
              </p:ext>
            </p:extLst>
          </p:nvPr>
        </p:nvGraphicFramePr>
        <p:xfrm>
          <a:off x="5528270" y="3609524"/>
          <a:ext cx="2160000" cy="1188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3552835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8785948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595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4142033120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 err="1"/>
              <a:t>상생산단</a:t>
            </a:r>
            <a:r>
              <a:rPr lang="ko-KR" altLang="en-US" dirty="0"/>
              <a:t> 조성 및 동반성장 확산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우수한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 실태 조사를 통해 문제점 파악 및 개선이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4.1.1 </a:t>
            </a:r>
            <a:r>
              <a:rPr lang="ko-KR" altLang="en-US" dirty="0" smtClean="0"/>
              <a:t>경제통상실 </a:t>
            </a:r>
            <a:r>
              <a:rPr lang="en-US" altLang="ko-KR" dirty="0"/>
              <a:t>– </a:t>
            </a:r>
            <a:r>
              <a:rPr lang="ko-KR" altLang="en-US" dirty="0" err="1"/>
              <a:t>상생산단</a:t>
            </a:r>
            <a:r>
              <a:rPr lang="ko-KR" altLang="en-US" dirty="0"/>
              <a:t> 조성 및 동반성장 확산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87.2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전반적 만족도 및 요소만족도 모두 분과에 비해 우수하게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의견수렴도가 우수하게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해당정책의 수혜자에 해당하는 사무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/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관리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응답자들이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정책의 형성 및 집행과정에 만족함을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미흡한 것으로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정책집행과정에 대한 높은 만족감에 비해 결과에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대한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만족이 낮은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바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자원투입과 효과와의 인과관계가 미진한 것으로 판단됨     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정책효과가 투입대비 부진한 원인을 파악하기 위한 실태 조사 등을 수행하여 보다 효율적으로 개선할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2560355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6597355"/>
              </p:ext>
            </p:extLst>
          </p:nvPr>
        </p:nvGraphicFramePr>
        <p:xfrm>
          <a:off x="5528270" y="3609524"/>
          <a:ext cx="2160000" cy="1188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6023628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8627368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825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456413883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무역규모 </a:t>
            </a:r>
            <a:r>
              <a:rPr lang="en-US" altLang="ko-KR" dirty="0"/>
              <a:t>1000</a:t>
            </a:r>
            <a:r>
              <a:rPr lang="ko-KR" altLang="en-US" dirty="0"/>
              <a:t>억불 달성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부진한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홍보성</a:t>
            </a:r>
            <a:r>
              <a:rPr lang="ko-KR" altLang="en-US" dirty="0" smtClean="0"/>
              <a:t> 및</a:t>
            </a:r>
            <a:r>
              <a:rPr lang="en-US" altLang="ko-KR" dirty="0" smtClean="0"/>
              <a:t> </a:t>
            </a:r>
            <a:r>
              <a:rPr lang="ko-KR" altLang="en-US" dirty="0" smtClean="0"/>
              <a:t>투명성이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 홍보 및 의사소통 경로의 다양화가 요청됨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4.1.2 </a:t>
            </a:r>
            <a:r>
              <a:rPr lang="ko-KR" altLang="en-US" dirty="0" smtClean="0"/>
              <a:t>경제통상실 </a:t>
            </a:r>
            <a:r>
              <a:rPr lang="en-US" altLang="ko-KR" dirty="0"/>
              <a:t>– </a:t>
            </a:r>
            <a:r>
              <a:rPr lang="ko-KR" altLang="en-US" dirty="0"/>
              <a:t>무역규모 </a:t>
            </a:r>
            <a:r>
              <a:rPr lang="en-US" altLang="ko-KR" dirty="0"/>
              <a:t>1000</a:t>
            </a:r>
            <a:r>
              <a:rPr lang="ko-KR" altLang="en-US" dirty="0"/>
              <a:t>억불 달성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78.8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전반적 만족도 및 요소만족도 모두 분과에 비해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다소 미흡하게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의견수렴도가 우수하게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해당정책의 수혜자에 해당하는 사무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/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관리 및 자영업 응답자들이 정책의 형성과정에 자신들의 의견이 반영된다고 생각함을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투명성이 미흡한 것으로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정책의 집행 과정에서 도민들에게 충분히 내용이 노출되고 있지 않음을 의미함      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집행 내용을 도민들이 인지할 수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있도록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정책을 홍보하고 참여할 수 있는 의사소통 경로의 다양화가 필요함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8653011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0648825"/>
              </p:ext>
            </p:extLst>
          </p:nvPr>
        </p:nvGraphicFramePr>
        <p:xfrm>
          <a:off x="5528270" y="3609524"/>
          <a:ext cx="2160000" cy="1188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039211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46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9" name="표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8070315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603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1077002148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서민 생활 안정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부진한 평가를 받음</a:t>
            </a:r>
            <a:r>
              <a:rPr lang="en-US" altLang="ko-KR" dirty="0" smtClean="0"/>
              <a:t>. </a:t>
            </a:r>
            <a:r>
              <a:rPr lang="ko-KR" altLang="en-US" dirty="0"/>
              <a:t>특히</a:t>
            </a:r>
            <a:r>
              <a:rPr lang="en-US" altLang="ko-KR" dirty="0"/>
              <a:t> </a:t>
            </a:r>
            <a:r>
              <a:rPr lang="ko-KR" altLang="en-US" dirty="0"/>
              <a:t>필요성을 제외한 모든 요소에서 매우 </a:t>
            </a:r>
            <a:r>
              <a:rPr lang="ko-KR" altLang="en-US" dirty="0" smtClean="0"/>
              <a:t>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정책과정 전반에 도민이 참여할 수 있는 경로를 확장할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4.2.1 </a:t>
            </a:r>
            <a:r>
              <a:rPr lang="ko-KR" altLang="en-US" dirty="0"/>
              <a:t>일자리경제정책과 </a:t>
            </a:r>
            <a:r>
              <a:rPr lang="en-US" altLang="ko-KR" dirty="0"/>
              <a:t>– </a:t>
            </a:r>
            <a:r>
              <a:rPr lang="ko-KR" altLang="en-US" dirty="0"/>
              <a:t>서민 생활 안정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70.9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전반적 만족도 및 요소만족도 모두 분과에 비해 미흡하게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모든 요소에서 부진한 결과가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필요성을 제외한 모든 부문에서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미만의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다수를 차지하는 자영업자가 해당 정책의 수혜자라는 점에서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내용 전반에 대해 만족하지 않는 상황임을 의미함       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정책과정 전반에 도민 의견이 개진될 수 있도록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참여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경로를 확장할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2738388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5578910"/>
              </p:ext>
            </p:extLst>
          </p:nvPr>
        </p:nvGraphicFramePr>
        <p:xfrm>
          <a:off x="5528270" y="3609524"/>
          <a:ext cx="2160000" cy="1188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1229670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9494635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349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3865722207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에너지 비용 절감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무난한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투명성이 미흡한 바 정책집행에 도민들의 참여를 높일 수 있는 의사소통 경로 확보가 요청됨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4.2.2 </a:t>
            </a:r>
            <a:r>
              <a:rPr lang="ko-KR" altLang="en-US" dirty="0"/>
              <a:t>일자리경제정책과 </a:t>
            </a:r>
            <a:r>
              <a:rPr lang="en-US" altLang="ko-KR" dirty="0"/>
              <a:t>– </a:t>
            </a:r>
            <a:r>
              <a:rPr lang="ko-KR" altLang="en-US" dirty="0"/>
              <a:t>에너지 비용 절감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83.8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전반적 만족도 및 요소만족도 모두 분과와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유사한 수준으로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</a:t>
            </a:r>
            <a:r>
              <a:rPr lang="ko-KR" altLang="en-US" sz="1200" dirty="0" err="1">
                <a:solidFill>
                  <a:schemeClr val="tx1"/>
                </a:solidFill>
                <a:latin typeface="+mn-ea"/>
              </a:rPr>
              <a:t>보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우수한 것으로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정책의 형성 및 집행 과정에서 충분한 공지가 이루어지고 있는 상황을 대변함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투명성은 다소 부진하게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투명성에 대한 만족도가 높은 결과와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결부지어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정책의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집행과정에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도민들이 참여하지 못하고 있다는 인식을 의미함       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정책집행의 주체로서 도민들이 참여할 수 있는 공청회 등의 의사소통 방안을 다양화 할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7734499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2633055"/>
              </p:ext>
            </p:extLst>
          </p:nvPr>
        </p:nvGraphicFramePr>
        <p:xfrm>
          <a:off x="5528270" y="3609524"/>
          <a:ext cx="2160000" cy="1188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940604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4076613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294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4038504535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단계별 맞춤형 수출기업 육성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우수한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상대적으로 부진한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수요자 맞춤형 홍보방안을 발굴할 필요가 있음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4.3.1 </a:t>
            </a:r>
            <a:r>
              <a:rPr lang="ko-KR" altLang="en-US" dirty="0" smtClean="0"/>
              <a:t>국제통상과 </a:t>
            </a:r>
            <a:r>
              <a:rPr lang="en-US" altLang="ko-KR" dirty="0"/>
              <a:t>– </a:t>
            </a:r>
            <a:r>
              <a:rPr lang="ko-KR" altLang="en-US" dirty="0"/>
              <a:t>단계별 맞춤형 수출기업 육성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88.2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전반적 만족도 및 요소만족도 모두 분과보다 우수한 결과가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모든 요소에서 높은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홍보성의 경우 다른 요소에 비해 만족도가 낮으며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직업 특성 고려 시 정책수혜자에 해당한다는 점에서 정책형성 시 수요자에 눈높이를 충족시키지 못함을 의미함   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정책수요자 입장에서 맞춤형 정보가 제공될 수 있도록 다양한 홍보방안을 발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굴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2834151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5983923"/>
              </p:ext>
            </p:extLst>
          </p:nvPr>
        </p:nvGraphicFramePr>
        <p:xfrm>
          <a:off x="5528270" y="3609524"/>
          <a:ext cx="2160000" cy="1188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8806710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4076613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3862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1745039536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en-US" altLang="ko-KR" dirty="0"/>
              <a:t>FTA </a:t>
            </a:r>
            <a:r>
              <a:rPr lang="ko-KR" altLang="en-US" dirty="0"/>
              <a:t>경제영토 확대에 따른 </a:t>
            </a:r>
            <a:r>
              <a:rPr lang="en-US" altLang="ko-KR" dirty="0"/>
              <a:t>FTA</a:t>
            </a:r>
            <a:r>
              <a:rPr lang="ko-KR" altLang="en-US" dirty="0"/>
              <a:t>활용지원센터 운영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부진한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필요성을 제외한 모든 요소가 매우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 과정 전반에 도민의 참여 확대가 필요함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4.3.2 </a:t>
            </a:r>
            <a:r>
              <a:rPr lang="ko-KR" altLang="en-US" dirty="0" smtClean="0"/>
              <a:t>국제통상과 </a:t>
            </a:r>
            <a:r>
              <a:rPr lang="en-US" altLang="ko-KR" dirty="0"/>
              <a:t>– FTA </a:t>
            </a:r>
            <a:r>
              <a:rPr lang="ko-KR" altLang="en-US" dirty="0"/>
              <a:t>경제영토 확대에 따른 </a:t>
            </a:r>
            <a:r>
              <a:rPr lang="en-US" altLang="ko-KR" dirty="0"/>
              <a:t>FTA</a:t>
            </a:r>
            <a:r>
              <a:rPr lang="ko-KR" altLang="en-US" dirty="0"/>
              <a:t>활용지원센터 운영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75.3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전반적 만족도 및 요소만족도 모두 분과보다 부진한 결과가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또한 요소만족도와 전반적 만족도 간의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10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이상의 차이가 나타남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모든 요소에서 미흡한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필요성을 제외한 영역에서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이하의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직업 특성 고려 시 정책수혜자에 해당한다는 점에서 정책집행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및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결과에 대해 수요자의 참여가 만족스럽지 못한 상황을 의미함 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 형성과정 전반에 도민이 참여할 수 있는 경로를 개발하고 집행원칙을 공개하여 정책내용을 알지 못해 혜택을 받지 못하는 상황이 일어나지 않도록 개선할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3578333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7265415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35822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4076613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7945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379420564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노후농공단지 인프라구축 등 재생추진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부진한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</a:t>
            </a:r>
            <a:r>
              <a:rPr lang="ko-KR" altLang="en-US" dirty="0" smtClean="0"/>
              <a:t> 실태조사를 통해 장애요인을 파악하고 개선할 필요가 있음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4.4.1 </a:t>
            </a:r>
            <a:r>
              <a:rPr lang="ko-KR" altLang="en-US" dirty="0" err="1" smtClean="0"/>
              <a:t>투자입지과</a:t>
            </a:r>
            <a:r>
              <a:rPr lang="ko-KR" altLang="en-US" dirty="0" smtClean="0"/>
              <a:t> </a:t>
            </a:r>
            <a:r>
              <a:rPr lang="en-US" altLang="ko-KR" dirty="0"/>
              <a:t>– </a:t>
            </a:r>
            <a:r>
              <a:rPr lang="ko-KR" altLang="en-US" dirty="0"/>
              <a:t>노후농공단지 인프라구축 등 재생추진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80.3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전반적 만족도와 함께 분과보다 부진하나 요소만족도는 분과와 유사한 결과가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우수한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정책집행과 수혜집단이 균형을 이루는 응답자 특성을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정책형성과정에 대해 이해관계자들이 만족하고 있는 상황을 의미함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효과성은 낮은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정책형성 및 집행에 비해 정책의 결과가 부진함을 의미함    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정책집행의 노력에 비해 정책효능이 미흡한 원인을 파악하기 위한 실태조사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등의 지원 사업을 추진할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1204022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08156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5962629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2459234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612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1333469932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충남경제의 산실 산업입지 적기 공급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부진한 평가를 받음</a:t>
            </a:r>
            <a:r>
              <a:rPr lang="en-US" altLang="ko-KR" dirty="0" smtClean="0"/>
              <a:t>. </a:t>
            </a:r>
            <a:r>
              <a:rPr lang="ko-KR" altLang="en-US" dirty="0"/>
              <a:t>특히 </a:t>
            </a:r>
            <a:r>
              <a:rPr lang="ko-KR" altLang="en-US" dirty="0" err="1" smtClean="0"/>
              <a:t>홍보성</a:t>
            </a:r>
            <a:r>
              <a:rPr lang="ko-KR" altLang="en-US" dirty="0" smtClean="0"/>
              <a:t> 및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</a:t>
            </a:r>
            <a:r>
              <a:rPr lang="ko-KR" altLang="en-US" dirty="0"/>
              <a:t>미흡한 바</a:t>
            </a:r>
            <a:r>
              <a:rPr lang="en-US" altLang="ko-KR" dirty="0"/>
              <a:t>,</a:t>
            </a:r>
            <a:r>
              <a:rPr lang="ko-KR" altLang="en-US" dirty="0"/>
              <a:t> </a:t>
            </a:r>
            <a:r>
              <a:rPr lang="ko-KR" altLang="en-US" dirty="0" smtClean="0"/>
              <a:t>홍보경로를 확대하고 및 실태조사를 </a:t>
            </a:r>
            <a:r>
              <a:rPr lang="ko-KR" altLang="en-US" dirty="0"/>
              <a:t>통해 장애요인을 파악하고 개선할 필요가 있음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4.4.2 </a:t>
            </a:r>
            <a:r>
              <a:rPr lang="ko-KR" altLang="en-US" dirty="0" err="1" smtClean="0"/>
              <a:t>투자입지과</a:t>
            </a:r>
            <a:r>
              <a:rPr lang="ko-KR" altLang="en-US" dirty="0" smtClean="0"/>
              <a:t> </a:t>
            </a:r>
            <a:r>
              <a:rPr lang="en-US" altLang="ko-KR" dirty="0"/>
              <a:t>– </a:t>
            </a:r>
            <a:r>
              <a:rPr lang="ko-KR" altLang="en-US" dirty="0"/>
              <a:t>충남경제의 산실 산업입지 적기 공급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79.8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전반적 만족도 및 요소만족도 모두 분과에 비해 부진한 결과가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미흡한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정책수혜자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사무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/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관리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)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및 기획자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전문직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)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의 응답 균형을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정책집행은 우수하게 진행되는 것에 비해 정책 형성 및 결과가 부족한 것을 의미함   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정책형성 단계에서 참여자의 의견개진 및 내용을 홍보 할 수 있는 경로를 다양화하는 것과 더불어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실태조사를 통해 장애요인을 파악하고 개선할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6554175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5832833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8871663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736409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5507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369839571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중소기업육성자금 지원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매우 우수한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상대적으로 미흡한 바</a:t>
            </a:r>
            <a:r>
              <a:rPr lang="en-US" altLang="ko-KR" dirty="0" smtClean="0"/>
              <a:t>, </a:t>
            </a:r>
            <a:r>
              <a:rPr lang="ko-KR" altLang="en-US" dirty="0">
                <a:latin typeface="+mn-ea"/>
              </a:rPr>
              <a:t>정책홍보 경로를 다양화 할 필요가 있음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4.5.1 </a:t>
            </a:r>
            <a:r>
              <a:rPr lang="ko-KR" altLang="en-US" dirty="0" smtClean="0"/>
              <a:t>기업지원과 </a:t>
            </a:r>
            <a:r>
              <a:rPr lang="en-US" altLang="ko-KR" dirty="0"/>
              <a:t>– </a:t>
            </a:r>
            <a:r>
              <a:rPr lang="ko-KR" altLang="en-US" dirty="0"/>
              <a:t>중소기업육성자금 지원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92.8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전반적 만족도 및 요소만족도 모두 분과에 비해 매우 우수한 결과가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모든 요소에서 매우 높은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홍보성은 비교적 낮은 점수를 받았는데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이는 정책수혜자로서의 응답자 특성을 고려해 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수요자 입장에서 홍보에 대해 충분히 만족하고 있지 못한 상황을 의미함  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 수혜 대상 선정 시 관련된 이해관계자의 누락이 없도록 정책홍보 경로를 다양화 할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3609580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1885909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467454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1821583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699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387476847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지역과학기술 혁신역량 강화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부진한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효과성</a:t>
            </a:r>
            <a:r>
              <a:rPr lang="ko-KR" altLang="en-US" dirty="0" smtClean="0"/>
              <a:t> 및 투</a:t>
            </a:r>
            <a:r>
              <a:rPr lang="ko-KR" altLang="en-US" dirty="0"/>
              <a:t>명</a:t>
            </a:r>
            <a:r>
              <a:rPr lang="ko-KR" altLang="en-US" dirty="0" smtClean="0"/>
              <a:t>성이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정책기조에 대한 재검토와 함께 의사소통 경로를 확대할 필요가 있</a:t>
            </a:r>
            <a:r>
              <a:rPr lang="ko-KR" altLang="en-US" dirty="0"/>
              <a:t>음</a:t>
            </a:r>
            <a:r>
              <a:rPr lang="en-US" altLang="ko-KR" dirty="0" smtClean="0"/>
              <a:t> </a:t>
            </a:r>
            <a:r>
              <a:rPr lang="ko-KR" altLang="en-US" dirty="0" smtClean="0"/>
              <a:t>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4.6.1 </a:t>
            </a:r>
            <a:r>
              <a:rPr lang="ko-KR" altLang="en-US" dirty="0" smtClean="0"/>
              <a:t>전략산업과 </a:t>
            </a:r>
            <a:r>
              <a:rPr lang="en-US" altLang="ko-KR" dirty="0"/>
              <a:t>– </a:t>
            </a:r>
            <a:r>
              <a:rPr lang="ko-KR" altLang="en-US" dirty="0"/>
              <a:t>지역과학기술 혁신역량 강화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79.3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전반적 만족도 및 요소만족도 모두 분과에 비해 부진한 결과가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필요성은 높은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정책수혜자로서의 응답자 특성을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수요자들이 정책 취지에 충분히 공감하고 있음을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투명성은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정책의 취지에는 동의하나 이를 집행하는 방식 및 결과에 대해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불만족하는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상황을 대변함   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수요자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참여 하에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기존 정책기조 및 기대효과를 재검토하는 것과 더불어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집행상황에 대한 공지를 다양한 방식으로 수행할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5654935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8695472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7707712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3364395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424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622331678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 err="1" smtClean="0"/>
              <a:t>재난별</a:t>
            </a:r>
            <a:r>
              <a:rPr lang="ko-KR" altLang="en-US" dirty="0" smtClean="0"/>
              <a:t> 매뉴얼 작성 및 대응훈련 실시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부진한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효과성</a:t>
            </a:r>
            <a:r>
              <a:rPr lang="ko-KR" altLang="en-US" dirty="0" smtClean="0"/>
              <a:t> 및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정책효과 방향 재검토 및 홍보방식의 다양화를 추진할 필요가 있음</a:t>
            </a:r>
            <a:r>
              <a:rPr lang="en-US" altLang="ko-KR" dirty="0" smtClean="0"/>
              <a:t> </a:t>
            </a:r>
            <a:r>
              <a:rPr lang="ko-KR" altLang="en-US" dirty="0" smtClean="0"/>
              <a:t>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5.1.1 </a:t>
            </a:r>
            <a:r>
              <a:rPr lang="ko-KR" altLang="en-US" dirty="0" err="1"/>
              <a:t>안전자치행정국</a:t>
            </a:r>
            <a:r>
              <a:rPr lang="ko-KR" altLang="en-US" dirty="0"/>
              <a:t> </a:t>
            </a:r>
            <a:r>
              <a:rPr lang="en-US" altLang="ko-KR" dirty="0"/>
              <a:t>– </a:t>
            </a:r>
            <a:r>
              <a:rPr lang="ko-KR" altLang="en-US" dirty="0" err="1"/>
              <a:t>재난별</a:t>
            </a:r>
            <a:r>
              <a:rPr lang="ko-KR" altLang="en-US" dirty="0"/>
              <a:t> 매뉴얼 작성 및 대응훈련 실시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79.0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전반적 만족도 및 요소만족도 모두 분과에 비해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다소 부진한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결과가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충실성은 높은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정책집행자로서의 응답자 특성을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계획대비 사업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진척이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문제없이 이루어지고 있음을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홍보성은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결과로서 평가되는 정책효과 및 홍보가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부진하다는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점에서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노력대비 효과가 미흡한 상황을 대변함   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정책의 효과 방향을 재검토하고 외부환경을 고려한 홍보방식의 다양화를 통해 정책집행자의 노력이 결과와 연계되도록 개선할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8596513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2176055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9277439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5567425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1802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608539196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불합리한 지방세제 개편 대응 및 개선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매우 우수한 평가를 받은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이를 유지하기 위한 노력이 요구됨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5.1.2 </a:t>
            </a:r>
            <a:r>
              <a:rPr lang="ko-KR" altLang="en-US" dirty="0" err="1"/>
              <a:t>안전자치행정국</a:t>
            </a:r>
            <a:r>
              <a:rPr lang="ko-KR" altLang="en-US" dirty="0"/>
              <a:t> </a:t>
            </a:r>
            <a:r>
              <a:rPr lang="en-US" altLang="ko-KR" dirty="0"/>
              <a:t>– </a:t>
            </a:r>
            <a:r>
              <a:rPr lang="ko-KR" altLang="en-US" dirty="0"/>
              <a:t>불합리한 지방세제 개편 대응 및 개선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94.2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전반적 만족도 및 요소만족도 모두 분과에 비해 매우 우수한 결과가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모든 요소에서 높은 평가를 받고 있음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정책집행자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기획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수혜자의 다양한 특성을 보이는 응답자를 고려해 볼 때 정책참여자들의 만족도가 매우 높은 것으로 판단됨   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현재의 우수한 점을 지속적으로 유지할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4938951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3751480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8055133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40" name="직사각형 39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6995558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4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42326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385695571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활기차고 건강한 직장분위기 조성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무난한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 결과의 장애요인을 파악하고 이를 개선할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5.2.1 </a:t>
            </a:r>
            <a:r>
              <a:rPr lang="ko-KR" altLang="en-US" dirty="0" smtClean="0"/>
              <a:t>총무과 </a:t>
            </a:r>
            <a:r>
              <a:rPr lang="en-US" altLang="ko-KR" dirty="0"/>
              <a:t>– </a:t>
            </a:r>
            <a:r>
              <a:rPr lang="ko-KR" altLang="en-US" dirty="0"/>
              <a:t>활기차고 건강한 직장분위기 조성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82.4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전반적 만족도 및 요소만족도 모두 분과와 유사한 결과가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의견수렴도 및 홍보성에서 우수한 평가를 받고 있음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정책형성과정이 만족스러운 상황을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상대적으로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정책형성 및 집행과정이 우수하지만 결과로는 연계되지 못하는 상황을 대변함   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정책의 효과를 높일 수 있도록 실행방안을 개발하고 이에 대해 정책수혜자로부터의 공감을 확보하는 과정이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6031742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4467753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0620556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6995558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4957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546099089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믿음의 인사제도 정착 운영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무난한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투명성 및 </a:t>
            </a:r>
            <a:r>
              <a:rPr lang="ko-KR" altLang="en-US" dirty="0" err="1" smtClean="0"/>
              <a:t>충실성이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계획 및 집행 내역을 도민에게 공개하는 방안을 다양화 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5.2.2 </a:t>
            </a:r>
            <a:r>
              <a:rPr lang="ko-KR" altLang="en-US" dirty="0" smtClean="0"/>
              <a:t>총무과 </a:t>
            </a:r>
            <a:r>
              <a:rPr lang="en-US" altLang="ko-KR" dirty="0"/>
              <a:t>– </a:t>
            </a:r>
            <a:r>
              <a:rPr lang="ko-KR" altLang="en-US" dirty="0"/>
              <a:t>믿음의 인사제도 정착 운영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81.9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전반적 만족도 및 요소만족도 모두 분과와 유사한 결과가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홍보성에서 우수한 평가를 받고 있음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정책형성과정에서 충분한 내용 공지가 이루어졌음을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상대적으로 투명성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정책집행과정의 전반의 내용과 계획대비 추진 정도에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대해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정책참여자들이 만족할 만큼 공개되고 있지 않다는 인식을 대변함    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정책형성 시 수립된 계획을 공개하고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이에 대한 집행내용을 정책참여자들이 확인할 수 있도록 정보 공개 방안을 다양화할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2708937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6150103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5551159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6995558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95529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94234078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자치역량 제고를 위한 주민아카데미 운영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우수한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투명성이 상대적으로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정책집행과정에 도민참여 경로를 확대할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5.3.1 </a:t>
            </a:r>
            <a:r>
              <a:rPr lang="ko-KR" altLang="en-US" dirty="0" smtClean="0"/>
              <a:t>자치행정과 </a:t>
            </a:r>
            <a:r>
              <a:rPr lang="en-US" altLang="ko-KR" dirty="0"/>
              <a:t>– </a:t>
            </a:r>
            <a:r>
              <a:rPr lang="ko-KR" altLang="en-US" dirty="0"/>
              <a:t>자치역량 제고를 위한 주민아카데미 운영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86.8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전반적 만족도 및 요소만족도 모두 분과보다 우수한 결과가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우수한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응답자들의 다양한 가운데 이러한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결과는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정책의 취지와 결과 간의 높은 연계를 대변함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상대적으로 투명성이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정책집행과정이 충분히 공개되고 있지 않음을 대변함 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정책집행과정 시 관계자들이 참여할 수 있는 경로를 늘리고 진행상황을 수시로 온</a:t>
            </a:r>
            <a:r>
              <a:rPr lang="en-US" altLang="ko-KR" sz="1200" b="1" dirty="0" smtClean="0">
                <a:solidFill>
                  <a:schemeClr val="tx1"/>
                </a:solidFill>
                <a:latin typeface="맑은 고딕"/>
                <a:ea typeface="맑은 고딕"/>
              </a:rPr>
              <a:t>∙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오프라인에 공지할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5195087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7940145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4295258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6995558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39144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054714549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독서대학을 통한 유연하고 창의적인 공무원 양성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우수한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의견수렴도가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 형성 시 내부 공무원들의 의견을 반영할 토론회 등을 추진할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5.3.2 </a:t>
            </a:r>
            <a:r>
              <a:rPr lang="ko-KR" altLang="en-US" dirty="0" smtClean="0"/>
              <a:t>자치행정과 </a:t>
            </a:r>
            <a:r>
              <a:rPr lang="en-US" altLang="ko-KR" dirty="0"/>
              <a:t>– </a:t>
            </a:r>
            <a:r>
              <a:rPr lang="ko-KR" altLang="en-US" dirty="0"/>
              <a:t>독서대학을 통한 유연하고 창의적인 공무원 양성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85.6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전반적 만족도 및 요소만족도 모두 분과보다 우수한 결과가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</a:t>
            </a:r>
            <a:r>
              <a:rPr lang="ko-KR" altLang="en-US" sz="1200" dirty="0" err="1">
                <a:solidFill>
                  <a:schemeClr val="tx1"/>
                </a:solidFill>
                <a:latin typeface="+mn-ea"/>
              </a:rPr>
              <a:t>보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우수한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내부정책의 수혜자인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공무원이 응답자의 다수라는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점을 고려할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조직 내의 충분한 홍보가 이루어지고 이를 바탕으로 정책대상이 혜택을 누렸다는 것을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의견수렴도가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정책형성 시 수혜집단의 의사가 만족할 만큼 반영되고 있지 않은 상황을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정책형성 시 조직내부 공무원들의 의견을 반영할 모임 혹은 토론회 등을 추진할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2324565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6931629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8094675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6995558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1243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1507059937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안전문화 의식 확산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우수한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</a:t>
            </a:r>
            <a:r>
              <a:rPr lang="ko-KR" altLang="en-US" dirty="0" err="1" smtClean="0"/>
              <a:t>효과성</a:t>
            </a:r>
            <a:r>
              <a:rPr lang="ko-KR" altLang="en-US" dirty="0" smtClean="0"/>
              <a:t> 및 필요성이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기대효과의 구체화를 도민에게 제시해 </a:t>
            </a:r>
            <a:r>
              <a:rPr lang="ko-KR" altLang="en-US" dirty="0" err="1" smtClean="0"/>
              <a:t>정책효능감을</a:t>
            </a:r>
            <a:r>
              <a:rPr lang="ko-KR" altLang="en-US" dirty="0" smtClean="0"/>
              <a:t> 높일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5.4.1 </a:t>
            </a:r>
            <a:r>
              <a:rPr lang="ko-KR" altLang="en-US" dirty="0" smtClean="0"/>
              <a:t>안전총괄과 </a:t>
            </a:r>
            <a:r>
              <a:rPr lang="en-US" altLang="ko-KR" dirty="0"/>
              <a:t>– </a:t>
            </a:r>
            <a:r>
              <a:rPr lang="ko-KR" altLang="en-US" dirty="0"/>
              <a:t>안전문화 의식 확산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86.8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전반적 만족도 및 요소만족도 모두 분과보다 우수한 결과가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투명성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우수한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응답집단의 다양성을 고려해 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정책집행의 공개 및 추진수준에 대해 정책관련자들이 만족함을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상대적으로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필요성이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정책의 취지 및 그 결과에 대한 공감도가 충분하지 않음을 대변함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정책의 취지 및 기대효과를 구체화하여 정책관계자들에게 제시할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6449724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7553363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8403902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6995558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1020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418748728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안전사고 저감을 위한 취약한 시설물관리 상시화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우수한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필요성이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토론회 및 </a:t>
            </a:r>
            <a:r>
              <a:rPr lang="ko-KR" altLang="en-US" dirty="0" err="1" smtClean="0"/>
              <a:t>워크샵을</a:t>
            </a:r>
            <a:r>
              <a:rPr lang="ko-KR" altLang="en-US" dirty="0" smtClean="0"/>
              <a:t> 통해 정책 취지에 대한 내부 공감을 향상시킬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5.4.2 </a:t>
            </a:r>
            <a:r>
              <a:rPr lang="ko-KR" altLang="en-US" dirty="0" smtClean="0"/>
              <a:t>안전총괄과 </a:t>
            </a:r>
            <a:r>
              <a:rPr lang="en-US" altLang="ko-KR" dirty="0"/>
              <a:t>– </a:t>
            </a:r>
            <a:r>
              <a:rPr lang="ko-KR" altLang="en-US" dirty="0"/>
              <a:t>안전사고 저감을 위한 취약한 시설물관리 상시화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88.3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전반적 만족도 및 요소만족도 모두 분과보다 우수한 결과가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투명성 및 의견수렴도가 우수한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정책집행자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공무원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)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가 응답인원의 다수인 점을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공급자 입장에서 수요자와 충분한 의사소통이 일어나고 있다고 인지하는 상황임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상대적으로 필요성이 낮은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정책집행자가 취지에 대한 공감이 부족함을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정책의 취지를 내부에서 공감할 수 있도록 토론회 및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워크</a:t>
            </a:r>
            <a:r>
              <a:rPr lang="ko-KR" altLang="en-US" sz="1200" b="1" dirty="0" err="1">
                <a:solidFill>
                  <a:schemeClr val="tx1"/>
                </a:solidFill>
                <a:latin typeface="+mn-ea"/>
              </a:rPr>
              <a:t>샵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등을 추진할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781851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5578986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0154305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6995558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96334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1370174953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지방세 </a:t>
            </a:r>
            <a:r>
              <a:rPr lang="ko-KR" altLang="en-US" dirty="0" err="1"/>
              <a:t>징수율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우수한 평가를 받은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현재 만족도 수준을 유지하기 위한 노력이 요구됨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5.5.1 </a:t>
            </a:r>
            <a:r>
              <a:rPr lang="ko-KR" altLang="en-US" dirty="0" smtClean="0"/>
              <a:t>세정과 </a:t>
            </a:r>
            <a:r>
              <a:rPr lang="en-US" altLang="ko-KR" dirty="0"/>
              <a:t>– </a:t>
            </a:r>
            <a:r>
              <a:rPr lang="ko-KR" altLang="en-US" dirty="0"/>
              <a:t>지방세 </a:t>
            </a:r>
            <a:r>
              <a:rPr lang="ko-KR" altLang="en-US" dirty="0" err="1"/>
              <a:t>징수율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88.9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전반적 만족도 및 요소만족도 모두 분과보다 우수한 결과가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 전반적으로 높은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투명성이 우수하며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정책집행자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공무원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)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가 응답인원의 다수인 점을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정책집행과정에 대해 만족함을 의미함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1112" latinLnBrk="0">
              <a:tabLst>
                <a:tab pos="450850" algn="l"/>
              </a:tabLst>
            </a:pP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현재 만족도 수준을 지속하기 위한 노력이 요구됨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8174860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8897068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4620758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6995558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34004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900254085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공유 일반재산 인터넷 공개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무난한 </a:t>
            </a:r>
            <a:r>
              <a:rPr lang="ko-KR" altLang="en-US" dirty="0" smtClean="0"/>
              <a:t>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</a:t>
            </a:r>
            <a:r>
              <a:rPr lang="ko-KR" altLang="en-US" dirty="0" smtClean="0"/>
              <a:t>필요성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의견수렴도가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정책취지를 내부에서 공감할 수 있는 토론회 등을 수행하여 의사소통 수준을 높일 필요가 있음 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5.5.2 </a:t>
            </a:r>
            <a:r>
              <a:rPr lang="ko-KR" altLang="en-US" dirty="0" smtClean="0"/>
              <a:t>세정과 </a:t>
            </a:r>
            <a:r>
              <a:rPr lang="en-US" altLang="ko-KR" dirty="0"/>
              <a:t>– </a:t>
            </a:r>
            <a:r>
              <a:rPr lang="ko-KR" altLang="en-US" dirty="0"/>
              <a:t>공유 일반재산 인터넷 공개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80.6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전반적 만족도는 분과와 유사한 결과가 나타나는 반면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요소만족도는 분과 보다 미흡한 결과가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 전반적으로 만족도가 낮게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필요성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의견수렴도에서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부진하며 이는 정책집행자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공무원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)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가 응답인원의 다수인 점을 고려해 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정책형성 및 수립과정에 어려움을 느낌을 의미함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정책의 취지를 내부에서 공감할 수 있도록 토론회 및 교육 등을 추진하여 의사소통 수준도 높일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4666932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1226088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7809681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6995558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80566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3317886089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자원봉사 </a:t>
            </a:r>
            <a:r>
              <a:rPr lang="ko-KR" altLang="en-US" dirty="0" err="1"/>
              <a:t>활동률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부진한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</a:t>
            </a:r>
            <a:r>
              <a:rPr lang="ko-KR" altLang="en-US" dirty="0"/>
              <a:t>히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효과성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매우 미흡한 바 도민들의 참여를 통해 정책 방향을 검토하고 이를 다양한 방식으로 홍보할 필요가 있음 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5.6.1 </a:t>
            </a:r>
            <a:r>
              <a:rPr lang="ko-KR" altLang="en-US" dirty="0" smtClean="0"/>
              <a:t>세정과 </a:t>
            </a:r>
            <a:r>
              <a:rPr lang="en-US" altLang="ko-KR" dirty="0"/>
              <a:t>– </a:t>
            </a:r>
            <a:r>
              <a:rPr lang="ko-KR" altLang="en-US" dirty="0"/>
              <a:t>자원봉사 </a:t>
            </a:r>
            <a:r>
              <a:rPr lang="ko-KR" altLang="en-US" dirty="0" err="1"/>
              <a:t>활동률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70.3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전반적 만족도 요소만족도 모두 분과 보다 미흡한 결과가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 전반적으로 만족도가 낮게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및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홍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성은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미만으로 부진하며 이는 응답자들의 직업이 정책수혜자 역할이라는 점에서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정책형성 및 결과에 대해 수요자들이 만족하지 못하는 상황을 대변함 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수요자들의 관점이 반영된 정책의 방향 및 수행원리를 설정하고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이를 다양한 방법을 통해 홍보해야 할 필요성이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2173952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1414986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4370677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9650964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√</a:t>
                      </a: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63978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178727449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 err="1"/>
              <a:t>충남형</a:t>
            </a:r>
            <a:r>
              <a:rPr lang="ko-KR" altLang="en-US" dirty="0"/>
              <a:t> </a:t>
            </a:r>
            <a:r>
              <a:rPr lang="ko-KR" altLang="en-US" dirty="0" err="1"/>
              <a:t>행정포털시스템</a:t>
            </a:r>
            <a:r>
              <a:rPr lang="ko-KR" altLang="en-US" dirty="0"/>
              <a:t> 이용자 만족도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무난한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</a:t>
            </a:r>
            <a:r>
              <a:rPr lang="ko-KR" altLang="en-US" dirty="0" err="1" smtClean="0"/>
              <a:t>효과성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도민들의 </a:t>
            </a:r>
            <a:r>
              <a:rPr lang="ko-KR" altLang="en-US" dirty="0"/>
              <a:t>참여를 통해 정책 방향을 검토하고 이를 다양한 방식으로 홍보할 필요가 있음  </a:t>
            </a:r>
            <a:endParaRPr lang="en-US" altLang="ko-KR" dirty="0"/>
          </a:p>
          <a:p>
            <a:r>
              <a:rPr lang="ko-KR" altLang="en-US" dirty="0" smtClean="0"/>
              <a:t>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5.7.1 </a:t>
            </a:r>
            <a:r>
              <a:rPr lang="ko-KR" altLang="en-US" dirty="0" err="1" smtClean="0"/>
              <a:t>정보화지원과</a:t>
            </a:r>
            <a:r>
              <a:rPr lang="ko-KR" altLang="en-US" dirty="0" smtClean="0"/>
              <a:t> </a:t>
            </a:r>
            <a:r>
              <a:rPr lang="en-US" altLang="ko-KR" dirty="0"/>
              <a:t>– </a:t>
            </a:r>
            <a:r>
              <a:rPr lang="ko-KR" altLang="en-US" dirty="0" err="1"/>
              <a:t>충남형</a:t>
            </a:r>
            <a:r>
              <a:rPr lang="ko-KR" altLang="en-US" dirty="0"/>
              <a:t> </a:t>
            </a:r>
            <a:r>
              <a:rPr lang="ko-KR" altLang="en-US" dirty="0" err="1"/>
              <a:t>행정포털시스템</a:t>
            </a:r>
            <a:r>
              <a:rPr lang="ko-KR" altLang="en-US" dirty="0"/>
              <a:t> 이용자 만족도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83.1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전반적 만족도는 분과와 유사하나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요소만족도는 분과 보다 우수한 결과가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 전반적으로 만족도가 우수하게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투명성이 우수하게 나타나는 바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정책대상이 집행과정에 대해 만족함을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상대적으로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미흡함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정책의 형성 및 결과에 대한 정보 공유가 어려움을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의마함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수요자들의 관점이 반영된 정책의 방향 및 수행원리를 설정하고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이를 다양한 방법을 통해 홍보해야 할 필요성이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6118212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819270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1894778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40" name="직사각형 39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5449755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4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6354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1328896981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공공데이터 개방 노력도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무난한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도민 실생활과 </a:t>
            </a:r>
            <a:r>
              <a:rPr lang="ko-KR" altLang="en-US" dirty="0" smtClean="0"/>
              <a:t>유관한 공공데이터를 중심으로 개방해 수요자의 정책체감을 높일 필요가 있음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5.7.2 </a:t>
            </a:r>
            <a:r>
              <a:rPr lang="ko-KR" altLang="en-US" dirty="0" err="1" smtClean="0"/>
              <a:t>정보화지원과</a:t>
            </a:r>
            <a:r>
              <a:rPr lang="ko-KR" altLang="en-US" dirty="0" smtClean="0"/>
              <a:t> </a:t>
            </a:r>
            <a:r>
              <a:rPr lang="en-US" altLang="ko-KR" dirty="0"/>
              <a:t>– </a:t>
            </a:r>
            <a:r>
              <a:rPr lang="ko-KR" altLang="en-US" dirty="0"/>
              <a:t>공공데이터 개방 노력도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82.9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전반적 만족도는 분과 보다 우수하나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요소만족도는 분과와 유사한 결과가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의견수렴도가 우수하게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응답인원이 정책집행자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공무원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)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및 정책이용자가 대등한 점을 고려할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정책형성에 이용자의 의견도 충분히 반영되고 있는 것으로 판단됨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미흡함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정책의 형성 및 집행 대비 결과가 미흡하다는 것을 의미함  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수요자들이 체감할 수 있도록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실생활과 관련 깊은 공공데이터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중심으로 개방을 추진할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2090149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0509702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0176612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736271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2969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420316481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도민 </a:t>
            </a:r>
            <a:r>
              <a:rPr lang="ko-KR" altLang="en-US" dirty="0" err="1"/>
              <a:t>문화향유권</a:t>
            </a:r>
            <a:r>
              <a:rPr lang="ko-KR" altLang="en-US" dirty="0"/>
              <a:t> 신장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우수한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</a:t>
            </a:r>
            <a:r>
              <a:rPr lang="ko-KR" altLang="en-US" dirty="0" err="1" smtClean="0"/>
              <a:t>충실성이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정책추진도 점검 체계를 강화할 필요가 있</a:t>
            </a:r>
            <a:r>
              <a:rPr lang="ko-KR" altLang="en-US" dirty="0"/>
              <a:t>음</a:t>
            </a:r>
            <a:r>
              <a:rPr lang="ko-KR" altLang="en-US" dirty="0" smtClean="0"/>
              <a:t>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6.1.1 </a:t>
            </a:r>
            <a:r>
              <a:rPr lang="ko-KR" altLang="en-US" dirty="0" smtClean="0"/>
              <a:t>문화체육관광국 </a:t>
            </a:r>
            <a:r>
              <a:rPr lang="en-US" altLang="ko-KR" dirty="0"/>
              <a:t>– </a:t>
            </a:r>
            <a:r>
              <a:rPr lang="ko-KR" altLang="en-US" dirty="0"/>
              <a:t>도민 </a:t>
            </a:r>
            <a:r>
              <a:rPr lang="ko-KR" altLang="en-US" dirty="0" err="1"/>
              <a:t>문화향유권</a:t>
            </a:r>
            <a:r>
              <a:rPr lang="ko-KR" altLang="en-US" dirty="0"/>
              <a:t> 신장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87.4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전반적 만족도 및 요소만족도 모두 분과보다 우수한 결과가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 및 투명성이 매우 우수하게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응답인원이 정책개발 및 정책이용자가 다수라는 점을 고려할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도민을 대상으로 해당 정책에 대한 충분한 내용 공지와 공개가 이루어지고 있음을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</a:t>
            </a:r>
            <a:r>
              <a:rPr lang="ko-KR" altLang="en-US" sz="1200" dirty="0" err="1">
                <a:solidFill>
                  <a:schemeClr val="tx1"/>
                </a:solidFill>
                <a:latin typeface="+mn-ea"/>
              </a:rPr>
              <a:t>실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미흡함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정책집행과정은 공개되나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계획 대비 실제 추진에 어려움이 있음을 의미함   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 목표의 달성 수준을 꾸준히 점검하는 체계를 마련하여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충실성을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제고할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7314533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6545200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5684479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736271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4800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4087290816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백제왕도 </a:t>
            </a:r>
            <a:r>
              <a:rPr lang="ko-KR" altLang="en-US" dirty="0" err="1"/>
              <a:t>제모습</a:t>
            </a:r>
            <a:r>
              <a:rPr lang="ko-KR" altLang="en-US" dirty="0"/>
              <a:t> 찾기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매우 우수한 평가를 받은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이를 지속하기 위한 노력이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6.1.2 </a:t>
            </a:r>
            <a:r>
              <a:rPr lang="ko-KR" altLang="en-US" dirty="0" smtClean="0"/>
              <a:t>문화체육관광국 </a:t>
            </a:r>
            <a:r>
              <a:rPr lang="en-US" altLang="ko-KR" dirty="0"/>
              <a:t>– </a:t>
            </a:r>
            <a:r>
              <a:rPr lang="ko-KR" altLang="en-US" dirty="0"/>
              <a:t>백제왕도 </a:t>
            </a:r>
            <a:r>
              <a:rPr lang="ko-KR" altLang="en-US" dirty="0" err="1"/>
              <a:t>제모습</a:t>
            </a:r>
            <a:r>
              <a:rPr lang="ko-KR" altLang="en-US" dirty="0"/>
              <a:t> 찾기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91.2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전반적 만족도 및 요소만족도 모두 분과보다 우수한 결과가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82562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모든 요소가 우수하게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필요성은 매우 높게 나타나는데 이는 해당 정책 취지에 대해 도민들이 충분히 공유하고 있음을 드러냄   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현재의 만족도를 지속하기 위한 노력이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575473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0335954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2916445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736271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4741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3620738270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알기 쉬운 공공언어 생활화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무난한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필요성 및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정책취지에 대한 공감을 높일 수 있는 토론회</a:t>
            </a:r>
            <a:r>
              <a:rPr lang="en-US" altLang="ko-KR" dirty="0" smtClean="0"/>
              <a:t>, </a:t>
            </a:r>
            <a:r>
              <a:rPr lang="ko-KR" altLang="en-US" dirty="0" smtClean="0"/>
              <a:t>교육 등을 추진할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6.2.1 </a:t>
            </a:r>
            <a:r>
              <a:rPr lang="ko-KR" altLang="en-US" dirty="0" smtClean="0"/>
              <a:t>문화예술과 </a:t>
            </a:r>
            <a:r>
              <a:rPr lang="en-US" altLang="ko-KR" dirty="0"/>
              <a:t>– </a:t>
            </a:r>
            <a:r>
              <a:rPr lang="ko-KR" altLang="en-US" dirty="0"/>
              <a:t>알기 쉬운 공공언어 생활화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84.4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전반적 만족도 및 요소만족도 모두 분과와 유사한 결과가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투명성이 우수한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정책집행과정 공개가 잘 이루어지고 있음을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부진하게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정책의 취지에 대해 내부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공무원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)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및 외부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전문직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사무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/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관리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)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가 공감하지 못한 상황에서 적극적인 결과를 이끌어내기 어려운 상황임을 의미함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 취지에 대한 토론회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교육 등을 추진하여 조직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내외부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고객의 공감을 이끌어내고 이를 바탕으로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효과성을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높일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7265334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7315769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0176612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1612434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√</a:t>
                      </a: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7316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3298932726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백제역사유적지구 세계유산등재 추진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우수한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</a:t>
            </a:r>
            <a:r>
              <a:rPr lang="ko-KR" altLang="en-US" dirty="0" smtClean="0"/>
              <a:t>현재시점에서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효과성</a:t>
            </a:r>
            <a:r>
              <a:rPr lang="ko-KR" altLang="en-US" dirty="0" smtClean="0"/>
              <a:t> 판단이 어려운 정책인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대체 산출물을 제시하여 영향</a:t>
            </a:r>
            <a:r>
              <a:rPr lang="ko-KR" altLang="en-US" dirty="0"/>
              <a:t>력</a:t>
            </a:r>
            <a:r>
              <a:rPr lang="ko-KR" altLang="en-US" dirty="0" smtClean="0"/>
              <a:t>을 인정받을 필요가 있음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6.3.1 </a:t>
            </a:r>
            <a:r>
              <a:rPr lang="ko-KR" altLang="en-US" dirty="0" err="1" smtClean="0"/>
              <a:t>문화재과</a:t>
            </a:r>
            <a:r>
              <a:rPr lang="ko-KR" altLang="en-US" dirty="0" smtClean="0"/>
              <a:t> </a:t>
            </a:r>
            <a:r>
              <a:rPr lang="en-US" altLang="ko-KR" dirty="0"/>
              <a:t>– </a:t>
            </a:r>
            <a:r>
              <a:rPr lang="ko-KR" altLang="en-US" dirty="0"/>
              <a:t>백제역사유적지구 세계유산등재 추진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87.3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전반적 만족도 및 요소만족도 모두 분과 보다 우수한 결과가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우수한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문화체육관광국과 유사한 정책이 있어 홍보효과의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가외성</a:t>
            </a:r>
            <a:r>
              <a:rPr lang="en-US" altLang="ko-KR" sz="1200" baseline="30000" dirty="0" smtClean="0">
                <a:solidFill>
                  <a:schemeClr val="tx1"/>
                </a:solidFill>
                <a:latin typeface="+mn-ea"/>
              </a:rPr>
              <a:t>*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(redundancy)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혜택을 보는 것으로 판단됨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다소 부진하게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세계유산등재라는 궁극적인 결과가 발표되지 않은 정책 특성이 반영된 것으로 판단됨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세계유산등재 추진을 뒷받침하는 지원 사업을 확장하고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노력정도를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평가받을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수 있는 대체 산출물을 마련할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2265479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4558382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317485" y="6454130"/>
            <a:ext cx="928402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aseline="30000" dirty="0" smtClean="0">
                <a:latin typeface="맑은 고딕" pitchFamily="50" charset="-127"/>
                <a:ea typeface="맑은 고딕" pitchFamily="50" charset="-127"/>
              </a:rPr>
              <a:t>*</a:t>
            </a:r>
            <a:r>
              <a:rPr lang="ko-KR" altLang="en-US" sz="900" dirty="0"/>
              <a:t>여러 기관에 한 가지 기능이 혼합되는 </a:t>
            </a:r>
            <a:r>
              <a:rPr lang="ko-KR" altLang="en-US" sz="900" dirty="0" err="1"/>
              <a:t>중첩성</a:t>
            </a:r>
            <a:r>
              <a:rPr lang="en-US" altLang="ko-KR" sz="900" dirty="0"/>
              <a:t>(overlapping)</a:t>
            </a:r>
            <a:r>
              <a:rPr lang="ko-KR" altLang="en-US" sz="900" dirty="0"/>
              <a:t>과</a:t>
            </a:r>
            <a:r>
              <a:rPr lang="en-US" altLang="ko-KR" sz="900" dirty="0"/>
              <a:t>, </a:t>
            </a:r>
            <a:r>
              <a:rPr lang="ko-KR" altLang="en-US" sz="900" dirty="0"/>
              <a:t>동일 기능이 여러 기관에서 독립적으로 수행되는 </a:t>
            </a:r>
            <a:r>
              <a:rPr lang="ko-KR" altLang="en-US" sz="900" dirty="0" err="1"/>
              <a:t>중복성</a:t>
            </a:r>
            <a:r>
              <a:rPr lang="en-US" altLang="ko-KR" sz="900" dirty="0"/>
              <a:t>(duplication) </a:t>
            </a:r>
            <a:r>
              <a:rPr lang="ko-KR" altLang="en-US" sz="900" dirty="0"/>
              <a:t>등을 포괄하는 </a:t>
            </a:r>
            <a:r>
              <a:rPr lang="ko-KR" altLang="en-US" sz="900" dirty="0" smtClean="0"/>
              <a:t>개념</a:t>
            </a:r>
            <a:r>
              <a:rPr lang="en-US" altLang="ko-KR" sz="900" dirty="0" smtClean="0"/>
              <a:t>(</a:t>
            </a:r>
            <a:r>
              <a:rPr lang="ko-KR" altLang="en-US" sz="900" dirty="0"/>
              <a:t>행정학사전</a:t>
            </a:r>
            <a:r>
              <a:rPr lang="en-US" altLang="ko-KR" sz="900" dirty="0"/>
              <a:t>, </a:t>
            </a:r>
            <a:r>
              <a:rPr lang="ko-KR" altLang="en-US" sz="900" dirty="0" smtClean="0"/>
              <a:t>대영문화사</a:t>
            </a:r>
            <a:r>
              <a:rPr lang="en-US" altLang="ko-KR" sz="900" dirty="0"/>
              <a:t>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4030589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40" name="직사각형 39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52864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√</a:t>
                      </a: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4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94422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1031931944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en-US" altLang="ko-KR" dirty="0"/>
              <a:t>2015</a:t>
            </a:r>
            <a:r>
              <a:rPr lang="ko-KR" altLang="en-US" dirty="0"/>
              <a:t>년 문화도시</a:t>
            </a:r>
            <a:r>
              <a:rPr lang="en-US" altLang="ko-KR" dirty="0"/>
              <a:t>·</a:t>
            </a:r>
            <a:r>
              <a:rPr lang="ko-KR" altLang="en-US" dirty="0"/>
              <a:t>문화마을 조성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부</a:t>
            </a:r>
            <a:r>
              <a:rPr lang="ko-KR" altLang="en-US" dirty="0"/>
              <a:t>진</a:t>
            </a:r>
            <a:r>
              <a:rPr lang="ko-KR" altLang="en-US" dirty="0" smtClean="0"/>
              <a:t>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정책결과를 앞당길 수 있는 다양한 행사 추진 등의 지원책이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6.4.1 </a:t>
            </a:r>
            <a:r>
              <a:rPr lang="ko-KR" altLang="en-US" dirty="0" smtClean="0"/>
              <a:t>문화산업과 </a:t>
            </a:r>
            <a:r>
              <a:rPr lang="en-US" altLang="ko-KR" dirty="0"/>
              <a:t>– 2015</a:t>
            </a:r>
            <a:r>
              <a:rPr lang="ko-KR" altLang="en-US" dirty="0"/>
              <a:t>년 문화도시</a:t>
            </a:r>
            <a:r>
              <a:rPr lang="en-US" altLang="ko-KR" dirty="0"/>
              <a:t>·</a:t>
            </a:r>
            <a:r>
              <a:rPr lang="ko-KR" altLang="en-US" dirty="0"/>
              <a:t>문화마을 조성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80.6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 및 요소만족도 모두 분과 보다 부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한 결과가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 전반적으로 미흡한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효과성은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미만으로 낮은데 이는 정책 효과가 발생하기 까지 숙성기간을 필요로 하는 정책의 특성이 영향을 준 것으로 판단됨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정책의 숙성을 앞당길 수 있는 외부환경 조성을 위해 다양한 이벤트 행사를 추진하는 등의 지원책을 마련할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317468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8429849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8775672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5063069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0429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337090719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이야기가 흐르는 충남대표 명소 발굴</a:t>
            </a:r>
            <a:r>
              <a:rPr lang="en-US" altLang="ko-KR" dirty="0"/>
              <a:t>·</a:t>
            </a:r>
            <a:r>
              <a:rPr lang="ko-KR" altLang="en-US" dirty="0"/>
              <a:t>조명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무난한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</a:t>
            </a:r>
            <a:r>
              <a:rPr lang="ko-KR" altLang="en-US" dirty="0"/>
              <a:t>만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/>
              <a:t>정책결과를 앞당길 수 있는 다양한 행사 추진 등의 지원책이 필요함</a:t>
            </a:r>
            <a:endParaRPr lang="en-US" altLang="ko-KR" dirty="0"/>
          </a:p>
          <a:p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6.4.2 </a:t>
            </a:r>
            <a:r>
              <a:rPr lang="ko-KR" altLang="en-US" dirty="0" smtClean="0"/>
              <a:t>문화산업과 </a:t>
            </a:r>
            <a:r>
              <a:rPr lang="en-US" altLang="ko-KR" dirty="0"/>
              <a:t>– </a:t>
            </a:r>
            <a:r>
              <a:rPr lang="ko-KR" altLang="en-US" dirty="0"/>
              <a:t>이야기가 흐르는 충남대표 명소 발굴</a:t>
            </a:r>
            <a:r>
              <a:rPr lang="en-US" altLang="ko-KR" dirty="0"/>
              <a:t>·</a:t>
            </a:r>
            <a:r>
              <a:rPr lang="ko-KR" altLang="en-US" dirty="0"/>
              <a:t>조명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85.6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 및 요소만족도 모두 분과와 유사한 결과가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 및 투명성이 높게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정책의 취지 및 집행과정에 있어 정책고객과 긴밀한 의사소통이 진행되고 있음을 의미함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부진한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는 정책 효과가 발생하기까지 숙성기간을 필요로 하는 정책의 특성이 영향을 준 것으로 판단됨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정책의 숙성을 앞당길 수 있는 외부환경 조성을 위해 다양한 이벤트 행사를 추진하는 등의 지원책을 마련할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2876575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5290894"/>
              </p:ext>
            </p:extLst>
          </p:nvPr>
        </p:nvGraphicFramePr>
        <p:xfrm>
          <a:off x="5528270" y="3609524"/>
          <a:ext cx="2232248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6929753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2026723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9848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3188395285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스포츠 동호인 클럽 활성화 지원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무난한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</a:t>
            </a:r>
            <a:r>
              <a:rPr lang="ko-KR" altLang="en-US" dirty="0"/>
              <a:t>만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</a:t>
            </a:r>
            <a:r>
              <a:rPr lang="ko-KR" altLang="en-US" dirty="0" smtClean="0"/>
              <a:t>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정책홍보 경로 및 횟수를 </a:t>
            </a:r>
            <a:r>
              <a:rPr lang="ko-KR" altLang="en-US" dirty="0" smtClean="0"/>
              <a:t>확대할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6.5.1 </a:t>
            </a:r>
            <a:r>
              <a:rPr lang="ko-KR" altLang="en-US" dirty="0" smtClean="0"/>
              <a:t>체육진흥과 </a:t>
            </a:r>
            <a:r>
              <a:rPr lang="en-US" altLang="ko-KR" dirty="0"/>
              <a:t>– </a:t>
            </a:r>
            <a:r>
              <a:rPr lang="ko-KR" altLang="en-US" dirty="0"/>
              <a:t>스포츠 동호인 클럽 활성화 지원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84.9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만족도는 분과와 결과가 유사하나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요소만족도는 분과에 비해 우수한 결과가 나타남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 및 투명성이 높게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정책의 취지 및 집행과정에 있어 정책고객과 긴밀한 의사소통이 진행되고 있음을 의미함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부진한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는 응답자 다수가 정책수혜자인 측면을 고려할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수요자 관점의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홍보가 이루어지지 않음을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latinLnBrk="0">
              <a:tabLst>
                <a:tab pos="450850" algn="l"/>
              </a:tabLst>
            </a:pP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정책의 혜택을 균등히 지원받을 수 있도록 정책홍보 경로 및 횟수를 확대할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5984924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2368289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371023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7489432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√</a:t>
                      </a: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31897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247988908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지역 특화상품개발 및 관광객 유치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부진한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</a:t>
            </a:r>
            <a:r>
              <a:rPr lang="ko-KR" altLang="en-US" dirty="0"/>
              <a:t>히</a:t>
            </a:r>
            <a:r>
              <a:rPr lang="ko-KR" altLang="en-US" dirty="0" smtClean="0"/>
              <a:t> 의견수렴도 및 투</a:t>
            </a:r>
            <a:r>
              <a:rPr lang="ko-KR" altLang="en-US" dirty="0"/>
              <a:t>명</a:t>
            </a:r>
            <a:r>
              <a:rPr lang="ko-KR" altLang="en-US" dirty="0" smtClean="0"/>
              <a:t>성이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도민들과 의사소통을 확대할 수 있는 공청회 등을 늘릴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6.6.1 </a:t>
            </a:r>
            <a:r>
              <a:rPr lang="ko-KR" altLang="en-US" dirty="0" smtClean="0"/>
              <a:t>관광산업과 </a:t>
            </a:r>
            <a:r>
              <a:rPr lang="en-US" altLang="ko-KR" dirty="0"/>
              <a:t>– </a:t>
            </a:r>
            <a:r>
              <a:rPr lang="ko-KR" altLang="en-US" dirty="0"/>
              <a:t>지역 특화상품개발 및 관광객 유치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81.4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만족도는 분과와 결과가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유사하나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요소만족도는 분과에 비해 미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흡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한 결과가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효과성에 대한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높은 만족도가 전반적 만족도에 큰 영향을 주고 있음을 반증함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높게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상대적으로 우수한 필요성을 고려해 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정책결과가 취지에 맞게 나타나고 있음을 의미함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의견수렴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홍보성은 매우 부진한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는 도민과 정책간의 원활하지 않은 의사소통 상황을 대변함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정책의 기획 및 집행과정에 도민들의 참여를 확대할 수 있는 공청회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중간보고 등을 늘릴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354014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7526837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371023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1629725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23913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1844787245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en-US" altLang="ko-KR" dirty="0"/>
              <a:t>2016 </a:t>
            </a:r>
            <a:r>
              <a:rPr lang="ko-KR" altLang="en-US" dirty="0"/>
              <a:t>전국체전 경기장 시설확충 사업 추진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무</a:t>
            </a:r>
            <a:r>
              <a:rPr lang="ko-KR" altLang="en-US" dirty="0"/>
              <a:t>난</a:t>
            </a:r>
            <a:r>
              <a:rPr lang="ko-KR" altLang="en-US" dirty="0" smtClean="0"/>
              <a:t>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필요성이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공무원들이 공감할 수 있도록 정책방향을 재정립할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6.7.1 </a:t>
            </a:r>
            <a:r>
              <a:rPr lang="ko-KR" altLang="en-US" dirty="0" err="1"/>
              <a:t>전국체전준비기획단</a:t>
            </a:r>
            <a:r>
              <a:rPr lang="ko-KR" altLang="en-US" dirty="0" smtClean="0"/>
              <a:t> </a:t>
            </a:r>
            <a:r>
              <a:rPr lang="en-US" altLang="ko-KR" dirty="0"/>
              <a:t>– 2016 </a:t>
            </a:r>
            <a:r>
              <a:rPr lang="ko-KR" altLang="en-US" dirty="0"/>
              <a:t>전국체전 경기장 시설확충 사업 추진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86.1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 및 요소만족도 모두 분과에 비해 우수한 결과가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나타남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투명성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높게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다수를 차지하는 공무원이 해당 정책을 집행하는 역할을 담당할 것이라는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점에서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계획대비 업무 진행에 특별한 문제가 없는 상황으로 판단됨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필요성은 낮음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정책의 취지에 공무원들이 깊이 공감하지 않음을 반증함 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정책의 목표 및 취지에 대한 조직 내 설명회 혹은 토론회 등을 개최하여 공무원들이 필요성을 체감할 수 있는 방향으로 정책을 조정할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4067188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9926222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1170048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954391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√</a:t>
                      </a: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0772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580500001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 smtClean="0"/>
              <a:t>품격 높은 </a:t>
            </a:r>
            <a:r>
              <a:rPr lang="ko-KR" altLang="en-US" dirty="0"/>
              <a:t>프로그램 운영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미흡한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투명성 및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도민체감을 높일 프로그램 개발과 더불어 집행과정 내역 공개를 확대할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6.8.1 </a:t>
            </a:r>
            <a:r>
              <a:rPr lang="ko-KR" altLang="en-US" dirty="0"/>
              <a:t>백제문화단지관리사업소</a:t>
            </a:r>
            <a:r>
              <a:rPr lang="ko-KR" altLang="en-US" dirty="0" smtClean="0"/>
              <a:t> </a:t>
            </a:r>
            <a:r>
              <a:rPr lang="en-US" altLang="ko-KR" dirty="0"/>
              <a:t>– </a:t>
            </a:r>
            <a:r>
              <a:rPr lang="ko-KR" altLang="en-US" dirty="0" smtClean="0"/>
              <a:t>품격 높은 </a:t>
            </a:r>
            <a:r>
              <a:rPr lang="ko-KR" altLang="en-US" dirty="0"/>
              <a:t>프로그램 운영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80.4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 및 요소만족도 모두 분과에 비해 미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흡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한 결과가 나타남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높게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다양한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 대상 홍보활동이 우수하게 이루어지고 있음을 의미함 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투명성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90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점대로 높은 필요성에 비추어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정책의 취지에 부합하지 못하는 집행과 결과가 이루어지고 있는 상황으로 해석됨 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프로그램에 참여한 도민을 대상으로 문제점을 확인하는 만족도 조사 등을 수행하여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보다 효과적인 프로그램을 개발하는 것과 더불어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중간 결산 등의 집행과정 공개를 확대할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1637654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0435765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436642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954391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√</a:t>
                      </a: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4818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354933439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생산</a:t>
            </a:r>
            <a:r>
              <a:rPr lang="en-US" altLang="ko-KR" dirty="0"/>
              <a:t>, </a:t>
            </a:r>
            <a:r>
              <a:rPr lang="ko-KR" altLang="en-US" dirty="0"/>
              <a:t>유통</a:t>
            </a:r>
            <a:r>
              <a:rPr lang="en-US" altLang="ko-KR" dirty="0"/>
              <a:t>, </a:t>
            </a:r>
            <a:r>
              <a:rPr lang="ko-KR" altLang="en-US" dirty="0"/>
              <a:t>소비</a:t>
            </a:r>
            <a:r>
              <a:rPr lang="en-US" altLang="ko-KR" dirty="0"/>
              <a:t>, </a:t>
            </a:r>
            <a:r>
              <a:rPr lang="ko-KR" altLang="en-US" dirty="0"/>
              <a:t>정주 등 지역혁신모델 개발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무</a:t>
            </a:r>
            <a:r>
              <a:rPr lang="ko-KR" altLang="en-US" dirty="0"/>
              <a:t>난</a:t>
            </a:r>
            <a:r>
              <a:rPr lang="ko-KR" altLang="en-US" dirty="0" smtClean="0"/>
              <a:t>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실태조사를 통해 장애요인을 파악하고 이를 개선할 필요가 있음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7.1.1 </a:t>
            </a:r>
            <a:r>
              <a:rPr lang="ko-KR" altLang="en-US" dirty="0" err="1" smtClean="0"/>
              <a:t>농정국</a:t>
            </a:r>
            <a:r>
              <a:rPr lang="ko-KR" altLang="en-US" dirty="0" smtClean="0"/>
              <a:t> </a:t>
            </a:r>
            <a:r>
              <a:rPr lang="en-US" altLang="ko-KR" dirty="0"/>
              <a:t>– </a:t>
            </a:r>
            <a:r>
              <a:rPr lang="ko-KR" altLang="en-US" dirty="0"/>
              <a:t>생산</a:t>
            </a:r>
            <a:r>
              <a:rPr lang="en-US" altLang="ko-KR" dirty="0"/>
              <a:t>, </a:t>
            </a:r>
            <a:r>
              <a:rPr lang="ko-KR" altLang="en-US" dirty="0"/>
              <a:t>유통</a:t>
            </a:r>
            <a:r>
              <a:rPr lang="en-US" altLang="ko-KR" dirty="0"/>
              <a:t>, </a:t>
            </a:r>
            <a:r>
              <a:rPr lang="ko-KR" altLang="en-US" dirty="0"/>
              <a:t>소비</a:t>
            </a:r>
            <a:r>
              <a:rPr lang="en-US" altLang="ko-KR" dirty="0"/>
              <a:t>, </a:t>
            </a:r>
            <a:r>
              <a:rPr lang="ko-KR" altLang="en-US" dirty="0"/>
              <a:t>정주 등 지역혁신모델 개발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86.8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만족도는 분과에 비해 우수한 평가를 받았으나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요소만족도는 분과와 유사한 결과가 나타남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의견수렴도가 높게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90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대의 필요성을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정책입안 과정에 도민들의 의견이 충분히 반영되어 만족하고 있음을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낮게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응답자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고려할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 혜택 여부에 대한 형평성 보다는 지역혁신모델 개발이라는 기대 목표에 부합하지 못하는 문제가 있음을 반증함 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기존 사업에 대한 실태조사를 통해 정책결과의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효과성을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낮추는 장애요인을 파악하고 이에 대한 적극적인 개선방안을 마련할 필요가 있음 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3371076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7879733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436642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0851094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0796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1749332325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농어촌 마을 재구조화 사업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부진한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의견수렴도 및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매우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정책수립과정부터 도민들의 참여도를 확대하여 전반적인 정책만족도를 제고할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7.1.2 </a:t>
            </a:r>
            <a:r>
              <a:rPr lang="ko-KR" altLang="en-US" dirty="0" err="1" smtClean="0"/>
              <a:t>농정국</a:t>
            </a:r>
            <a:r>
              <a:rPr lang="ko-KR" altLang="en-US" dirty="0" smtClean="0"/>
              <a:t> </a:t>
            </a:r>
            <a:r>
              <a:rPr lang="en-US" altLang="ko-KR" dirty="0"/>
              <a:t>– </a:t>
            </a:r>
            <a:r>
              <a:rPr lang="ko-KR" altLang="en-US" dirty="0"/>
              <a:t>농어촌 마을 재구조화 사업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71.8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 및 요소만족도 모두 분과에 비해 미흡한 결과가 나타남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모든 요소가 부진하게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의견수렴도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매우 낮게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도민의 의견이 고려되지 않은 채 정책이 이루어지고 있어 그 효과를 기대하기 어려운 상황임을 의미함  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정책의 기대효과 수립과정부터 도민들이 참여할 수 있는 경로를 확대하여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전반적인 정책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효능감을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높일 필요가 있음 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6441932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979631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436642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0004046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37490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44587457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농촌체험휴양 성공마을 확대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우수한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투명성 개선이 필요한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농업 종사자가 인지할 수 있도록 오프라인 정책집행 공개가 요청됨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7.2.1 </a:t>
            </a:r>
            <a:r>
              <a:rPr lang="ko-KR" altLang="en-US" dirty="0" smtClean="0"/>
              <a:t>농업정책과 </a:t>
            </a:r>
            <a:r>
              <a:rPr lang="en-US" altLang="ko-KR" dirty="0"/>
              <a:t>– </a:t>
            </a:r>
            <a:r>
              <a:rPr lang="ko-KR" altLang="en-US" dirty="0"/>
              <a:t>농촌체험휴양 성공마을 확대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88.1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 및 요소만족도 모두 분과에 비해 우수한 결과가 나타남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매우 우수하게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농임어축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종사가 응답자의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50%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를 차지하는 특징을 고려해 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정책수혜자들 입장에서 홍보가 충분히 이루어지고 있음을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상대적으로 투명성이 미흡하게 나타남   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농임어축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종사자의 특성을 고려하여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중간결산 내역 등을 우편으로 배송하거나 마을회관 정기모임 등을 통해 정책집행과정 공개를 확대할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2727870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4667091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436642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865921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12291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593658442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 err="1"/>
              <a:t>충남형</a:t>
            </a:r>
            <a:r>
              <a:rPr lang="ko-KR" altLang="en-US" dirty="0"/>
              <a:t> 농업 </a:t>
            </a:r>
            <a:r>
              <a:rPr lang="en-US" altLang="ko-KR" dirty="0"/>
              <a:t>6</a:t>
            </a:r>
            <a:r>
              <a:rPr lang="ko-KR" altLang="en-US" dirty="0" err="1"/>
              <a:t>차산업</a:t>
            </a:r>
            <a:r>
              <a:rPr lang="ko-KR" altLang="en-US" dirty="0"/>
              <a:t> 선진모델 구축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매우 우수한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필요성 개선이 필요한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정책취지의 공감을 늘릴 지원방안이 요청됨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7.2.2 </a:t>
            </a:r>
            <a:r>
              <a:rPr lang="ko-KR" altLang="en-US" dirty="0" smtClean="0"/>
              <a:t>농업정책과 </a:t>
            </a:r>
            <a:r>
              <a:rPr lang="en-US" altLang="ko-KR" dirty="0"/>
              <a:t>– </a:t>
            </a:r>
            <a:r>
              <a:rPr lang="ko-KR" altLang="en-US" dirty="0" err="1"/>
              <a:t>충남형</a:t>
            </a:r>
            <a:r>
              <a:rPr lang="ko-KR" altLang="en-US" dirty="0"/>
              <a:t> 농업 </a:t>
            </a:r>
            <a:r>
              <a:rPr lang="en-US" altLang="ko-KR" dirty="0"/>
              <a:t>6</a:t>
            </a:r>
            <a:r>
              <a:rPr lang="ko-KR" altLang="en-US" dirty="0" err="1"/>
              <a:t>차산업</a:t>
            </a:r>
            <a:r>
              <a:rPr lang="ko-KR" altLang="en-US" dirty="0"/>
              <a:t> 선진모델 구축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92.3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 및 요소만족도 모두 분과에 비해 매우 우수한 결과가 나타남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매우 우수하게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다양한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 전반적으로 정책결과에 대해 만족함을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상대적으로 필요성이 미흡하게 나타남   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현재의 만족도를 유지하기 위한 노력을 유지함과 더불어 정책 취지에 더 많은 이들의 공감을 확보할 수 있도록 교육 등의 지원사업을 추진할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1950043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758877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436642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4193460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5788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910633187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생산자 조직 전문 마케팅 조직 육성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무난한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</a:t>
            </a:r>
            <a:r>
              <a:rPr lang="ko-KR" altLang="en-US" dirty="0" err="1" smtClean="0"/>
              <a:t>충실성이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정책집행 방해요인을 파악하여 이를 개선할 필요가 있음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7.3.1 </a:t>
            </a:r>
            <a:r>
              <a:rPr lang="ko-KR" altLang="en-US" dirty="0" smtClean="0"/>
              <a:t>농산물유통과 </a:t>
            </a:r>
            <a:r>
              <a:rPr lang="en-US" altLang="ko-KR" dirty="0"/>
              <a:t>– </a:t>
            </a:r>
            <a:r>
              <a:rPr lang="ko-KR" altLang="en-US" dirty="0"/>
              <a:t>생산자 조직 전문 마케팅 조직 육성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86.9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 및 요소만족도 모두 분과와 유사한 결과가 나타남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</a:t>
            </a:r>
            <a:r>
              <a:rPr lang="ko-KR" altLang="en-US" sz="1200" dirty="0" err="1">
                <a:solidFill>
                  <a:schemeClr val="tx1"/>
                </a:solidFill>
                <a:latin typeface="+mn-ea"/>
              </a:rPr>
              <a:t>보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매우 우수하게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다양한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 전반적으로 정책홍보에 대해 만족함을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미흡하게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70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점대의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계획대로 진행되지 못하는 정책으로 인해 그 효과도 부진한 것으로 이해됨   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실태조사를 통해 정책집행 방해요인을 파악하고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이를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개선함으로서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정책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효능감을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높일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5950616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9238515"/>
              </p:ext>
            </p:extLst>
          </p:nvPr>
        </p:nvGraphicFramePr>
        <p:xfrm>
          <a:off x="5528270" y="3609524"/>
          <a:ext cx="2036618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46" name="표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436642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48" name="직사각형 4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51" name="표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0360312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2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079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822679951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 err="1"/>
              <a:t>농특산물</a:t>
            </a:r>
            <a:r>
              <a:rPr lang="ko-KR" altLang="en-US" dirty="0"/>
              <a:t> 쇼핑몰 농사랑 운영 활성화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부진한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효과성</a:t>
            </a:r>
            <a:r>
              <a:rPr lang="ko-KR" altLang="en-US" dirty="0" smtClean="0"/>
              <a:t> 및 투명성이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정책집행과정 공개 확대를 통해 방해요인을 파악하여 이를 개선할 필요가 있음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7.3.2 </a:t>
            </a:r>
            <a:r>
              <a:rPr lang="ko-KR" altLang="en-US" dirty="0" smtClean="0"/>
              <a:t>농산물유통과 </a:t>
            </a:r>
            <a:r>
              <a:rPr lang="en-US" altLang="ko-KR" dirty="0"/>
              <a:t>– </a:t>
            </a:r>
            <a:r>
              <a:rPr lang="ko-KR" altLang="en-US" dirty="0" err="1"/>
              <a:t>농특산물</a:t>
            </a:r>
            <a:r>
              <a:rPr lang="ko-KR" altLang="en-US" dirty="0"/>
              <a:t> 쇼핑몰 농사랑 운영 활성화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72.9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 및 요소만족도 모두 분과에 비해 미흡한 결과가 나타남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필요성이 무난하게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다양한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 전반적으로 농산물 쇼핑몰 운영 취지에 대해 공감함을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투명성이 매우 미흡하게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높은 필요성과 대비되어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정책집행 및 결과가 기대한대로 나타나고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있지않음을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반증함   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정책집행 과정을 다양한 경로를 통해 공개해 기대결과에 이르지 못하게 하는 방해요인을 파악하고 이를 해결할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5520429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1307684"/>
              </p:ext>
            </p:extLst>
          </p:nvPr>
        </p:nvGraphicFramePr>
        <p:xfrm>
          <a:off x="5528270" y="3609524"/>
          <a:ext cx="2036618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436642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6318750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4106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1494370247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소비자 요구에 맞는 고품질 쌀 안정생산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부진한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실태조사 등을 통해 방해요인을 파악하여 이를 개선할 필요가 있음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7.4.1 </a:t>
            </a:r>
            <a:r>
              <a:rPr lang="ko-KR" altLang="en-US" dirty="0" smtClean="0"/>
              <a:t>친환경농산과 </a:t>
            </a:r>
            <a:r>
              <a:rPr lang="en-US" altLang="ko-KR" dirty="0"/>
              <a:t>– </a:t>
            </a:r>
            <a:r>
              <a:rPr lang="ko-KR" altLang="en-US" dirty="0"/>
              <a:t>소비자 요구에 맞는 고품질 쌀 안정생산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76.9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 및 요소만족도 모두 분과에 비해 미흡한 결과가 나타남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의견수렴도가 무난하게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다수가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농임어축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종사자인 점을 고려해 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정책수혜자들의 의견이 정책형성 시 반영되고 있음을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매우 미흡하게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높은 필요성과 대비되어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정책결과가 기대한대로 나타나고 있지 않음을 반증함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전화 응답자들의 경우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정책효과에 대해 부정적인 의견을 강하게 피력함    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정보기기 활용에 어려움을 겪는 정책 수요자의 인구학적 특성을 고려한 현장중심 실태조사를 통해 정책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효능감을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높일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9026471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6240685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436642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954391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√</a:t>
                      </a: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4332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370174659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 err="1"/>
              <a:t>지속가능한</a:t>
            </a:r>
            <a:r>
              <a:rPr lang="ko-KR" altLang="en-US" dirty="0"/>
              <a:t> 친환경농업 육성 및 </a:t>
            </a:r>
            <a:r>
              <a:rPr lang="ko-KR" altLang="en-US" dirty="0" err="1"/>
              <a:t>소비처</a:t>
            </a:r>
            <a:r>
              <a:rPr lang="ko-KR" altLang="en-US" dirty="0"/>
              <a:t> 확보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부진한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효과성</a:t>
            </a:r>
            <a:r>
              <a:rPr lang="ko-KR" altLang="en-US" dirty="0" smtClean="0"/>
              <a:t> 및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현장중심의 정책홍보 및 실태조사 등을 통해 방해요인을 파악하여 이를 개선할 필요가 있음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7.4.2 </a:t>
            </a:r>
            <a:r>
              <a:rPr lang="ko-KR" altLang="en-US" dirty="0" smtClean="0"/>
              <a:t>친환경농산과 </a:t>
            </a:r>
            <a:r>
              <a:rPr lang="en-US" altLang="ko-KR" dirty="0"/>
              <a:t>– </a:t>
            </a:r>
            <a:r>
              <a:rPr lang="ko-KR" altLang="en-US" dirty="0" err="1"/>
              <a:t>지속가능한</a:t>
            </a:r>
            <a:r>
              <a:rPr lang="ko-KR" altLang="en-US" dirty="0"/>
              <a:t> 친환경농업 육성 및 </a:t>
            </a:r>
            <a:r>
              <a:rPr lang="ko-KR" altLang="en-US" dirty="0" err="1"/>
              <a:t>소비처</a:t>
            </a:r>
            <a:r>
              <a:rPr lang="ko-KR" altLang="en-US" dirty="0"/>
              <a:t> 확보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72.9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 및 요소만족도 모두 분과에 비해 미흡한 결과가 나타남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필요성이 무난하게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 전원이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농임어축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종사자인 점을 고려해 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정책수혜자들이 정책취지에 공감하는 상황임을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매우 미흡하게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전화설문 응답자들의 점수에서 그러한 경향이 두드러진 점을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정보기기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접근성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차이가 정책홍보 및 효과에 영향을 미치는 것으로 판단됨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정보기기 활용에 어려움을 겪는 정책 수요자의 인구학적 특성을 고려한 현장중심 정책홍보 및 실태조사를 통해 정책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효능감을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높일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2182215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0480749"/>
              </p:ext>
            </p:extLst>
          </p:nvPr>
        </p:nvGraphicFramePr>
        <p:xfrm>
          <a:off x="5528270" y="3609524"/>
          <a:ext cx="2036618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436642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954391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√</a:t>
                      </a: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6908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1777187978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 err="1"/>
              <a:t>살기좋은</a:t>
            </a:r>
            <a:r>
              <a:rPr lang="ko-KR" altLang="en-US" dirty="0"/>
              <a:t> 희망마을 만들기 추진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부진한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효과성</a:t>
            </a:r>
            <a:r>
              <a:rPr lang="ko-KR" altLang="en-US" dirty="0" smtClean="0"/>
              <a:t> 및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현장중심의 정책홍보 및 실태조사 등을 통해 방해요인을 파악하여 이를 개선할 필요가 있음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7.5.1 </a:t>
            </a:r>
            <a:r>
              <a:rPr lang="ko-KR" altLang="en-US" dirty="0"/>
              <a:t>농촌개발과 </a:t>
            </a:r>
            <a:r>
              <a:rPr lang="en-US" altLang="ko-KR" dirty="0"/>
              <a:t>– </a:t>
            </a:r>
            <a:r>
              <a:rPr lang="ko-KR" altLang="en-US" dirty="0" err="1"/>
              <a:t>살기좋은</a:t>
            </a:r>
            <a:r>
              <a:rPr lang="ko-KR" altLang="en-US" dirty="0"/>
              <a:t> 희망마을 만들기 추진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77.8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 및 요소만족도 모두 분과에 비해 미흡한 결과가 나타남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필요성이 무난하게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 집행자 및 정책수혜자간의 정책취지에 공감하고 있음을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매우 미흡하게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정책에 대한 부족한 이해가 미흡한 효과로 귀결되는 상황을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 수요자의 인구학적 특성을 고려한 현장중심 정책홍보 및 실태조사를 통해 정책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효능감을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높일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0070903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966595"/>
              </p:ext>
            </p:extLst>
          </p:nvPr>
        </p:nvGraphicFramePr>
        <p:xfrm>
          <a:off x="5528270" y="3609524"/>
          <a:ext cx="2036618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436642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954391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√</a:t>
                      </a: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1604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351699809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 smtClean="0"/>
              <a:t>양질 조사료 생산 기반 확대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우수한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의견수렴도가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정책형성 과정에 정책수혜자가 참여할 수 있는 과정을 확대할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7.6.1 </a:t>
            </a:r>
            <a:r>
              <a:rPr lang="ko-KR" altLang="en-US" dirty="0" smtClean="0"/>
              <a:t>축산과 </a:t>
            </a:r>
            <a:r>
              <a:rPr lang="en-US" altLang="ko-KR" dirty="0"/>
              <a:t>– </a:t>
            </a:r>
            <a:r>
              <a:rPr lang="ko-KR" altLang="en-US" dirty="0" smtClean="0"/>
              <a:t>양질 조사료 생산 기반 확대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89.1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 및 요소만족도 모두 분과에 비해 우수한 결과가 나타남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높게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정책수혜자 관점에서 정책취지에 대한 높은 공감을 이끌어내는 것과 더불어 충분한 홍보가 이루어지고 있음을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의견수렴도가 미흡하게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정책형성에 정책수혜자들이 참여하지 못하는 상황을 대변함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 수혜자가 정책 형성에 참여할 수 있는 공청회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토론회 등을 추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진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해 의사소통을 원활히 할 필요가 있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음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0235707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3088007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46" name="표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436642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48" name="직사각형 4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51" name="표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954391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√</a:t>
                      </a: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2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9022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948654155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조류인플루엔자 정밀검사 권한 확대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매우 우수한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현재 만족도를 유지하기 위한 노력이 요구됨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7.7.1 </a:t>
            </a:r>
            <a:r>
              <a:rPr lang="ko-KR" altLang="en-US" dirty="0" smtClean="0"/>
              <a:t>가축위생연구소 </a:t>
            </a:r>
            <a:r>
              <a:rPr lang="en-US" altLang="ko-KR" dirty="0"/>
              <a:t>– </a:t>
            </a:r>
            <a:r>
              <a:rPr lang="ko-KR" altLang="en-US" dirty="0"/>
              <a:t>조류인플루엔자 정밀검사 권한 확대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95.7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 및 요소만족도 모두 분과에 비해 매우 우수한 결과가 나타남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모든 요소에서 우수한 결과가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필요성은 모든 응답자가 매우 그렇다고 응답하는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정책에 대해 다양한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만족하는 상황임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현재 만족도를 유지하기 위한 노력이 요구됨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3634077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9921623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46" name="표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436642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48" name="직사각형 4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51" name="표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4207031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2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857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1643165016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축산물 위생안전 관리 강화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우수한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투명성이 상대적으로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정책집행과정 공개를 확대할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7.7.2 </a:t>
            </a:r>
            <a:r>
              <a:rPr lang="ko-KR" altLang="en-US" dirty="0" smtClean="0"/>
              <a:t>가축위생연구소 </a:t>
            </a:r>
            <a:r>
              <a:rPr lang="en-US" altLang="ko-KR" dirty="0"/>
              <a:t>– </a:t>
            </a:r>
            <a:r>
              <a:rPr lang="ko-KR" altLang="en-US" dirty="0"/>
              <a:t>축산물 위생안전 관리 강화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90.1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 및 요소만족도 모두 분과에 비해 우수한 결과가 나타남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우수한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다양한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정책결과에 대해 도민 전반적으로 만족함을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상대적으로 투명성이 미흡함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현재 만족도를 유지하기 위한 노력과 동시에 정책집행과정에 대한 공개를 보다 다양하게 할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4305365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7407356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436642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7584396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3556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868939240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한우수정란 생산</a:t>
            </a:r>
            <a:r>
              <a:rPr lang="en-US" altLang="ko-KR" dirty="0"/>
              <a:t>·</a:t>
            </a:r>
            <a:r>
              <a:rPr lang="ko-KR" altLang="en-US" dirty="0"/>
              <a:t>공급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부진한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효과성</a:t>
            </a:r>
            <a:r>
              <a:rPr lang="ko-KR" altLang="en-US" dirty="0" smtClean="0"/>
              <a:t> 및 의견수렴도가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현장중심 의견청취 및 실태조사를 통해 개선할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7.8.1 </a:t>
            </a:r>
            <a:r>
              <a:rPr lang="ko-KR" altLang="en-US" dirty="0" smtClean="0"/>
              <a:t>축산기술연구소 </a:t>
            </a:r>
            <a:r>
              <a:rPr lang="en-US" altLang="ko-KR" dirty="0"/>
              <a:t>– </a:t>
            </a:r>
            <a:r>
              <a:rPr lang="ko-KR" altLang="en-US" dirty="0"/>
              <a:t>한우수정란 생산</a:t>
            </a:r>
            <a:r>
              <a:rPr lang="en-US" altLang="ko-KR" dirty="0"/>
              <a:t>·</a:t>
            </a:r>
            <a:r>
              <a:rPr lang="ko-KR" altLang="en-US" dirty="0"/>
              <a:t>공급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80.1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 및 요소만족도 모두 분과에 비해 미흡한 결과가 나타남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요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성이 우수한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정책수혜자 입장에서 정책취지에 공감하는 상황을 대변함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의견수렴도가 미흡함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전화응답자들이 해당 요소에 대해 더욱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불만족하는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바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정보기기 접근능력이 정책형성 과정 및 정책수혜 수준에 영향을 주고 있음을 의미함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정보기기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활용에 어려움을 겪는 정책 수요자의 인구학적 특성을 고려한 현장중심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의견청취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및 실태조사를 통해 정책 </a:t>
            </a:r>
            <a:r>
              <a:rPr lang="ko-KR" altLang="en-US" sz="1200" b="1" dirty="0" err="1">
                <a:solidFill>
                  <a:schemeClr val="tx1"/>
                </a:solidFill>
                <a:latin typeface="+mn-ea"/>
              </a:rPr>
              <a:t>효능감을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 높일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9030190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5670399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46" name="표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436642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48" name="직사각형 4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51" name="표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954391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√</a:t>
                      </a: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2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0504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304453649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행복경로당 조성 운영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우수한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</a:t>
            </a:r>
            <a:r>
              <a:rPr lang="ko-KR" altLang="en-US" dirty="0"/>
              <a:t>만</a:t>
            </a:r>
            <a:r>
              <a:rPr lang="ko-KR" altLang="en-US" dirty="0" smtClean="0"/>
              <a:t> 필요성이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도민과의 의사소통을 통해 정책취지를 도민이 체감할 수 있도록 </a:t>
            </a:r>
            <a:r>
              <a:rPr lang="ko-KR" altLang="en-US" dirty="0" smtClean="0"/>
              <a:t>확대할 </a:t>
            </a:r>
            <a:r>
              <a:rPr lang="ko-KR" altLang="en-US" dirty="0" smtClean="0"/>
              <a:t>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8.1.1 </a:t>
            </a:r>
            <a:r>
              <a:rPr lang="ko-KR" altLang="en-US" dirty="0" err="1" smtClean="0"/>
              <a:t>복지보건국</a:t>
            </a:r>
            <a:r>
              <a:rPr lang="ko-KR" altLang="en-US" dirty="0" smtClean="0"/>
              <a:t> </a:t>
            </a:r>
            <a:r>
              <a:rPr lang="en-US" altLang="ko-KR" dirty="0"/>
              <a:t>– </a:t>
            </a:r>
            <a:r>
              <a:rPr lang="ko-KR" altLang="en-US" dirty="0"/>
              <a:t>행복경로당 조성 운영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86.8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 및 요소만족도 모두 분과에 비해 우수한 결과가 나타남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투명성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우수한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정책집행과정에 도민접근이 용이하며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계획대비 추진에 무리가 없는 상황임을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필요성이 미흡함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정책취지에 대한 공감도가 낮은 상황에서 정책이 진행되고 있음을 보여줌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정책의 기대효과 및 필요성에 대한 대(對) 도민 설명회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또는 전문가 포럼 등을 개최하여 정책 취지를 보다 도민이 체감할 수 있도록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확대할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1441603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5141340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436642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2332802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7159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3637740064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의료원 건전재정 및 공공의료서비스 확대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우수한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</a:t>
            </a:r>
            <a:r>
              <a:rPr lang="ko-KR" altLang="en-US" dirty="0"/>
              <a:t>만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상대적으로 부진한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다양한 전달경로를 통해 정책홍보를 강화할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8.1.2 </a:t>
            </a:r>
            <a:r>
              <a:rPr lang="ko-KR" altLang="en-US" dirty="0" err="1" smtClean="0"/>
              <a:t>복지보건국</a:t>
            </a:r>
            <a:r>
              <a:rPr lang="ko-KR" altLang="en-US" dirty="0" smtClean="0"/>
              <a:t> </a:t>
            </a:r>
            <a:r>
              <a:rPr lang="en-US" altLang="ko-KR" dirty="0"/>
              <a:t>– </a:t>
            </a:r>
            <a:r>
              <a:rPr lang="ko-KR" altLang="en-US" dirty="0"/>
              <a:t>의료원 건전재정 및 공공의료서비스 확대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81.0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 및 요소만족도 모두 분과에 비해 우수한 결과가 나타남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투명성이 우수한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정책집행과정에 도민접근이 용이함을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</a:t>
            </a:r>
            <a:r>
              <a:rPr lang="ko-KR" altLang="en-US" sz="1200" dirty="0" err="1">
                <a:solidFill>
                  <a:schemeClr val="tx1"/>
                </a:solidFill>
                <a:latin typeface="+mn-ea"/>
              </a:rPr>
              <a:t>보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미흡함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상대적으로 부진한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정책홍보가 적절히 이루어지지 않아 결과에 대한 체감도가 낮은 상황으로 해석됨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정책내용을 널리 알리기 위해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온</a:t>
            </a:r>
            <a:r>
              <a:rPr lang="ko-KR" altLang="en-US" sz="1200" b="1" dirty="0" smtClean="0">
                <a:solidFill>
                  <a:schemeClr val="tx1"/>
                </a:solidFill>
                <a:latin typeface="맑은 고딕"/>
                <a:ea typeface="맑은 고딕"/>
              </a:rPr>
              <a:t>∙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오프라인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광고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공청회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등 다양한 경로로 정책내용을 홍보할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8276552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0343984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436642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820028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3191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077647976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어르신 일자리 확대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무난한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</a:t>
            </a:r>
            <a:r>
              <a:rPr lang="ko-KR" altLang="en-US" dirty="0"/>
              <a:t>만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부진한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실태분석을 통해 기대효과가 도출되지 못하는 원인을 분석하고 이를 개선할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8.2.1 </a:t>
            </a:r>
            <a:r>
              <a:rPr lang="ko-KR" altLang="en-US" dirty="0" err="1"/>
              <a:t>저출산고령화대책과</a:t>
            </a:r>
            <a:r>
              <a:rPr lang="ko-KR" altLang="en-US" dirty="0" smtClean="0"/>
              <a:t> </a:t>
            </a:r>
            <a:r>
              <a:rPr lang="en-US" altLang="ko-KR" dirty="0"/>
              <a:t>– </a:t>
            </a:r>
            <a:r>
              <a:rPr lang="ko-KR" altLang="en-US" dirty="0"/>
              <a:t>어르신 일자리 확대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77.4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 및 요소만족도 모두 분과와 유사한 결과가 나타남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우수한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정책수혜자 및 집행자와 관련성이 높은 응답자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고려할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 전반적으로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정책홍보에 만족함을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미흡함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90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점대의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필요성을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예상했던 만큼의 효과가 발생하지 못하는 상황을 대변함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실태분석을 통해 기대결과가 도출되지 못하는 원인을 파악해서 이를 개선할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8759207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8334114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436642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9406850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47283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평가인증률 제고를 통한 보육의 질 및 투명성 향상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미흡한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</a:t>
            </a:r>
            <a:r>
              <a:rPr lang="ko-KR" altLang="en-US" dirty="0"/>
              <a:t>히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효과성</a:t>
            </a:r>
            <a:r>
              <a:rPr lang="ko-KR" altLang="en-US" dirty="0" smtClean="0"/>
              <a:t> 및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</a:t>
            </a:r>
            <a:r>
              <a:rPr lang="ko-KR" altLang="en-US" dirty="0" smtClean="0"/>
              <a:t>부진한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정책홍보 강화와 더불어 실태분석을 통해 기대효과가 도출되지 못하는 원인을 분석하고 </a:t>
            </a:r>
            <a:r>
              <a:rPr lang="ko-KR" altLang="en-US" dirty="0" smtClean="0"/>
              <a:t>개선할 </a:t>
            </a:r>
            <a:r>
              <a:rPr lang="ko-KR" altLang="en-US" dirty="0" smtClean="0"/>
              <a:t>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8.2.2 </a:t>
            </a:r>
            <a:r>
              <a:rPr lang="ko-KR" altLang="en-US" dirty="0" err="1"/>
              <a:t>저출산고령화대책과</a:t>
            </a:r>
            <a:r>
              <a:rPr lang="ko-KR" altLang="en-US" dirty="0" smtClean="0"/>
              <a:t> </a:t>
            </a:r>
            <a:r>
              <a:rPr lang="en-US" altLang="ko-KR" dirty="0"/>
              <a:t>– </a:t>
            </a:r>
            <a:r>
              <a:rPr lang="ko-KR" altLang="en-US" dirty="0"/>
              <a:t>평가인증률 제고를 통한 보육의 질 및 투명성 향상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66.8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 및 요소만족도 모두 분과에 비해 미흡한 결과가 나타남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전반적으로 부진한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홍보성은 매우 부진하게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다양한 응답자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정책에 대한 홍보가 충분히 이루어지지 않으며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이에 따라 정책 영향력도 미미한 것으로 분석됨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정책내용에 대한 도민 홍보 경로를 다양화하는 것과 더불어 실태분석을 통해 기대결과가 도출되지 못하는 원인을 파악해서 이를 개선할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2195165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4883394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5" name="육각형 34"/>
          <p:cNvSpPr/>
          <p:nvPr/>
        </p:nvSpPr>
        <p:spPr>
          <a:xfrm rot="5400000">
            <a:off x="2311212" y="2987145"/>
            <a:ext cx="1296146" cy="1029317"/>
          </a:xfrm>
          <a:prstGeom prst="hexagon">
            <a:avLst>
              <a:gd name="adj" fmla="val 3083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3818668821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3522065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40" name="직사각형 39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6703534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√</a:t>
                      </a: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4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8635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865163183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지역사회투자 서비스 사업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무난한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</a:t>
            </a:r>
            <a:r>
              <a:rPr lang="ko-KR" altLang="en-US" dirty="0" err="1" smtClean="0"/>
              <a:t>효과성</a:t>
            </a:r>
            <a:r>
              <a:rPr lang="ko-KR" altLang="en-US" dirty="0" smtClean="0"/>
              <a:t> 및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부진한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정책홍보 강화와 더불어 실태분석을 통해 기대효과가 도출되지 못하는 원인을 분석하고 이를 개선할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8.3.1 </a:t>
            </a:r>
            <a:r>
              <a:rPr lang="ko-KR" altLang="en-US" dirty="0" err="1" smtClean="0"/>
              <a:t>사회복지과</a:t>
            </a:r>
            <a:r>
              <a:rPr lang="ko-KR" altLang="en-US" dirty="0" smtClean="0"/>
              <a:t> </a:t>
            </a:r>
            <a:r>
              <a:rPr lang="en-US" altLang="ko-KR" dirty="0"/>
              <a:t>– </a:t>
            </a:r>
            <a:r>
              <a:rPr lang="ko-KR" altLang="en-US" dirty="0"/>
              <a:t>지역사회투자 서비스 사업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78.9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 및 요소만족도 모두 분과와 유사한 결과가 나타남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효과성에서 분과에 비해 높은 평가를 받았으나 두 요소 모두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미만으로 우수하지 않음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정책수혜자에 해당하는 사무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/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관리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대다수를 차지하고 있는 점을 고려할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정책에 대한 홍보가 수혜자에게 충분히 이루어지지 않으며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이에 따라 정책 영향력도 미미한 것으로 분석됨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정책내용에 대한 도민 홍보 경로를 다양화하는 것과 더불어 실태분석을 통해 기대결과가 도출되지 못하는 원인을 파악해서 이를 개선할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162645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5397562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3522065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8164109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12229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50784208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아동학대 예방 및 인권 보호 강화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우수한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부진한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정책홍보 경로를 다양화하여 </a:t>
            </a:r>
            <a:r>
              <a:rPr lang="ko-KR" altLang="en-US" dirty="0" err="1" smtClean="0"/>
              <a:t>홍보성</a:t>
            </a:r>
            <a:r>
              <a:rPr lang="ko-KR" altLang="en-US" dirty="0" smtClean="0"/>
              <a:t> 및 </a:t>
            </a:r>
            <a:r>
              <a:rPr lang="ko-KR" altLang="en-US" dirty="0" err="1" smtClean="0"/>
              <a:t>효과성을</a:t>
            </a:r>
            <a:r>
              <a:rPr lang="ko-KR" altLang="en-US" dirty="0" smtClean="0"/>
              <a:t> 향상시킬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8.3.2 </a:t>
            </a:r>
            <a:r>
              <a:rPr lang="ko-KR" altLang="en-US" dirty="0" err="1" smtClean="0"/>
              <a:t>사회복지과</a:t>
            </a:r>
            <a:r>
              <a:rPr lang="ko-KR" altLang="en-US" dirty="0" smtClean="0"/>
              <a:t> </a:t>
            </a:r>
            <a:r>
              <a:rPr lang="en-US" altLang="ko-KR" dirty="0"/>
              <a:t>– </a:t>
            </a:r>
            <a:r>
              <a:rPr lang="ko-KR" altLang="en-US" dirty="0"/>
              <a:t>아동학대 예방 및 인권 보호 강화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81.8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 및 요소만족도 모두 분과에 비해 우수한 결과가 나타남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 및 의견수렴도가 우수함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다양한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정책형성과정에 도민들의 참여 및 공감을 이끌어내고 있는 상황을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미흡하게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 미만의 점수의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정책에 대한 홍보가 도민들에게 충분히 이루어지지 않는 상황이 부진한 정책 결과에 영향을 주고 있음을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정책내용에 대한 도민 홍보 경로를 다양화하는 것을 통해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및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효과성을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제고시킬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850802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8536604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658009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008972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9695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4292317102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장애인복지시설 인권침해 예방강화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우수한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부진한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정책집행과 결과간의 연계성을 검토하여 문제점을 파악하고 이를 개선할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8.4.1 </a:t>
            </a:r>
            <a:r>
              <a:rPr lang="ko-KR" altLang="en-US" dirty="0" err="1" smtClean="0"/>
              <a:t>장애인복지과</a:t>
            </a:r>
            <a:r>
              <a:rPr lang="ko-KR" altLang="en-US" dirty="0" smtClean="0"/>
              <a:t> </a:t>
            </a:r>
            <a:r>
              <a:rPr lang="en-US" altLang="ko-KR" dirty="0"/>
              <a:t>– </a:t>
            </a:r>
            <a:r>
              <a:rPr lang="ko-KR" altLang="en-US" dirty="0"/>
              <a:t>장애인복지시설 인권침해 예방강화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80.8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 및 요소만족도 모두 분과에 비해 우수한 결과가 나타남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우수함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다양한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정책형성과정에 도민들의 참여 및 공감을 이끌어내고 있는 상황을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미흡하게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정책형성 및 집행과정 대비 산출에 문제가 있음을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정책집행과 결과간의 연계성을 검토하고 효과가 나타나지 않는 원인을 파악하여 개선할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0543233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5834019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5031607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5670862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18866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1620670934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장애인자립기반 확대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우수한 평가를 받은 바</a:t>
            </a:r>
            <a:r>
              <a:rPr lang="en-US" altLang="ko-KR" dirty="0" smtClean="0"/>
              <a:t>,</a:t>
            </a:r>
            <a:r>
              <a:rPr lang="ko-KR" altLang="en-US" dirty="0" smtClean="0"/>
              <a:t> 현재 수준을 지속하기 위한 노력이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8.4.2 </a:t>
            </a:r>
            <a:r>
              <a:rPr lang="ko-KR" altLang="en-US" dirty="0" err="1" smtClean="0"/>
              <a:t>장애인복지과</a:t>
            </a:r>
            <a:r>
              <a:rPr lang="ko-KR" altLang="en-US" dirty="0" smtClean="0"/>
              <a:t> </a:t>
            </a:r>
            <a:r>
              <a:rPr lang="en-US" altLang="ko-KR" dirty="0"/>
              <a:t>– </a:t>
            </a:r>
            <a:r>
              <a:rPr lang="ko-KR" altLang="en-US" dirty="0"/>
              <a:t>장애인자립기반 확대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86.0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 및 요소만족도 모두 분과에 비해 우수한 결과가 나타남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</a:t>
            </a:r>
            <a:r>
              <a:rPr lang="ko-KR" altLang="en-US" sz="1200" dirty="0" err="1">
                <a:solidFill>
                  <a:schemeClr val="tx1"/>
                </a:solidFill>
                <a:latin typeface="+mn-ea"/>
              </a:rPr>
              <a:t>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우수함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분과 경향과 대조되는 결과로서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높은 정책만족도를 견인하고 있음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현재의 높은 만족도를 지속하기 위한 노력이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1213864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828011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46" name="표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3522065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48" name="직사각형 4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51" name="표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2408545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2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3225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3959836588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치매 조기발견 환자등록 강화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무</a:t>
            </a:r>
            <a:r>
              <a:rPr lang="ko-KR" altLang="en-US" dirty="0"/>
              <a:t>난</a:t>
            </a:r>
            <a:r>
              <a:rPr lang="ko-KR" altLang="en-US" dirty="0" smtClean="0"/>
              <a:t>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필요성이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해당정책의 취지를 치료접점에서 직접 알려줄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8.5.1 </a:t>
            </a:r>
            <a:r>
              <a:rPr lang="ko-KR" altLang="en-US" dirty="0" smtClean="0"/>
              <a:t>보건행정과 </a:t>
            </a:r>
            <a:r>
              <a:rPr lang="en-US" altLang="ko-KR" dirty="0"/>
              <a:t>– </a:t>
            </a:r>
            <a:r>
              <a:rPr lang="ko-KR" altLang="en-US" dirty="0"/>
              <a:t>치매 조기발견 환자등록 강화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77.6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 및 요소만족도 모두 분과와 유사한 결과가 나타남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우수함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응답자들이 환자 보호자로서 정책홍보 및 효과에 대해 일정 수준 만족하는 것으로 판단됨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 및 투명성이 미흡함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응답자 전원 전화로 설문했다는 점을 고려해 볼 때 정보기기 접근에 제한된 환자 보호자들이 정책취지에 공감하지 못하고 있음을 대변함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환자 보호자의 낮은 정보기기 활용수준을 고려하여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정책의 기대효과 및 필요성을 진료 및 복지기관을 통해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면대면으로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알려줄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4608065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2577957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46" name="표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3522065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48" name="직사각형 4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51" name="표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7931935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√</a:t>
                      </a: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2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2503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601646013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보호자 없는 병실 </a:t>
            </a:r>
            <a:r>
              <a:rPr lang="ko-KR" altLang="en-US" dirty="0" smtClean="0"/>
              <a:t>운영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부</a:t>
            </a:r>
            <a:r>
              <a:rPr lang="ko-KR" altLang="en-US" dirty="0"/>
              <a:t>진</a:t>
            </a:r>
            <a:r>
              <a:rPr lang="ko-KR" altLang="en-US" dirty="0" smtClean="0"/>
              <a:t>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필요성 및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 전반적인 내용을 진료 접점에서 직접 알려줄 방안을 마련해야 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8.6.1 </a:t>
            </a:r>
            <a:r>
              <a:rPr lang="ko-KR" altLang="en-US" dirty="0" err="1" smtClean="0"/>
              <a:t>식의약안전과</a:t>
            </a:r>
            <a:r>
              <a:rPr lang="ko-KR" altLang="en-US" dirty="0" smtClean="0"/>
              <a:t> </a:t>
            </a:r>
            <a:r>
              <a:rPr lang="en-US" altLang="ko-KR" dirty="0"/>
              <a:t>– </a:t>
            </a:r>
            <a:r>
              <a:rPr lang="ko-KR" altLang="en-US" dirty="0"/>
              <a:t>보호자 없는 병실 운영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74.1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만족도는 분과와 유사하나 요소만족도는 분과에 비해 미흡한 결과가 나타남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의견수렴도가 무난하게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도민들이 정책형성에 일정수준 의견을 개진하고 있는 상황을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취약함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응답자 전원 전화로 설문했다는 점을 고려해 볼 때 정보기기 접근에 제한된 응답자가 정책내용 이해에 있어서 장애가 있음을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정책수혜자의 낮은 정보기기 활용수준을 고려하여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정책의 전반적인 내용을 진료기관을 통해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면대면으로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알려줄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1273655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1855511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3522065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3671626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√</a:t>
                      </a: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84317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3342379377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어린이 식생활 안전수준 향상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무난한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정책숙성 단계별로 도민과의 의사소통 수준을 검토할 수 있는 체계를 마련할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8.6.2 </a:t>
            </a:r>
            <a:r>
              <a:rPr lang="ko-KR" altLang="en-US" dirty="0" err="1" smtClean="0"/>
              <a:t>식의약안전과</a:t>
            </a:r>
            <a:r>
              <a:rPr lang="ko-KR" altLang="en-US" dirty="0" smtClean="0"/>
              <a:t> </a:t>
            </a:r>
            <a:r>
              <a:rPr lang="en-US" altLang="ko-KR" dirty="0"/>
              <a:t>– </a:t>
            </a:r>
            <a:r>
              <a:rPr lang="ko-KR" altLang="en-US" dirty="0"/>
              <a:t>어린이 식생활 안전수준 향상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77.9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만족도는 분과와 유사하나 요소만족도는 분과에 비해 미흡한 결과가 나타남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무난하게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다양한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고려할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전반적으로 도민들이 정책취지에 공감하고 있음을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취약함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의견수렴도 및 투명성의 저조한 점수와 더불어 정책에 대한 도민과의 의사소통이 원활하지 않음을 대변함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정책숙성의 각 단계별로 도민들의 의견 및 만족도를 검토할 수 있는 체계를 마련하여 의사소통을 활성화할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7856140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4049619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4791974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1492774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14117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235396347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기후변화 대응 온실가스 감축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매우 우수한 평가를 받은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현재 만족도를 지속하기 위한 노력이 필요함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9.1.1 </a:t>
            </a:r>
            <a:r>
              <a:rPr lang="ko-KR" altLang="en-US" dirty="0" err="1" smtClean="0"/>
              <a:t>환경녹지국</a:t>
            </a:r>
            <a:r>
              <a:rPr lang="ko-KR" altLang="en-US" dirty="0" smtClean="0"/>
              <a:t> </a:t>
            </a:r>
            <a:r>
              <a:rPr lang="en-US" altLang="ko-KR" dirty="0"/>
              <a:t>– </a:t>
            </a:r>
            <a:r>
              <a:rPr lang="ko-KR" altLang="en-US" dirty="0"/>
              <a:t>기후변화 대응 온실가스 감축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95.2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 및 요소만족도 모두 분과에 비해 매우 우수한 결과가 나타남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모든 요소에서 매우 우수한 결과가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다양한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고려할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 전반적으로 정책에 만족함을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현재 만족도를 지속하기 위한 노력이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8803654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4625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3522065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5490545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5669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3093476454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온실가스 감축을 위한 </a:t>
            </a:r>
            <a:r>
              <a:rPr lang="ko-KR" altLang="en-US" dirty="0" err="1"/>
              <a:t>탄소포인트제</a:t>
            </a:r>
            <a:r>
              <a:rPr lang="ko-KR" altLang="en-US" dirty="0"/>
              <a:t> 참여세대 확대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우수한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정책집행과 결과 간의 분석을 통해 장애요인을 파악하고 이를 극복할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9.2.1 </a:t>
            </a:r>
            <a:r>
              <a:rPr lang="ko-KR" altLang="en-US" dirty="0" smtClean="0"/>
              <a:t>환경정책과 </a:t>
            </a:r>
            <a:r>
              <a:rPr lang="en-US" altLang="ko-KR" dirty="0"/>
              <a:t>– </a:t>
            </a:r>
            <a:r>
              <a:rPr lang="ko-KR" altLang="en-US" dirty="0"/>
              <a:t>온실가스 감축을 위한 </a:t>
            </a:r>
            <a:r>
              <a:rPr lang="ko-KR" altLang="en-US" dirty="0" err="1"/>
              <a:t>탄소포인트제</a:t>
            </a:r>
            <a:r>
              <a:rPr lang="ko-KR" altLang="en-US" dirty="0"/>
              <a:t> 참여세대 확대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89.1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 및 요소만족도 모두 분과에 비해 우수한 결과가 나타남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투명성 및 홍보성에서 우수한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전문직이 다수를 차지하는 응답자 특성을 고려할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교수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및 연구원과 같은 집단이 수긍할 만큼 정책내용 홍보 및 집행과정 공개가 이루어지고 있음을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상대적으로 미흡함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정책형성 및 집행에 비해 산출이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부진하다고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인식됨을 보여줌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정책집행과 결과간의 연계성을 분석하여 장애요인을 파악하고 이를 개선할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8413667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3768384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6562179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8242249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161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503824919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배출업소 기술지원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무난한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필요</a:t>
            </a:r>
            <a:r>
              <a:rPr lang="ko-KR" altLang="en-US" dirty="0"/>
              <a:t>성</a:t>
            </a:r>
            <a:r>
              <a:rPr lang="ko-KR" altLang="en-US" dirty="0" smtClean="0"/>
              <a:t>이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 기대효과를 알릴 수 있는 행사 및 교육을 통해 이를 개선할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9.3.1 </a:t>
            </a:r>
            <a:r>
              <a:rPr lang="ko-KR" altLang="en-US" dirty="0" smtClean="0"/>
              <a:t>환경관리과 </a:t>
            </a:r>
            <a:r>
              <a:rPr lang="en-US" altLang="ko-KR" dirty="0"/>
              <a:t>– </a:t>
            </a:r>
            <a:r>
              <a:rPr lang="ko-KR" altLang="en-US" dirty="0"/>
              <a:t>배출업소 기술지원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88.1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 및 요소만족도 모두 분과와 유사한 결과가 나타남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우수한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분과 경향과 대조되는 결과로서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정책결과에 대해 도민이 상당히 만족함을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필요성이 상대적으로 미흡함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정책취지에 대해 분과 내 다른 과제에 비해 우선순위가 낮다고 인식함을 보여줌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정책의 기대효과 및 중요성을 알릴 수 있는 행사 및 교육을 통해 정책필요성 체감을 향상시킬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5333130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3506865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3522065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651389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3016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748710591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주민과 함께하는 </a:t>
            </a:r>
            <a:r>
              <a:rPr lang="ko-KR" altLang="en-US" dirty="0" err="1"/>
              <a:t>도랑살리기</a:t>
            </a:r>
            <a:r>
              <a:rPr lang="ko-KR" altLang="en-US" dirty="0"/>
              <a:t> 운동 추진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무난한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결과에 미치는 장애요인을 파악하기 위한 노력이 요구됨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9.4.1 </a:t>
            </a:r>
            <a:r>
              <a:rPr lang="ko-KR" altLang="en-US" dirty="0" smtClean="0"/>
              <a:t>수질관리과 </a:t>
            </a:r>
            <a:r>
              <a:rPr lang="en-US" altLang="ko-KR" dirty="0"/>
              <a:t>– </a:t>
            </a:r>
            <a:r>
              <a:rPr lang="ko-KR" altLang="en-US" dirty="0"/>
              <a:t>주민과 함께하는 </a:t>
            </a:r>
            <a:r>
              <a:rPr lang="ko-KR" altLang="en-US" dirty="0" err="1"/>
              <a:t>도랑살리기</a:t>
            </a:r>
            <a:r>
              <a:rPr lang="ko-KR" altLang="en-US" dirty="0"/>
              <a:t> 운동 추진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88.6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 및 요소만족도 모두 분과와 유사한 결과가 나타남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명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성이 우수한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다양한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정책활동 내역이 도민에게 상당히 공개되고 있음을 의미함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미흡함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높은 필요성 및 의견수렴도 점수를 고려해 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정책수립 시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기대했던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만큼의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결과가 구현되지 않는 상황을 대변함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정책형성과 결과간의 간극의 원인을 파악하기 위한 실태조사 등의 노력이 요구됨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4225597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7855805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9059928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4726362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0748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796886611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산림휴양시설 서비스 향상 증진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우</a:t>
            </a:r>
            <a:r>
              <a:rPr lang="ko-KR" altLang="en-US" dirty="0"/>
              <a:t>수</a:t>
            </a:r>
            <a:r>
              <a:rPr lang="ko-KR" altLang="en-US" dirty="0" smtClean="0"/>
              <a:t>한 평가를 받은 </a:t>
            </a:r>
            <a:r>
              <a:rPr lang="ko-KR" altLang="en-US" dirty="0" smtClean="0"/>
              <a:t>바</a:t>
            </a:r>
            <a:r>
              <a:rPr lang="en-US" altLang="ko-KR" dirty="0" smtClean="0"/>
              <a:t>,</a:t>
            </a:r>
            <a:r>
              <a:rPr lang="ko-KR" altLang="en-US" dirty="0" smtClean="0"/>
              <a:t> </a:t>
            </a:r>
            <a:r>
              <a:rPr lang="ko-KR" altLang="en-US" dirty="0" smtClean="0"/>
              <a:t>이를 유지하기 위한 노력이 요구됨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9.5.1 </a:t>
            </a:r>
            <a:r>
              <a:rPr lang="ko-KR" altLang="en-US" dirty="0" err="1" smtClean="0"/>
              <a:t>산림녹지과</a:t>
            </a:r>
            <a:r>
              <a:rPr lang="ko-KR" altLang="en-US" dirty="0" smtClean="0"/>
              <a:t> </a:t>
            </a:r>
            <a:r>
              <a:rPr lang="en-US" altLang="ko-KR" dirty="0"/>
              <a:t>– </a:t>
            </a:r>
            <a:r>
              <a:rPr lang="ko-KR" altLang="en-US" dirty="0"/>
              <a:t>산림휴양시설 서비스 향상 증진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90.9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 및 요소만족도 모두 분과보다 우수한 결과가 나타남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전반적으로 우수하며 그 가운데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매우 우수한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다양한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정책내용에 대한 이해와 결과에 대해 도민 전반적으로 만족함을 의미함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현재 만족도 수준을 유지하기 위한 노력이 요구됨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1015908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6803800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3522065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7104519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3194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육각형 52"/>
          <p:cNvSpPr/>
          <p:nvPr/>
        </p:nvSpPr>
        <p:spPr>
          <a:xfrm rot="5400000">
            <a:off x="2311212" y="2987145"/>
            <a:ext cx="1296146" cy="1029317"/>
          </a:xfrm>
          <a:prstGeom prst="hexagon">
            <a:avLst>
              <a:gd name="adj" fmla="val 3083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666760735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우수 재배기술 지원을 통한 단위면적당 밤 생산액 증대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부진한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홍보성</a:t>
            </a:r>
            <a:r>
              <a:rPr lang="ko-KR" altLang="en-US" dirty="0" smtClean="0"/>
              <a:t> 및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오프라인을 통한 정책홍보 활동을 강화하여 정책혜택 대상자 범위를 확장할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9.6.1 </a:t>
            </a:r>
            <a:r>
              <a:rPr lang="ko-KR" altLang="en-US" dirty="0" smtClean="0"/>
              <a:t>산림환경연구소 </a:t>
            </a:r>
            <a:r>
              <a:rPr lang="en-US" altLang="ko-KR" dirty="0"/>
              <a:t>– </a:t>
            </a:r>
            <a:r>
              <a:rPr lang="ko-KR" altLang="en-US" dirty="0"/>
              <a:t>우수 재배기술 지원을 통한 단위면적당 밤 생산액 증대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72.4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 및 요소만족도 모두 분과보다 매우 부진한 결과가 나타남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필요성이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100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점을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정책수혜자인 응답자의 특성을 고려해 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도민입장에서 해당 정책 취지에 깊은 공감을 하고 있음을 대변함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매우 부진한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 절반 이상이 전화로 설문에 대답한 점을 고려해 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정보기기 접근에 어려움을 겪는 정책수혜자들이 정책 내용을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알지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못해 혜택을 누리지 못하는 상황이 발생하고 있음을 의미함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마을모임 별 찾아가는 알림 서비스 등을 수행하여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더 많은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농임업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종사자가 정책정보를 알고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혜택를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누릴 수 있도록 개선해야 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7497917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1307039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46" name="표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3522065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48" name="직사각형 4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51" name="표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6703534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√</a:t>
                      </a: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2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2790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3447177242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유아</a:t>
            </a:r>
            <a:r>
              <a:rPr lang="en-US" altLang="ko-KR" dirty="0"/>
              <a:t>, </a:t>
            </a:r>
            <a:r>
              <a:rPr lang="ko-KR" altLang="en-US" dirty="0"/>
              <a:t>청소년 자연학습교육 확대추진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부진한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홍보성</a:t>
            </a:r>
            <a:r>
              <a:rPr lang="ko-KR" altLang="en-US" dirty="0" smtClean="0"/>
              <a:t> 및 투명성이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정책홍보 및 집행내역 공개의 경로를 다양화하여 이를 개선할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9.6.2 </a:t>
            </a:r>
            <a:r>
              <a:rPr lang="ko-KR" altLang="en-US" dirty="0" smtClean="0"/>
              <a:t>산림환경연구소 </a:t>
            </a:r>
            <a:r>
              <a:rPr lang="en-US" altLang="ko-KR" dirty="0"/>
              <a:t>– </a:t>
            </a:r>
            <a:r>
              <a:rPr lang="ko-KR" altLang="en-US" dirty="0"/>
              <a:t>유아</a:t>
            </a:r>
            <a:r>
              <a:rPr lang="en-US" altLang="ko-KR" dirty="0"/>
              <a:t>, </a:t>
            </a:r>
            <a:r>
              <a:rPr lang="ko-KR" altLang="en-US" dirty="0"/>
              <a:t>청소년 자연학습교육 확대추진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80.2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 및 요소만족도 모두 분과보다 부진한 결과가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또한 전반적 만족도에 비해 요소만족도가 매우 낮은 점수를 받음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필요성이 무난한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다양한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도민입장에서 해당 정책 취지에 공감을 하고 있음을 대변함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투명성이 매우 부진한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정책집행과정에서 정책수혜자와 의사소통이 원활하기 못함을 의미함 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정책내용에 대한 홍보 및 집행내역 공개를 다양한 경로를 통해 확대할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0316086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8451843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941577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1323181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√</a:t>
                      </a: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0570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393172091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공공디자인을 통한 아름다운 경관 조성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우수한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</a:t>
            </a:r>
            <a:r>
              <a:rPr lang="ko-KR" altLang="en-US" dirty="0"/>
              <a:t>만</a:t>
            </a:r>
            <a:r>
              <a:rPr lang="ko-KR" altLang="en-US" dirty="0" smtClean="0"/>
              <a:t> 의견수렴도가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공청회와 같은 의견수렴 경로를 확대할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10.1.1 </a:t>
            </a:r>
            <a:r>
              <a:rPr lang="ko-KR" altLang="en-US" dirty="0" smtClean="0"/>
              <a:t>건설교통국 </a:t>
            </a:r>
            <a:r>
              <a:rPr lang="en-US" altLang="ko-KR" dirty="0"/>
              <a:t>– </a:t>
            </a:r>
            <a:r>
              <a:rPr lang="ko-KR" altLang="en-US" dirty="0"/>
              <a:t>공공디자인을 통한 아름다운 경관 조성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89.2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 및 요소만족도 모두 분과보다 우수한 결과가 나타남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우수한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도민들이 공감하는 정책의 취지를 바탕으로 계획에 맞추어 집행되고 있음을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상대적으로 의견수렴도가 미흡함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정책형성과정에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전문가를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비롯한 이들이 충분히 참여하지 못하는 상황을 대변함 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 수립 시 도민들이 의견을 개진할 수 있는 공청회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정책설명회와 같은 지원사업을 추진할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3583059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0736823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7848063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8378658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6385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1920421301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 err="1"/>
              <a:t>지속가능한</a:t>
            </a:r>
            <a:r>
              <a:rPr lang="ko-KR" altLang="en-US" dirty="0"/>
              <a:t> </a:t>
            </a:r>
            <a:r>
              <a:rPr lang="ko-KR" altLang="en-US" dirty="0" err="1"/>
              <a:t>주민참여형</a:t>
            </a:r>
            <a:r>
              <a:rPr lang="ko-KR" altLang="en-US" dirty="0"/>
              <a:t> 도시계획 수립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매우 미흡한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필요성 및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 수립과정에 정책집행자 및 수요자가 참여해 정책취지 및 기대효과를 구체화할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10.2.1 </a:t>
            </a:r>
            <a:r>
              <a:rPr lang="ko-KR" altLang="en-US" dirty="0" smtClean="0"/>
              <a:t>건설정책과 </a:t>
            </a:r>
            <a:r>
              <a:rPr lang="en-US" altLang="ko-KR" dirty="0"/>
              <a:t>– </a:t>
            </a:r>
            <a:r>
              <a:rPr lang="ko-KR" altLang="en-US" dirty="0" err="1"/>
              <a:t>지속가능한</a:t>
            </a:r>
            <a:r>
              <a:rPr lang="ko-KR" altLang="en-US" dirty="0"/>
              <a:t> </a:t>
            </a:r>
            <a:r>
              <a:rPr lang="ko-KR" altLang="en-US" dirty="0" err="1"/>
              <a:t>주민참여형</a:t>
            </a:r>
            <a:r>
              <a:rPr lang="ko-KR" altLang="en-US" dirty="0"/>
              <a:t> 도시계획 수립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72.1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 및 요소만족도 모두 분과보다 매우 미흡한 결과가 나타남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 전반적으로 부진한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필요성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미흡하며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 절반이상이 공무원으로서 정책집행자라는 점을 고려해 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정책집행자 및 수요자 모두 정책취지에 공감하지 않으며 이에 따라 결과의 영향력도 미미함을 대변함 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 수립 과정에 정책집행자 및 수요자가 참여하여 기대효과를 보다 구체화시켜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정책효능감을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높일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7697807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9135820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46" name="표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7911473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48" name="직사각형 4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51" name="표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2755232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2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9481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557745400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농어촌 주택개량사업 지원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매우 우수한 평가를 받은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이를 유지하기 위한 노력이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10.3.1 </a:t>
            </a:r>
            <a:r>
              <a:rPr lang="ko-KR" altLang="en-US" dirty="0" err="1" smtClean="0"/>
              <a:t>건축도시과</a:t>
            </a:r>
            <a:r>
              <a:rPr lang="ko-KR" altLang="en-US" dirty="0" smtClean="0"/>
              <a:t> </a:t>
            </a:r>
            <a:r>
              <a:rPr lang="en-US" altLang="ko-KR" dirty="0"/>
              <a:t>– </a:t>
            </a:r>
            <a:r>
              <a:rPr lang="ko-KR" altLang="en-US" dirty="0"/>
              <a:t>농어촌 주택개량사업 지원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96.0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 및 요소만족도 모두 분과보다 매우 우수한 결과가 나타남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 전반적으로 우수한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필요성이 매우 높은 점수를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다양한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정책집행자 및 수혜자 모두 만족하고 있는 상황을 대변함  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현재 만족도 수준을 유지하기 위한 노력이 필요함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7176469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0624165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3" name="TextBox 52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55" name="표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941577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57" name="직사각형 56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59" name="표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1323181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√</a:t>
                      </a: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0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69186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1474919038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소규모 건축물 기술지원서비스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/>
              <a:t>과제는 </a:t>
            </a:r>
            <a:r>
              <a:rPr lang="ko-KR" altLang="en-US" dirty="0" smtClean="0"/>
              <a:t>부진한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필요성 및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매우 미흡한 바</a:t>
            </a:r>
            <a:r>
              <a:rPr lang="en-US" altLang="ko-KR" dirty="0" smtClean="0"/>
              <a:t>, </a:t>
            </a:r>
            <a:r>
              <a:rPr lang="ko-KR" altLang="en-US" dirty="0"/>
              <a:t>정책 수립과정에 정책집행자 및 수요자가 참여해 정책취지 및 기대효과를 구체화할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10.3.2 </a:t>
            </a:r>
            <a:r>
              <a:rPr lang="ko-KR" altLang="en-US" dirty="0" err="1" smtClean="0"/>
              <a:t>건축도시과</a:t>
            </a:r>
            <a:r>
              <a:rPr lang="ko-KR" altLang="en-US" dirty="0" smtClean="0"/>
              <a:t> </a:t>
            </a:r>
            <a:r>
              <a:rPr lang="en-US" altLang="ko-KR" dirty="0"/>
              <a:t>– </a:t>
            </a:r>
            <a:r>
              <a:rPr lang="ko-KR" altLang="en-US" dirty="0"/>
              <a:t>소규모 건축물 기술지원서비스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74.9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 및 요소만족도 모두 분과보다 매우 미흡한 결과가 나타남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 전반적으로 부진한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필요성 및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매우 미흡함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고려해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정책집행자 및 수혜자 모두 정책취지에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공감하지 않으며 이에 따라 결과의 영향력도 미미함을 대변함  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정책 수립 과정에 정책집행자 및 수요자가 참여하여 기대효과를 보다 구체화시켜 </a:t>
            </a:r>
            <a:r>
              <a:rPr lang="ko-KR" altLang="en-US" sz="1200" b="1" dirty="0" err="1">
                <a:solidFill>
                  <a:schemeClr val="tx1"/>
                </a:solidFill>
                <a:latin typeface="+mn-ea"/>
              </a:rPr>
              <a:t>정책효능감을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 높일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4817954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9984646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941577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5318950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83111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 lang="ko-KR" altLang="en-US"/>
            </a:pPr>
            <a:endParaRPr lang="ko-KR" altLang="en-US" sz="140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/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en-US" altLang="ko-KR"/>
              <a:t>‘</a:t>
            </a:r>
            <a:r>
              <a:rPr lang="ko-KR" altLang="en-US"/>
              <a:t>수요자 중심의 선진 교통서비스 실현</a:t>
            </a:r>
            <a:r>
              <a:rPr lang="en-US" altLang="ko-KR"/>
              <a:t>’ </a:t>
            </a:r>
            <a:r>
              <a:rPr lang="ko-KR" altLang="en-US"/>
              <a:t>과제는 우수한 평가를 받음</a:t>
            </a:r>
            <a:r>
              <a:rPr lang="en-US" altLang="ko-KR"/>
              <a:t>. </a:t>
            </a:r>
            <a:r>
              <a:rPr lang="ko-KR" altLang="en-US"/>
              <a:t>다만 투명성이 상대적으로 부진한 바</a:t>
            </a:r>
            <a:r>
              <a:rPr lang="en-US" altLang="ko-KR"/>
              <a:t>, </a:t>
            </a:r>
            <a:r>
              <a:rPr lang="ko-KR" altLang="en-US"/>
              <a:t>정책집행 내역에 도민들이 접근할 수 있는 다양한 방안을 개발할 필요가 있음</a:t>
            </a:r>
            <a:endParaRPr lang="en-US" altLang="ko-KR"/>
          </a:p>
        </p:txBody>
      </p:sp>
      <p:sp>
        <p:nvSpPr>
          <p:cNvPr id="41" name="제목 2"/>
          <p:cNvSpPr txBox="1"/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anchor="ctr">
            <a:normAutofit lnSpcReduction="0"/>
          </a:bodyPr>
          <a:lstStyle/>
          <a:p>
            <a:pPr lvl="0" algn="r">
              <a:defRPr lang="ko-KR"/>
            </a:pPr>
            <a:r>
              <a:rPr lang="en-US" altLang="ko-KR" sz="1200" kern="0">
                <a:latin typeface="맑은 고딕"/>
                <a:ea typeface="맑은 고딕"/>
              </a:rPr>
              <a:t>III. </a:t>
            </a:r>
            <a:r>
              <a:rPr lang="ko-KR" altLang="en-US" sz="1200" kern="0">
                <a:latin typeface="맑은 고딕"/>
                <a:ea typeface="맑은 고딕"/>
              </a:rPr>
              <a:t>세부 조사 결과</a:t>
            </a:r>
            <a:endParaRPr lang="ko-KR" altLang="en-US" sz="1200" kern="0">
              <a:latin typeface="맑은 고딕"/>
              <a:ea typeface="맑은 고딕"/>
            </a:endParaRPr>
          </a:p>
        </p:txBody>
      </p:sp>
      <p:sp>
        <p:nvSpPr>
          <p:cNvPr id="5" name="제목 4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en-US" altLang="ko-KR"/>
              <a:t>10.4.1 </a:t>
            </a:r>
            <a:r>
              <a:rPr lang="ko-KR" altLang="en-US"/>
              <a:t>도로교통과 </a:t>
            </a:r>
            <a:r>
              <a:rPr lang="en-US" altLang="ko-KR"/>
              <a:t>– </a:t>
            </a:r>
            <a:r>
              <a:rPr lang="ko-KR" altLang="en-US"/>
              <a:t>수요자 중심의 선진 교통서비스 실현</a:t>
            </a:r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1450" indent="-171450" latinLnBrk="0">
              <a:buFont typeface="Arial"/>
              <a:buChar char="•"/>
              <a:tabLst>
                <a:tab pos="450056" algn="l"/>
              </a:tabLst>
              <a:defRPr lang="ko-KR" altLang="en-US"/>
            </a:pPr>
            <a:r>
              <a:rPr lang="ko-KR" altLang="en-US" sz="120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>
                <a:solidFill>
                  <a:schemeClr val="tx1"/>
                </a:solidFill>
                <a:latin typeface="+mn-ea"/>
              </a:rPr>
              <a:t>88.5</a:t>
            </a:r>
            <a:r>
              <a:rPr lang="ko-KR" altLang="en-US" sz="120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>
                <a:solidFill>
                  <a:schemeClr val="tx1"/>
                </a:solidFill>
                <a:latin typeface="+mn-ea"/>
              </a:rPr>
              <a:t>전반적 만족도 및 요소만족도 모두 분과보다 우수한 결과가 나타남 </a:t>
            </a:r>
            <a:endParaRPr lang="ko-KR" altLang="en-US" sz="120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/>
              <a:buChar char="•"/>
              <a:tabLst>
                <a:tab pos="450056" algn="l"/>
              </a:tabLst>
              <a:defRPr lang="ko-KR" altLang="en-US"/>
            </a:pPr>
            <a:r>
              <a:rPr lang="ko-KR" altLang="en-US" sz="1200">
                <a:solidFill>
                  <a:schemeClr val="tx1"/>
                </a:solidFill>
                <a:latin typeface="+mn-ea"/>
              </a:rPr>
              <a:t>의견수렴도 및 홍보성이 우수함</a:t>
            </a:r>
            <a:r>
              <a:rPr lang="en-US" altLang="ko-KR" sz="120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>
                <a:solidFill>
                  <a:schemeClr val="tx1"/>
                </a:solidFill>
                <a:latin typeface="+mn-ea"/>
              </a:rPr>
              <a:t>이는 정책수립 및 집행과정에서 도민과 충분한 의사소통이 이루어지고 있음을 의미함</a:t>
            </a:r>
            <a:endParaRPr lang="ko-KR" altLang="en-US" sz="120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/>
              <a:buChar char="•"/>
              <a:tabLst>
                <a:tab pos="450056" algn="l"/>
              </a:tabLst>
              <a:defRPr lang="ko-KR" altLang="en-US"/>
            </a:pPr>
            <a:r>
              <a:rPr lang="ko-KR" altLang="en-US" sz="1200">
                <a:solidFill>
                  <a:schemeClr val="tx1"/>
                </a:solidFill>
                <a:latin typeface="+mn-ea"/>
              </a:rPr>
              <a:t>상대적으로 투명성이 부진하며 이는 홍보성 및 충실성 결과와 비교해 볼 때 정책내역이 충분히 공개되고 있지 않음을 대변함    </a:t>
            </a:r>
            <a:endParaRPr lang="ko-KR" altLang="en-US" sz="1200">
              <a:solidFill>
                <a:schemeClr val="tx1"/>
              </a:solidFill>
              <a:latin typeface="+mn-ea"/>
            </a:endParaRPr>
          </a:p>
          <a:p>
            <a:pPr marL="177800" indent="-177800" latinLnBrk="0">
              <a:defRPr lang="ko-KR" altLang="en-US"/>
            </a:pPr>
            <a:r>
              <a:rPr lang="en-US" altLang="ko-KR" sz="1200" b="1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>
                <a:solidFill>
                  <a:schemeClr val="tx1"/>
                </a:solidFill>
                <a:latin typeface="+mn-ea"/>
              </a:rPr>
              <a:t>정책 집행 내역에 대한 도민 접근성을 높일 수 있는 방안을 개발할 필요가 있음</a:t>
            </a:r>
            <a:endParaRPr lang="en-US" altLang="ko-KR" sz="1200" b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>
          <a:xfrm>
            <a:off x="535802" y="2118842"/>
            <a:ext cx="888012" cy="230831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None/>
              <a:defRPr lang="ko-KR"/>
            </a:pPr>
            <a:r>
              <a:rPr lang="en-US" altLang="ko-KR" sz="900">
                <a:latin typeface="+mn-ea"/>
                <a:ea typeface="+mn-ea"/>
              </a:rPr>
              <a:t>(</a:t>
            </a:r>
            <a:r>
              <a:rPr lang="ko-KR" altLang="en-US" sz="900">
                <a:latin typeface="+mn-ea"/>
                <a:ea typeface="+mn-ea"/>
              </a:rPr>
              <a:t>단위</a:t>
            </a:r>
            <a:r>
              <a:rPr lang="en-US" altLang="ko-KR" sz="900">
                <a:latin typeface="+mn-ea"/>
                <a:ea typeface="+mn-ea"/>
              </a:rPr>
              <a:t>: </a:t>
            </a:r>
            <a:r>
              <a:rPr lang="ko-KR" altLang="en-US" sz="900">
                <a:latin typeface="+mn-ea"/>
                <a:ea typeface="+mn-ea"/>
              </a:rPr>
              <a:t>점</a:t>
            </a:r>
            <a:r>
              <a:rPr lang="en-US" altLang="ko-KR" sz="900">
                <a:latin typeface="+mn-ea"/>
                <a:ea typeface="+mn-ea"/>
              </a:rPr>
              <a:t>)</a:t>
            </a:r>
            <a:endParaRPr lang="en-US" altLang="ko-KR" sz="90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1200" u="sng"/>
              <a:t>분과 대비 요소 만족도 비교</a:t>
            </a:r>
            <a:endParaRPr lang="ko-KR" altLang="en-US" sz="1200" u="sng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63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1200" u="sng"/>
              <a:t>분과 평균 대비 총점 비교</a:t>
            </a:r>
            <a:endParaRPr lang="ko-KR" altLang="en-US" sz="1200" u="sng"/>
          </a:p>
        </p:txBody>
      </p:sp>
      <p:graphicFrame>
        <p:nvGraphicFramePr>
          <p:cNvPr id="27" name="Object 4"/>
          <p:cNvGraphicFramePr/>
          <p:nvPr/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 lang="ko-KR"/>
            </a:pPr>
            <a:r>
              <a:rPr lang="ko-KR" altLang="en-US" sz="900">
                <a:latin typeface="+mn-ea"/>
              </a:rPr>
              <a:t>종합만족도</a:t>
            </a:r>
            <a:r>
              <a:rPr lang="en-US" altLang="ko-KR" sz="900">
                <a:latin typeface="+mn-ea"/>
              </a:rPr>
              <a:t> </a:t>
            </a:r>
            <a:endParaRPr lang="en-US" altLang="ko-KR" sz="90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 lang="ko-KR"/>
            </a:pPr>
            <a:r>
              <a:rPr lang="ko-KR" altLang="en-US" sz="900">
                <a:latin typeface="+mn-ea"/>
              </a:rPr>
              <a:t>요소만족도</a:t>
            </a:r>
            <a:endParaRPr lang="en-US" altLang="ko-KR" sz="90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 lang="ko-KR"/>
            </a:pPr>
            <a:r>
              <a:rPr lang="ko-KR" altLang="en-US" sz="900">
                <a:latin typeface="+mn-ea"/>
              </a:rPr>
              <a:t>전반적만족도</a:t>
            </a:r>
            <a:endParaRPr lang="en-US" altLang="ko-KR" sz="90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None/>
              <a:defRPr lang="ko-KR"/>
            </a:pPr>
            <a:r>
              <a:rPr lang="en-US" altLang="ko-KR" sz="800">
                <a:latin typeface="+mn-ea"/>
                <a:ea typeface="+mn-ea"/>
              </a:rPr>
              <a:t>(</a:t>
            </a:r>
            <a:r>
              <a:rPr lang="ko-KR" altLang="en-US" sz="800">
                <a:latin typeface="+mn-ea"/>
                <a:ea typeface="+mn-ea"/>
              </a:rPr>
              <a:t>단위</a:t>
            </a:r>
            <a:r>
              <a:rPr lang="en-US" altLang="ko-KR" sz="800">
                <a:latin typeface="+mn-ea"/>
                <a:ea typeface="+mn-ea"/>
              </a:rPr>
              <a:t>: </a:t>
            </a:r>
            <a:r>
              <a:rPr lang="ko-KR" altLang="en-US" sz="800">
                <a:latin typeface="+mn-ea"/>
                <a:ea typeface="+mn-ea"/>
              </a:rPr>
              <a:t>점</a:t>
            </a:r>
            <a:r>
              <a:rPr lang="en-US" altLang="ko-KR" sz="800">
                <a:latin typeface="+mn-ea"/>
                <a:ea typeface="+mn-ea"/>
              </a:rPr>
              <a:t>)</a:t>
            </a:r>
            <a:endParaRPr lang="en-US" altLang="ko-KR" sz="80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/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1200" u="sng"/>
              <a:t>응답자 특성 및 설문방식</a:t>
            </a:r>
            <a:endParaRPr lang="ko-KR" altLang="en-US" sz="1200" u="sng"/>
          </a:p>
        </p:txBody>
      </p:sp>
      <p:graphicFrame>
        <p:nvGraphicFramePr>
          <p:cNvPr id="36" name="표 35"/>
          <p:cNvGraphicFramePr>
            <a:graphicFrameLocks noGrp="1"/>
          </p:cNvGraphicFramePr>
          <p:nvPr/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 vert="horz" lIns="36000" tIns="45720" rIns="36000" bIns="45720" anchor="ctr" anchorCtr="0"/>
                    <a:p>
                      <a:pPr algn="ctr" latinLnBrk="0">
                        <a:defRPr lang="ko-KR" altLang="en-US"/>
                      </a:pPr>
                      <a:r>
                        <a:rPr lang="ko-KR" altLang="en-US" sz="11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1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40" marR="9144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501298">
                <a:tc>
                  <a:txBody>
                    <a:bodyPr vert="horz" lIns="36000" tIns="45720" rIns="36000" bIns="45720" anchor="ctr" anchorCtr="0"/>
                    <a:p>
                      <a:pPr algn="ctr" latinLnBrk="0">
                        <a:defRPr lang="ko-KR" altLang="en-US"/>
                      </a:pPr>
                      <a:r>
                        <a:rPr lang="ko-KR" altLang="en-US" sz="11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1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40" marR="9144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63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1200" u="sng"/>
              <a:t>정책유형</a:t>
            </a:r>
            <a:endParaRPr lang="ko-KR" altLang="en-US" sz="1200" u="sng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 lang="ko-KR" altLang="en-US"/>
            </a:pP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 lang="ko-KR" altLang="en-US"/>
            </a:pPr>
            <a:endParaRPr lang="ko-KR" altLang="en-US" sz="140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/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 vert="horz" lIns="36000" tIns="45720" rIns="36000" bIns="45720" anchor="ctr" anchorCtr="0"/>
                    <a:p>
                      <a:pPr algn="ctr" latinLnBrk="0">
                        <a:defRPr lang="ko-KR" altLang="en-US"/>
                      </a:pPr>
                      <a:r>
                        <a:rPr lang="ko-KR" altLang="en-US" sz="1400" b="1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en-US" altLang="ko-KR" sz="11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 back url</a:t>
                      </a:r>
                      <a:endParaRPr lang="ko-KR" altLang="en-US" sz="1100" b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 vert="horz" lIns="36000" tIns="45720" rIns="36000" bIns="45720" anchor="ctr" anchorCtr="0"/>
                    <a:p>
                      <a:pPr marL="0" indent="0" algn="ctr" defTabSz="900026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None/>
                        <a:defRPr lang="ko-KR"/>
                      </a:pPr>
                      <a:endParaRPr lang="ko-KR" altLang="en-US" sz="1400" b="1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1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None/>
              <a:defRPr lang="ko-KR"/>
            </a:pPr>
            <a:r>
              <a:rPr lang="en-US" altLang="ko-KR" sz="800">
                <a:latin typeface="+mn-ea"/>
                <a:ea typeface="+mn-ea"/>
              </a:rPr>
              <a:t>(</a:t>
            </a:r>
            <a:r>
              <a:rPr lang="ko-KR" altLang="en-US" sz="800">
                <a:latin typeface="+mn-ea"/>
                <a:ea typeface="+mn-ea"/>
              </a:rPr>
              <a:t>단위</a:t>
            </a:r>
            <a:r>
              <a:rPr lang="en-US" altLang="ko-KR" sz="800">
                <a:latin typeface="+mn-ea"/>
                <a:ea typeface="+mn-ea"/>
              </a:rPr>
              <a:t>: </a:t>
            </a:r>
            <a:r>
              <a:rPr lang="ko-KR" altLang="en-US" sz="800">
                <a:latin typeface="+mn-ea"/>
                <a:ea typeface="+mn-ea"/>
              </a:rPr>
              <a:t>명</a:t>
            </a:r>
            <a:r>
              <a:rPr lang="en-US" altLang="ko-KR" sz="800">
                <a:latin typeface="+mn-ea"/>
                <a:ea typeface="+mn-ea"/>
              </a:rPr>
              <a:t>)</a:t>
            </a:r>
            <a:endParaRPr lang="en-US" altLang="ko-KR" sz="800">
              <a:latin typeface="+mn-ea"/>
              <a:ea typeface="+mn-ea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11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 lang="ko-KR" altLang="en-US"/>
            </a:pPr>
            <a:endParaRPr lang="ko-KR" altLang="en-US" sz="140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/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en-US" altLang="ko-KR"/>
              <a:t>‘</a:t>
            </a:r>
            <a:r>
              <a:rPr lang="ko-KR" altLang="en-US"/>
              <a:t>안전하고 편리한 도로환경 조성</a:t>
            </a:r>
            <a:r>
              <a:rPr lang="en-US" altLang="ko-KR"/>
              <a:t>’ </a:t>
            </a:r>
            <a:r>
              <a:rPr lang="ko-KR" altLang="en-US"/>
              <a:t>과제는 우수한 평가를 받음</a:t>
            </a:r>
            <a:r>
              <a:rPr lang="en-US" altLang="ko-KR"/>
              <a:t>. </a:t>
            </a:r>
            <a:r>
              <a:rPr lang="ko-KR" altLang="en-US"/>
              <a:t>다만 필요성이 미흡한 바</a:t>
            </a:r>
            <a:r>
              <a:rPr lang="en-US" altLang="ko-KR"/>
              <a:t>, </a:t>
            </a:r>
            <a:r>
              <a:rPr lang="ko-KR" altLang="en-US"/>
              <a:t>정책의 추진방향을 재정립할 필요가 있음</a:t>
            </a:r>
            <a:endParaRPr lang="en-US" altLang="ko-KR"/>
          </a:p>
        </p:txBody>
      </p:sp>
      <p:sp>
        <p:nvSpPr>
          <p:cNvPr id="41" name="제목 2"/>
          <p:cNvSpPr txBox="1"/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anchor="ctr">
            <a:normAutofit lnSpcReduction="0"/>
          </a:bodyPr>
          <a:lstStyle/>
          <a:p>
            <a:pPr lvl="0" algn="r">
              <a:defRPr lang="ko-KR"/>
            </a:pPr>
            <a:r>
              <a:rPr lang="en-US" altLang="ko-KR" sz="1200" kern="0">
                <a:latin typeface="맑은 고딕"/>
                <a:ea typeface="맑은 고딕"/>
              </a:rPr>
              <a:t>III. </a:t>
            </a:r>
            <a:r>
              <a:rPr lang="ko-KR" altLang="en-US" sz="1200" kern="0">
                <a:latin typeface="맑은 고딕"/>
                <a:ea typeface="맑은 고딕"/>
              </a:rPr>
              <a:t>세부 조사 결과</a:t>
            </a:r>
            <a:endParaRPr lang="ko-KR" altLang="en-US" sz="1200" kern="0">
              <a:latin typeface="맑은 고딕"/>
              <a:ea typeface="맑은 고딕"/>
            </a:endParaRPr>
          </a:p>
        </p:txBody>
      </p:sp>
      <p:sp>
        <p:nvSpPr>
          <p:cNvPr id="5" name="제목 4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en-US" altLang="ko-KR"/>
              <a:t>10.4.2 </a:t>
            </a:r>
            <a:r>
              <a:rPr lang="ko-KR" altLang="en-US"/>
              <a:t>도로교통과 </a:t>
            </a:r>
            <a:r>
              <a:rPr lang="en-US" altLang="ko-KR"/>
              <a:t>– </a:t>
            </a:r>
            <a:r>
              <a:rPr lang="ko-KR" altLang="en-US"/>
              <a:t>안전하고 편리한 도로환경 조성</a:t>
            </a:r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1450" indent="-171450" latinLnBrk="0">
              <a:buFont typeface="Arial"/>
              <a:buChar char="•"/>
              <a:tabLst>
                <a:tab pos="450056" algn="l"/>
              </a:tabLst>
              <a:defRPr lang="ko-KR" altLang="en-US"/>
            </a:pPr>
            <a:r>
              <a:rPr lang="ko-KR" altLang="en-US" sz="120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>
                <a:solidFill>
                  <a:schemeClr val="tx1"/>
                </a:solidFill>
                <a:latin typeface="+mn-ea"/>
              </a:rPr>
              <a:t>88.5</a:t>
            </a:r>
            <a:r>
              <a:rPr lang="ko-KR" altLang="en-US" sz="120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>
                <a:solidFill>
                  <a:schemeClr val="tx1"/>
                </a:solidFill>
                <a:latin typeface="+mn-ea"/>
              </a:rPr>
              <a:t>전반적 만족도 및 요소만족도 모두 분과보다 우수한 결과가 나타남 </a:t>
            </a:r>
            <a:endParaRPr lang="ko-KR" altLang="en-US" sz="120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/>
              <a:buChar char="•"/>
              <a:tabLst>
                <a:tab pos="450056" algn="l"/>
              </a:tabLst>
              <a:defRPr lang="ko-KR" altLang="en-US"/>
            </a:pPr>
            <a:r>
              <a:rPr lang="ko-KR" altLang="en-US" sz="1200">
                <a:solidFill>
                  <a:schemeClr val="tx1"/>
                </a:solidFill>
                <a:latin typeface="+mn-ea"/>
              </a:rPr>
              <a:t>효과성이 우수함</a:t>
            </a:r>
            <a:r>
              <a:rPr lang="en-US" altLang="ko-KR" sz="120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>
                <a:solidFill>
                  <a:schemeClr val="tx1"/>
                </a:solidFill>
                <a:latin typeface="+mn-ea"/>
              </a:rPr>
              <a:t>이는 응답자의 다양한 직업군을 고려해 볼 때</a:t>
            </a:r>
            <a:r>
              <a:rPr lang="en-US" altLang="ko-KR" sz="120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>
                <a:solidFill>
                  <a:schemeClr val="tx1"/>
                </a:solidFill>
                <a:latin typeface="+mn-ea"/>
              </a:rPr>
              <a:t>정책결과에 대해 도민 전반적으로 만족함을 의미함 </a:t>
            </a:r>
            <a:endParaRPr lang="ko-KR" altLang="en-US" sz="120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/>
              <a:buChar char="•"/>
              <a:tabLst>
                <a:tab pos="450056" algn="l"/>
              </a:tabLst>
              <a:defRPr lang="ko-KR" altLang="en-US"/>
            </a:pPr>
            <a:r>
              <a:rPr lang="ko-KR" altLang="en-US" sz="1200">
                <a:solidFill>
                  <a:schemeClr val="tx1"/>
                </a:solidFill>
                <a:latin typeface="+mn-ea"/>
              </a:rPr>
              <a:t>필요성이 미흡함</a:t>
            </a:r>
            <a:r>
              <a:rPr lang="en-US" altLang="ko-KR" sz="120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>
                <a:solidFill>
                  <a:schemeClr val="tx1"/>
                </a:solidFill>
                <a:latin typeface="+mn-ea"/>
              </a:rPr>
              <a:t>이는 높은 효과성과 대비되어 해당정책에 대한 기대효과 자체가 작은 상황을 대변함 </a:t>
            </a:r>
            <a:endParaRPr lang="ko-KR" altLang="en-US" sz="1200">
              <a:solidFill>
                <a:schemeClr val="tx1"/>
              </a:solidFill>
              <a:latin typeface="+mn-ea"/>
            </a:endParaRPr>
          </a:p>
          <a:p>
            <a:pPr marL="177800" indent="-177800" latinLnBrk="0">
              <a:defRPr lang="ko-KR" altLang="en-US"/>
            </a:pPr>
            <a:r>
              <a:rPr lang="en-US" altLang="ko-KR" sz="1200" b="1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>
                <a:solidFill>
                  <a:schemeClr val="tx1"/>
                </a:solidFill>
                <a:latin typeface="+mn-ea"/>
              </a:rPr>
              <a:t>도민이 참여하는 토론회를 통해 이 정책의 추진방향을 재정립할 필요가 있음</a:t>
            </a:r>
            <a:endParaRPr lang="en-US" altLang="ko-KR" sz="1200" b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>
          <a:xfrm>
            <a:off x="535802" y="2118842"/>
            <a:ext cx="888012" cy="230831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None/>
              <a:defRPr lang="ko-KR"/>
            </a:pPr>
            <a:r>
              <a:rPr lang="en-US" altLang="ko-KR" sz="900">
                <a:latin typeface="+mn-ea"/>
                <a:ea typeface="+mn-ea"/>
              </a:rPr>
              <a:t>(</a:t>
            </a:r>
            <a:r>
              <a:rPr lang="ko-KR" altLang="en-US" sz="900">
                <a:latin typeface="+mn-ea"/>
                <a:ea typeface="+mn-ea"/>
              </a:rPr>
              <a:t>단위</a:t>
            </a:r>
            <a:r>
              <a:rPr lang="en-US" altLang="ko-KR" sz="900">
                <a:latin typeface="+mn-ea"/>
                <a:ea typeface="+mn-ea"/>
              </a:rPr>
              <a:t>: </a:t>
            </a:r>
            <a:r>
              <a:rPr lang="ko-KR" altLang="en-US" sz="900">
                <a:latin typeface="+mn-ea"/>
                <a:ea typeface="+mn-ea"/>
              </a:rPr>
              <a:t>점</a:t>
            </a:r>
            <a:r>
              <a:rPr lang="en-US" altLang="ko-KR" sz="900">
                <a:latin typeface="+mn-ea"/>
                <a:ea typeface="+mn-ea"/>
              </a:rPr>
              <a:t>)</a:t>
            </a:r>
            <a:endParaRPr lang="en-US" altLang="ko-KR" sz="90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1200" u="sng"/>
              <a:t>분과 대비 요소 만족도 비교</a:t>
            </a:r>
            <a:endParaRPr lang="ko-KR" altLang="en-US" sz="1200" u="sng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63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1200" u="sng"/>
              <a:t>분과 평균 대비 총점 비교</a:t>
            </a:r>
            <a:endParaRPr lang="ko-KR" altLang="en-US" sz="1200" u="sng"/>
          </a:p>
        </p:txBody>
      </p:sp>
      <p:graphicFrame>
        <p:nvGraphicFramePr>
          <p:cNvPr id="27" name="Object 4"/>
          <p:cNvGraphicFramePr/>
          <p:nvPr/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 lang="ko-KR"/>
            </a:pPr>
            <a:r>
              <a:rPr lang="ko-KR" altLang="en-US" sz="900">
                <a:latin typeface="+mn-ea"/>
              </a:rPr>
              <a:t>종합만족도</a:t>
            </a:r>
            <a:r>
              <a:rPr lang="en-US" altLang="ko-KR" sz="900">
                <a:latin typeface="+mn-ea"/>
              </a:rPr>
              <a:t> </a:t>
            </a:r>
            <a:endParaRPr lang="en-US" altLang="ko-KR" sz="90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 lang="ko-KR"/>
            </a:pPr>
            <a:r>
              <a:rPr lang="ko-KR" altLang="en-US" sz="900">
                <a:latin typeface="+mn-ea"/>
              </a:rPr>
              <a:t>요소만족도</a:t>
            </a:r>
            <a:endParaRPr lang="en-US" altLang="ko-KR" sz="90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 lang="ko-KR"/>
            </a:pPr>
            <a:r>
              <a:rPr lang="ko-KR" altLang="en-US" sz="900">
                <a:latin typeface="+mn-ea"/>
              </a:rPr>
              <a:t>전반적만족도</a:t>
            </a:r>
            <a:endParaRPr lang="en-US" altLang="ko-KR" sz="90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None/>
              <a:defRPr lang="ko-KR"/>
            </a:pPr>
            <a:r>
              <a:rPr lang="en-US" altLang="ko-KR" sz="800">
                <a:latin typeface="+mn-ea"/>
                <a:ea typeface="+mn-ea"/>
              </a:rPr>
              <a:t>(</a:t>
            </a:r>
            <a:r>
              <a:rPr lang="ko-KR" altLang="en-US" sz="800">
                <a:latin typeface="+mn-ea"/>
                <a:ea typeface="+mn-ea"/>
              </a:rPr>
              <a:t>단위</a:t>
            </a:r>
            <a:r>
              <a:rPr lang="en-US" altLang="ko-KR" sz="800">
                <a:latin typeface="+mn-ea"/>
                <a:ea typeface="+mn-ea"/>
              </a:rPr>
              <a:t>: </a:t>
            </a:r>
            <a:r>
              <a:rPr lang="ko-KR" altLang="en-US" sz="800">
                <a:latin typeface="+mn-ea"/>
                <a:ea typeface="+mn-ea"/>
              </a:rPr>
              <a:t>점</a:t>
            </a:r>
            <a:r>
              <a:rPr lang="en-US" altLang="ko-KR" sz="800">
                <a:latin typeface="+mn-ea"/>
                <a:ea typeface="+mn-ea"/>
              </a:rPr>
              <a:t>)</a:t>
            </a:r>
            <a:endParaRPr lang="en-US" altLang="ko-KR" sz="80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/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1200" u="sng"/>
              <a:t>응답자 특성 및 설문방식</a:t>
            </a:r>
            <a:endParaRPr lang="ko-KR" altLang="en-US" sz="1200" u="sng"/>
          </a:p>
        </p:txBody>
      </p:sp>
      <p:graphicFrame>
        <p:nvGraphicFramePr>
          <p:cNvPr id="36" name="표 35"/>
          <p:cNvGraphicFramePr>
            <a:graphicFrameLocks noGrp="1"/>
          </p:cNvGraphicFramePr>
          <p:nvPr/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 vert="horz" lIns="36000" tIns="45720" rIns="36000" bIns="45720" anchor="ctr" anchorCtr="0"/>
                    <a:p>
                      <a:pPr algn="ctr" latinLnBrk="0">
                        <a:defRPr lang="ko-KR" altLang="en-US"/>
                      </a:pPr>
                      <a:r>
                        <a:rPr lang="ko-KR" altLang="en-US" sz="11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1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40" marR="9144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501298">
                <a:tc>
                  <a:txBody>
                    <a:bodyPr vert="horz" lIns="36000" tIns="45720" rIns="36000" bIns="45720" anchor="ctr" anchorCtr="0"/>
                    <a:p>
                      <a:pPr algn="ctr" latinLnBrk="0">
                        <a:defRPr lang="ko-KR" altLang="en-US"/>
                      </a:pPr>
                      <a:r>
                        <a:rPr lang="ko-KR" altLang="en-US" sz="11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1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40" marR="9144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63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1200" u="sng"/>
              <a:t>정책유형</a:t>
            </a:r>
            <a:endParaRPr lang="ko-KR" altLang="en-US" sz="1200" u="sng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 lang="ko-KR" altLang="en-US"/>
            </a:pP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 lang="ko-KR" altLang="en-US"/>
            </a:pPr>
            <a:endParaRPr lang="ko-KR" altLang="en-US" sz="140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/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 vert="horz" lIns="36000" tIns="45720" rIns="36000" bIns="45720" anchor="ctr" anchorCtr="0"/>
                    <a:p>
                      <a:pPr algn="ctr" latinLnBrk="0">
                        <a:defRPr lang="ko-KR" altLang="en-US"/>
                      </a:pPr>
                      <a:r>
                        <a:rPr lang="ko-KR" altLang="en-US" sz="1400" b="1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en-US" altLang="ko-KR" sz="11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 back url</a:t>
                      </a:r>
                      <a:endParaRPr lang="ko-KR" altLang="en-US" sz="1100" b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 vert="horz" lIns="36000" tIns="45720" rIns="36000" bIns="45720" anchor="ctr" anchorCtr="0"/>
                    <a:p>
                      <a:pPr marL="0" indent="0" algn="ctr" defTabSz="900026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None/>
                        <a:defRPr lang="ko-KR"/>
                      </a:pPr>
                      <a:endParaRPr lang="ko-KR" altLang="en-US" sz="1400" b="1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1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None/>
              <a:defRPr lang="ko-KR"/>
            </a:pPr>
            <a:r>
              <a:rPr lang="en-US" altLang="ko-KR" sz="800">
                <a:latin typeface="+mn-ea"/>
                <a:ea typeface="+mn-ea"/>
              </a:rPr>
              <a:t>(</a:t>
            </a:r>
            <a:r>
              <a:rPr lang="ko-KR" altLang="en-US" sz="800">
                <a:latin typeface="+mn-ea"/>
                <a:ea typeface="+mn-ea"/>
              </a:rPr>
              <a:t>단위</a:t>
            </a:r>
            <a:r>
              <a:rPr lang="en-US" altLang="ko-KR" sz="800">
                <a:latin typeface="+mn-ea"/>
                <a:ea typeface="+mn-ea"/>
              </a:rPr>
              <a:t>: </a:t>
            </a:r>
            <a:r>
              <a:rPr lang="ko-KR" altLang="en-US" sz="800">
                <a:latin typeface="+mn-ea"/>
                <a:ea typeface="+mn-ea"/>
              </a:rPr>
              <a:t>명</a:t>
            </a:r>
            <a:r>
              <a:rPr lang="en-US" altLang="ko-KR" sz="800">
                <a:latin typeface="+mn-ea"/>
                <a:ea typeface="+mn-ea"/>
              </a:rPr>
              <a:t>)</a:t>
            </a:r>
            <a:endParaRPr lang="en-US" altLang="ko-KR" sz="800">
              <a:latin typeface="+mn-ea"/>
              <a:ea typeface="+mn-ea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154596683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선제적 재해예방으로 안전한 생활환경 조성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부진한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</a:t>
            </a:r>
            <a:r>
              <a:rPr lang="ko-KR" altLang="en-US" dirty="0"/>
              <a:t>히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충실성</a:t>
            </a:r>
            <a:r>
              <a:rPr lang="ko-KR" altLang="en-US" dirty="0" smtClean="0"/>
              <a:t> 및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정책경로의 다양화 및 추진수준 점검체계 강화가 요구됨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10.5.1 </a:t>
            </a:r>
            <a:r>
              <a:rPr lang="ko-KR" altLang="en-US" dirty="0" err="1" smtClean="0"/>
              <a:t>치수방재과</a:t>
            </a:r>
            <a:r>
              <a:rPr lang="ko-KR" altLang="en-US" dirty="0" smtClean="0"/>
              <a:t> </a:t>
            </a:r>
            <a:r>
              <a:rPr lang="en-US" altLang="ko-KR" dirty="0"/>
              <a:t>– </a:t>
            </a:r>
            <a:r>
              <a:rPr lang="ko-KR" altLang="en-US" dirty="0"/>
              <a:t>선제적 재해예방으로 안전한 생활환경 조성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82.3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 및 요소만족도 모두 분과보다 부진한 결과가 나타남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필요성이 우수함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 전반적으로 정책취지에 공감하고 있음을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미흡함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재해에 대비해야 하는 정책특성이 계획 대비 집행을 어렵게 하며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정책홍보가 충실히 이루어지지 않는 상황을 대변함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정책홍보의 경로를 다양화 하는 것과 더불어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 추진도 점검 체계를 강화할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9854185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460863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8873729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1323181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√</a:t>
                      </a: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6527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882147853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삶의 질 향상을 위한 하천환경 조성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우수한 평가를 받은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이를 유지하기 위한 노력이 필요함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10.5.2 </a:t>
            </a:r>
            <a:r>
              <a:rPr lang="ko-KR" altLang="en-US" dirty="0" err="1" smtClean="0"/>
              <a:t>치수방재과</a:t>
            </a:r>
            <a:r>
              <a:rPr lang="ko-KR" altLang="en-US" dirty="0" smtClean="0"/>
              <a:t> </a:t>
            </a:r>
            <a:r>
              <a:rPr lang="en-US" altLang="ko-KR" dirty="0"/>
              <a:t>– </a:t>
            </a:r>
            <a:r>
              <a:rPr lang="ko-KR" altLang="en-US" dirty="0"/>
              <a:t>삶의 질 향상을 위한 하천환경 조성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90.1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 및 요소만족도 모두 분과보다 우수한 결과가 나타남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 전체적으로 우수한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두드러지며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 전반적으로 정책취지에 공감하고 수행결과에 대해 만족함을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현재 수준의 만족도를 유지하기 위한 노력이 필요함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5417629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4000118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0930100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4890211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70032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1990814267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 err="1"/>
              <a:t>지적불부합</a:t>
            </a:r>
            <a:r>
              <a:rPr lang="ko-KR" altLang="en-US" dirty="0"/>
              <a:t> 토지정리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우수한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필요성이 상대적으로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정책의 기대효과를 알릴 수 있는 사업을 추진할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10.6.1 </a:t>
            </a:r>
            <a:r>
              <a:rPr lang="ko-KR" altLang="en-US" dirty="0" smtClean="0"/>
              <a:t>토지관리과 </a:t>
            </a:r>
            <a:r>
              <a:rPr lang="en-US" altLang="ko-KR" dirty="0"/>
              <a:t>– </a:t>
            </a:r>
            <a:r>
              <a:rPr lang="ko-KR" altLang="en-US" dirty="0" err="1"/>
              <a:t>지적불부합</a:t>
            </a:r>
            <a:r>
              <a:rPr lang="ko-KR" altLang="en-US" dirty="0"/>
              <a:t> 토지정리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92.5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 및 요소만족도 모두 분과보다 매우 우수한 결과가 나타남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 전체적으로 우수한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의견수렴도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두드러지며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다양한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정책수립에 도민의 의사가 잘 반영되었으며 수행결과에 대해 크게 만족함을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필요성이 상대적으로 미흡함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토지정리라는 해당정책이 다른 정책의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근거로서 도민이 체감하기 어려운 정책인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점이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영향을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준 것으로 판단됨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해당 정책의 기대효과 및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시의성을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알릴 수 있는 공청회 등을 추진해 필요성을 높여야 함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1873913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0530109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9781946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416609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6585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623519971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 err="1"/>
              <a:t>도로명주소</a:t>
            </a:r>
            <a:r>
              <a:rPr lang="ko-KR" altLang="en-US" dirty="0"/>
              <a:t> 활용도 제고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매우 우수한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필요성이 상대적으로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정책의 기대효과를 알릴 수 있는 사업을 추진할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10.6.2 </a:t>
            </a:r>
            <a:r>
              <a:rPr lang="ko-KR" altLang="en-US" dirty="0" smtClean="0"/>
              <a:t>토지관리과 </a:t>
            </a:r>
            <a:r>
              <a:rPr lang="en-US" altLang="ko-KR" dirty="0"/>
              <a:t>– </a:t>
            </a:r>
            <a:r>
              <a:rPr lang="ko-KR" altLang="en-US" dirty="0" err="1"/>
              <a:t>도로명주소</a:t>
            </a:r>
            <a:r>
              <a:rPr lang="ko-KR" altLang="en-US" dirty="0"/>
              <a:t> 활용도 제고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96.1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 및 요소만족도 모두 분과보다 매우 우수한 결과가 나타남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 전체적으로 우수한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투명성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두드러지며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다양한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정책전반에 대해 도민이 만족함을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필요성이 상대적으로 미흡함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도로명주소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활용에 대해 도민이 충분히 공감하지 않는 상황을 대변함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해당 정책의 기대효과 및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시의성을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알릴 수 있는 공청회 등을 추진해 필요성을 높여야 함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1825221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087292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6237155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9657110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46451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1134880265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공정하고 투명한 건설행정 추진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무난한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필요성이 </a:t>
            </a:r>
            <a:r>
              <a:rPr lang="ko-KR" altLang="en-US" dirty="0"/>
              <a:t>미</a:t>
            </a:r>
            <a:r>
              <a:rPr lang="ko-KR" altLang="en-US" dirty="0" smtClean="0"/>
              <a:t>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정책의 추진방향을 재정립할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10.7.1 </a:t>
            </a:r>
            <a:r>
              <a:rPr lang="ko-KR" altLang="en-US" dirty="0"/>
              <a:t>종합건설사업소 </a:t>
            </a:r>
            <a:r>
              <a:rPr lang="en-US" altLang="ko-KR" dirty="0"/>
              <a:t>– </a:t>
            </a:r>
            <a:r>
              <a:rPr lang="ko-KR" altLang="en-US" dirty="0"/>
              <a:t>공정하고 투명한 건설행정 추진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87.0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만족도는 분과보다 우수하나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요소만족도는 분과와 유사한 결과가 나타남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의견수렴도가 우수한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다양한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 의견이 정책에 반영되고 있으며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기대한 결과가 이루어지고 있음을 대변함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필요성이 미흡함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높은 효과성과 대비되어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현재 정책에서 기대하는 바가 크지 않음을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도민이 참여하는 토론회를 통해 이 정책의 추진방향을 재정립할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7129870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371121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767759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0560096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9188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14521640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풍성한 연안 수산자원 조성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우수한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</a:t>
            </a:r>
            <a:r>
              <a:rPr lang="ko-KR" altLang="en-US" dirty="0" err="1" smtClean="0"/>
              <a:t>충실성이</a:t>
            </a:r>
            <a:r>
              <a:rPr lang="ko-KR" altLang="en-US" dirty="0" smtClean="0"/>
              <a:t> 상대적으로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실태조사를 통해 정책 효과의 장애요인을 파악해 이를 개선할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11.1.1 </a:t>
            </a:r>
            <a:r>
              <a:rPr lang="ko-KR" altLang="en-US" dirty="0" err="1" smtClean="0"/>
              <a:t>해양수산국</a:t>
            </a:r>
            <a:r>
              <a:rPr lang="ko-KR" altLang="en-US" dirty="0" smtClean="0"/>
              <a:t> </a:t>
            </a:r>
            <a:r>
              <a:rPr lang="en-US" altLang="ko-KR" dirty="0"/>
              <a:t>– </a:t>
            </a:r>
            <a:r>
              <a:rPr lang="ko-KR" altLang="en-US" dirty="0"/>
              <a:t>풍성한 연안 수산자원 조성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86.9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 및 요소만족도 모두 분과보다 높게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또한 요소만족도가 전반적 만족도에 비해 매우 높게 나타남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의견수렴도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매우 우수한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수요자들의 의견이 반영된 정책이 무난하게 진행되고 있음을 대변함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상대적으로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부진함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전반적 만족도 점수를 고려해 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기대했던 수준에 미달한 결과가 전반적인 만족도에 주요한 영향을 주고 있음을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실태 조사를 통해 정책 효과를 저하시키는 장애요인을 파악해 이를 개선할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013898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0016098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941577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1323181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√</a:t>
                      </a: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0932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1324993471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제</a:t>
            </a:r>
            <a:r>
              <a:rPr lang="en-US" altLang="ko-KR" dirty="0"/>
              <a:t>3</a:t>
            </a:r>
            <a:r>
              <a:rPr lang="ko-KR" altLang="en-US" dirty="0"/>
              <a:t>차 전국항만기본계획 수정계획 대상사업 확정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부진한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</a:t>
            </a:r>
            <a:r>
              <a:rPr lang="ko-KR" altLang="en-US" dirty="0"/>
              <a:t>히</a:t>
            </a:r>
            <a:r>
              <a:rPr lang="ko-KR" altLang="en-US" dirty="0" smtClean="0"/>
              <a:t> 필요성이 미흡한 바</a:t>
            </a:r>
            <a:r>
              <a:rPr lang="en-US" altLang="ko-KR" dirty="0" smtClean="0"/>
              <a:t>, </a:t>
            </a:r>
            <a:r>
              <a:rPr lang="ko-KR" altLang="en-US" dirty="0">
                <a:latin typeface="+mn-ea"/>
              </a:rPr>
              <a:t>정책의 추진방향을 재정립할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11.1.2 </a:t>
            </a:r>
            <a:r>
              <a:rPr lang="ko-KR" altLang="en-US" dirty="0" err="1" smtClean="0"/>
              <a:t>해양수산국</a:t>
            </a:r>
            <a:r>
              <a:rPr lang="ko-KR" altLang="en-US" dirty="0" smtClean="0"/>
              <a:t> </a:t>
            </a:r>
            <a:r>
              <a:rPr lang="en-US" altLang="ko-KR" dirty="0"/>
              <a:t>– </a:t>
            </a:r>
            <a:r>
              <a:rPr lang="ko-KR" altLang="en-US" dirty="0"/>
              <a:t>제</a:t>
            </a:r>
            <a:r>
              <a:rPr lang="en-US" altLang="ko-KR" dirty="0"/>
              <a:t>3</a:t>
            </a:r>
            <a:r>
              <a:rPr lang="ko-KR" altLang="en-US" dirty="0"/>
              <a:t>차 전국항만기본계획 수정계획 대상사업 확정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78.7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 및 요소만족도 모두 분과보다 부진하게 나타남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우수한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분과와 다른 경향으로서 응답자의 다양한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 전반적으로 결과에 대해 만족하는 상황을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필요성이 부진함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정책취지에 대해 도민의 공감을 이끌어내지 않음을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도민이 참여하는 토론회를 통해 이 정책의 추진방향을 재정립할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8970652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0213294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941577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1323181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√</a:t>
                      </a: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81754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654977873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서해안비전 구체화 추진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무난한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의견수렴도가 미흡한 바</a:t>
            </a:r>
            <a:r>
              <a:rPr lang="en-US" altLang="ko-KR" dirty="0" smtClean="0"/>
              <a:t>, </a:t>
            </a:r>
            <a:r>
              <a:rPr lang="ko-KR" altLang="en-US" dirty="0" smtClean="0">
                <a:latin typeface="+mn-ea"/>
              </a:rPr>
              <a:t>정책수립과정에 도민참여 경로를 다양화하여 의사소통을 활성화할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11.2.1 </a:t>
            </a:r>
            <a:r>
              <a:rPr lang="ko-KR" altLang="en-US" dirty="0" smtClean="0"/>
              <a:t>해양정책과 </a:t>
            </a:r>
            <a:r>
              <a:rPr lang="en-US" altLang="ko-KR" dirty="0"/>
              <a:t>– </a:t>
            </a:r>
            <a:r>
              <a:rPr lang="ko-KR" altLang="en-US" dirty="0"/>
              <a:t>서해안비전 구체화 추진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82.8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만족도는 분과보다 우수하나 요소만족도는 분과와 유사하게 나타남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투명성이 우수한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정책집행내역이 전문가들에게 상당수준 공개되고 있음을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의견수렴도가 부진함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정책수립 시 원활한 의사소통이 이루어지지 않는 상황을 반증함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정책수립 과정에 전문가를 비롯한 도민이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참여하는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토론회 등을 통해 의사소통을 활성화할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6984975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8377497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235949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8248459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2618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171173273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 smtClean="0"/>
              <a:t>청정해역 </a:t>
            </a:r>
            <a:r>
              <a:rPr lang="ko-KR" altLang="en-US" dirty="0"/>
              <a:t>기반 해양레저 공간 조성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우수한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필요성 및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/>
              <a:t>정책 수립과정에 정책집행자 및 수요자가 참여해 정책취지 및 기대효과를 구체화할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11.2.2 </a:t>
            </a:r>
            <a:r>
              <a:rPr lang="ko-KR" altLang="en-US" dirty="0" smtClean="0"/>
              <a:t>해양정책과 </a:t>
            </a:r>
            <a:r>
              <a:rPr lang="en-US" altLang="ko-KR" dirty="0"/>
              <a:t>– </a:t>
            </a:r>
            <a:r>
              <a:rPr lang="ko-KR" altLang="en-US" dirty="0" smtClean="0"/>
              <a:t>청정해역 </a:t>
            </a:r>
            <a:r>
              <a:rPr lang="ko-KR" altLang="en-US" dirty="0"/>
              <a:t>기반 해양레저 공간 조성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85.4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 및 요소만족도 모두 분과보다 우수하게 나타남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의견수렴도가 높게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다양한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 수립 과정에 도민의견이 충분히 개진되고 있는 상황을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상대적으로 부진함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정책취지에 대한 공감도 및 그 결과에 대해 도민들이 만족하지 못함을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정책 수립 과정에 정책집행자 및 수요자가 참여하여 기대효과를 보다 구체화시켜 </a:t>
            </a:r>
            <a:r>
              <a:rPr lang="ko-KR" altLang="en-US" sz="1200" b="1" dirty="0" err="1">
                <a:solidFill>
                  <a:schemeClr val="tx1"/>
                </a:solidFill>
                <a:latin typeface="+mn-ea"/>
              </a:rPr>
              <a:t>정책효능감을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 높일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9974023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1928277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941577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2007705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0712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789020398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항만시설 </a:t>
            </a:r>
            <a:r>
              <a:rPr lang="ko-KR" altLang="en-US" dirty="0" err="1"/>
              <a:t>접근성</a:t>
            </a:r>
            <a:r>
              <a:rPr lang="ko-KR" altLang="en-US" dirty="0"/>
              <a:t> 강화 및 경쟁력 제고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부진한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/>
              <a:t>정책 </a:t>
            </a:r>
            <a:r>
              <a:rPr lang="ko-KR" altLang="en-US" dirty="0" smtClean="0"/>
              <a:t>집행력을 향상시키고 다른 문제원인을 파악해 개선할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11.3.1 </a:t>
            </a:r>
            <a:r>
              <a:rPr lang="ko-KR" altLang="en-US" dirty="0" smtClean="0"/>
              <a:t>해운항만과 </a:t>
            </a:r>
            <a:r>
              <a:rPr lang="en-US" altLang="ko-KR" dirty="0"/>
              <a:t>– </a:t>
            </a:r>
            <a:r>
              <a:rPr lang="ko-KR" altLang="en-US" dirty="0"/>
              <a:t>항만시설 </a:t>
            </a:r>
            <a:r>
              <a:rPr lang="ko-KR" altLang="en-US" dirty="0" err="1"/>
              <a:t>접근성</a:t>
            </a:r>
            <a:r>
              <a:rPr lang="ko-KR" altLang="en-US" dirty="0"/>
              <a:t> 강화 및 경쟁력 제고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77.0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적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만족도 및 요소만족도 모두 분과보다 미흡하게 나타남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의견수렴도가 높게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 수립 과정에 수요자 의견이 충분히 개진되고 있는 상황을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매우 부진함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충실성의 낮은 점수를 고려해 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정책집행과정에 문제로부터 비롯됨을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정책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집행력을 향상하기 위해 도민과의 의사소통 경로를 다양화하고 실태조사를 통해 정책결과의 부진원인을 파악하고 이를 개선해야 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7600401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5265907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46" name="표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308390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48" name="직사각형 4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51" name="표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1323181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√</a:t>
                      </a: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2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0672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293943173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소규모 어항 보수 보강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부진한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</a:t>
            </a:r>
            <a:r>
              <a:rPr lang="ko-KR" altLang="en-US" dirty="0"/>
              <a:t>히</a:t>
            </a:r>
            <a:r>
              <a:rPr lang="ko-KR" altLang="en-US" dirty="0" smtClean="0"/>
              <a:t> 투명성 및 </a:t>
            </a:r>
            <a:r>
              <a:rPr lang="ko-KR" altLang="en-US" dirty="0" err="1" smtClean="0"/>
              <a:t>충실성이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/>
              <a:t>정책 </a:t>
            </a:r>
            <a:r>
              <a:rPr lang="ko-KR" altLang="en-US" dirty="0" smtClean="0"/>
              <a:t>집행력을 향상시키기 위해 의사소통 경로의 다양화 및 계획 대비 추진 수준을 주기적으로 점검할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11.4.1 </a:t>
            </a:r>
            <a:r>
              <a:rPr lang="ko-KR" altLang="en-US" dirty="0" smtClean="0"/>
              <a:t>수산과 </a:t>
            </a:r>
            <a:r>
              <a:rPr lang="en-US" altLang="ko-KR" dirty="0"/>
              <a:t>– </a:t>
            </a:r>
            <a:r>
              <a:rPr lang="ko-KR" altLang="en-US" dirty="0"/>
              <a:t>소규모 어항 보수 보강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77.7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요소만족도는 분과와 유사한 결과이나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전반적만족도는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분과보다 부진하게 나타남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필요성이 높게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다양한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 취지에 대해 전반적으로 도민이 공감하고 있음을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부진함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정책집행내역이 충분히 공개되지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않고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계획 대비 추진수준도 미흡한 상황을 대변함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정책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집행력을 향상하기 위해 도민과의 의사소통 경로를 다양화하고 계획대비 추진 수준을 주기적으로 점검할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0368997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1094924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941577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1323181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√</a:t>
                      </a: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64044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육각형 43"/>
          <p:cNvSpPr/>
          <p:nvPr/>
        </p:nvSpPr>
        <p:spPr>
          <a:xfrm rot="5400000">
            <a:off x="2311212" y="2987145"/>
            <a:ext cx="1296146" cy="1029317"/>
          </a:xfrm>
          <a:prstGeom prst="hexagon">
            <a:avLst>
              <a:gd name="adj" fmla="val 3083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1662148519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유류피해극복기념관 건립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부진한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</a:t>
            </a:r>
            <a:r>
              <a:rPr lang="ko-KR" altLang="en-US" dirty="0"/>
              <a:t>히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매우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문제원인을 파악하기 위한 실태조사가 필요함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11.5.1 </a:t>
            </a:r>
            <a:r>
              <a:rPr lang="ko-KR" altLang="en-US" dirty="0"/>
              <a:t>서해안유류사고지원과</a:t>
            </a:r>
            <a:r>
              <a:rPr lang="ko-KR" altLang="en-US" dirty="0" smtClean="0"/>
              <a:t> </a:t>
            </a:r>
            <a:r>
              <a:rPr lang="en-US" altLang="ko-KR" dirty="0"/>
              <a:t>– </a:t>
            </a:r>
            <a:r>
              <a:rPr lang="ko-KR" altLang="en-US" dirty="0"/>
              <a:t>유류피해극복기념관 건립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71.9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분과보다 부진한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또한 전반적 만족도가 요소만족도에 비해 매우 낮은 평가를 받음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필요성이 무난하게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 수혜자 입장에서 정책 취지에 대해 일정수준 공감하고 있음을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매우 저조함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부진한 전반적 만족도를 고려할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정책결과에 대한 불만족이 전반적 만족도에 주요한 영향을 주고 있음을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정책에 대한 기대와 결과간 격차원인을 파악하기 위해 실태조사가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2449969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7511885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941577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1323181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√</a:t>
                      </a: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2803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1170281776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 err="1"/>
              <a:t>황복</a:t>
            </a:r>
            <a:r>
              <a:rPr lang="ko-KR" altLang="en-US" dirty="0"/>
              <a:t> 친환경양식 산업화 기술개발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무난한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의견수렴도가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 수립 시 도민 참여 경로를 다양화할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11.6.1 </a:t>
            </a:r>
            <a:r>
              <a:rPr lang="ko-KR" altLang="en-US" dirty="0" smtClean="0"/>
              <a:t>수산연구소 </a:t>
            </a:r>
            <a:r>
              <a:rPr lang="en-US" altLang="ko-KR" dirty="0"/>
              <a:t>– </a:t>
            </a:r>
            <a:r>
              <a:rPr lang="ko-KR" altLang="en-US" dirty="0" err="1"/>
              <a:t>황복</a:t>
            </a:r>
            <a:r>
              <a:rPr lang="ko-KR" altLang="en-US" dirty="0"/>
              <a:t> 친환경양식 산업화 기술개발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80.7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분과와 유사한 평가를 받음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우수하게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 수혜자 입장에서 계획대비 추진에 특별한 문제가 없음을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의견수렴도가 부진함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 수립 시 정책수혜자들과 충분한 의사소통이 이루어지지 않음을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 수립 시 도민이 참여할 수 있는 공청회와 같은 경로를 다양화할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1702706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6852195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1830162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40" name="직사각형 39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990764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√</a:t>
                      </a: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4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6122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391584451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수요자 중심 맞춤형 어업인 교육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무난한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</a:t>
            </a:r>
            <a:r>
              <a:rPr lang="ko-KR" altLang="en-US" dirty="0" err="1" smtClean="0"/>
              <a:t>충실성</a:t>
            </a:r>
            <a:r>
              <a:rPr lang="ko-KR" altLang="en-US" dirty="0" smtClean="0"/>
              <a:t> 및 의견수렴도가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 추진도의 주기적인 점검 및 의사소통 경로의 다양화가 필요함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11.7.1 </a:t>
            </a:r>
            <a:r>
              <a:rPr lang="ko-KR" altLang="en-US" dirty="0" smtClean="0"/>
              <a:t>수산관리소 </a:t>
            </a:r>
            <a:r>
              <a:rPr lang="en-US" altLang="ko-KR" dirty="0"/>
              <a:t>– </a:t>
            </a:r>
            <a:r>
              <a:rPr lang="ko-KR" altLang="en-US" dirty="0"/>
              <a:t>수요자 중심 맞춤형 어업인 교육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80.3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분과와 유사한 평가를 받음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우수하게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 수혜자 입장에서 결과에 대해 만족함을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의견수렴도가 부진함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계획대비 추진과정에 문제가 있으며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 수립 시 정책수혜자들과 충분한 의사소통이 이루어지지 않음을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정책의 계획 대비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추진도를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주기적으로 점검하고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 수립 시 도민이 참여할 수 있는 공청회와 같은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기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회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를 확대할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0415668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9887097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1830162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990764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√</a:t>
                      </a: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5992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3768459534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marL="177800" indent="-177800" latinLnBrk="0"/>
            <a:r>
              <a:rPr lang="en-US" altLang="ko-KR" dirty="0" smtClean="0"/>
              <a:t>‘</a:t>
            </a:r>
            <a:r>
              <a:rPr lang="ko-KR" altLang="en-US" dirty="0"/>
              <a:t>내포신도시 조성사업의 </a:t>
            </a:r>
            <a:r>
              <a:rPr lang="ko-KR" altLang="en-US" dirty="0" err="1"/>
              <a:t>차질없는</a:t>
            </a:r>
            <a:r>
              <a:rPr lang="ko-KR" altLang="en-US" dirty="0"/>
              <a:t> 추진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부진한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</a:t>
            </a:r>
            <a:r>
              <a:rPr lang="ko-KR" altLang="en-US" dirty="0"/>
              <a:t>히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>
                <a:latin typeface="+mn-ea"/>
              </a:rPr>
              <a:t>장애요인을 </a:t>
            </a:r>
            <a:r>
              <a:rPr lang="ko-KR" altLang="en-US" dirty="0" smtClean="0">
                <a:latin typeface="+mn-ea"/>
              </a:rPr>
              <a:t>파악해 개선할 </a:t>
            </a:r>
            <a:r>
              <a:rPr lang="ko-KR" altLang="en-US" dirty="0">
                <a:latin typeface="+mn-ea"/>
              </a:rPr>
              <a:t>필요가 있음</a:t>
            </a:r>
            <a:endParaRPr lang="en-US" altLang="ko-KR" dirty="0">
              <a:latin typeface="+mn-ea"/>
            </a:endParaRPr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12.1.1 </a:t>
            </a:r>
            <a:r>
              <a:rPr lang="ko-KR" altLang="en-US" dirty="0"/>
              <a:t>내포신도시건설지원본부</a:t>
            </a:r>
            <a:r>
              <a:rPr lang="ko-KR" altLang="en-US" dirty="0" smtClean="0"/>
              <a:t> </a:t>
            </a:r>
            <a:r>
              <a:rPr lang="en-US" altLang="ko-KR" dirty="0"/>
              <a:t>– </a:t>
            </a:r>
            <a:r>
              <a:rPr lang="ko-KR" altLang="en-US" dirty="0"/>
              <a:t>내포신도시 조성사업의 </a:t>
            </a:r>
            <a:r>
              <a:rPr lang="ko-KR" altLang="en-US" dirty="0" err="1"/>
              <a:t>차질없는</a:t>
            </a:r>
            <a:r>
              <a:rPr lang="ko-KR" altLang="en-US" dirty="0"/>
              <a:t> 추진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81.0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분과에 비해 부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한 평가를 받음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무난하게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다양한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 집행과정에 도민들이 만족함을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부진함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 집행과정 대비 결과 수준이 미흡한 상황을 대변함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실태 조사를 통해 정책 효과를 저하시키는 장애요인을 파악해 이를 개선할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9991732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834802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46" name="표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1445816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48" name="직사각형 4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51" name="표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09546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2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54445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3747223971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marL="177800" indent="-177800" latinLnBrk="0"/>
            <a:r>
              <a:rPr lang="en-US" altLang="ko-KR" dirty="0" smtClean="0"/>
              <a:t>‘</a:t>
            </a:r>
            <a:r>
              <a:rPr lang="ko-KR" altLang="en-US" dirty="0"/>
              <a:t>공공기관단체 이전 추진</a:t>
            </a:r>
            <a:r>
              <a:rPr lang="en-US" altLang="ko-KR" dirty="0"/>
              <a:t>, </a:t>
            </a:r>
            <a:r>
              <a:rPr lang="ko-KR" altLang="en-US" dirty="0"/>
              <a:t>기업유치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부진한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</a:t>
            </a:r>
            <a:r>
              <a:rPr lang="ko-KR" altLang="en-US" dirty="0"/>
              <a:t>히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>
                <a:latin typeface="+mn-ea"/>
              </a:rPr>
              <a:t>장애요인을 </a:t>
            </a:r>
            <a:r>
              <a:rPr lang="ko-KR" altLang="en-US" dirty="0" smtClean="0">
                <a:latin typeface="+mn-ea"/>
              </a:rPr>
              <a:t>파악해 개선할 </a:t>
            </a:r>
            <a:r>
              <a:rPr lang="ko-KR" altLang="en-US" dirty="0">
                <a:latin typeface="+mn-ea"/>
              </a:rPr>
              <a:t>필요가 있음</a:t>
            </a:r>
            <a:endParaRPr lang="en-US" altLang="ko-KR" dirty="0">
              <a:latin typeface="+mn-ea"/>
            </a:endParaRPr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12.1.2 </a:t>
            </a:r>
            <a:r>
              <a:rPr lang="ko-KR" altLang="en-US" dirty="0"/>
              <a:t>내포신도시건설지원본부</a:t>
            </a:r>
            <a:r>
              <a:rPr lang="ko-KR" altLang="en-US" dirty="0" smtClean="0"/>
              <a:t> </a:t>
            </a:r>
            <a:r>
              <a:rPr lang="en-US" altLang="ko-KR" dirty="0"/>
              <a:t>– </a:t>
            </a:r>
            <a:r>
              <a:rPr lang="ko-KR" altLang="en-US" dirty="0"/>
              <a:t>공공기관단체 이전 추진</a:t>
            </a:r>
            <a:r>
              <a:rPr lang="en-US" altLang="ko-KR" dirty="0"/>
              <a:t>, </a:t>
            </a:r>
            <a:r>
              <a:rPr lang="ko-KR" altLang="en-US" dirty="0"/>
              <a:t>기업유치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81.8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분과에 비해 부진한 평가를 받음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 및 투명성이 무난하게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다양한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정책취지 및 집행내역 공개에 도민들이 만족함을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매우 부진함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높은 필요성과 대비되어 기대하는 수준만큼의 결과가 발생하지 않음을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심화 인터뷰 등을 통해 해당 정책의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효과성을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높이기 위한 방안으로 병원 및 대학 이전 추진 등을 제시할 필요가 있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4427151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6151618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7964236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990764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√</a:t>
                      </a: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8650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014719823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marL="177800" indent="-177800" latinLnBrk="0"/>
            <a:r>
              <a:rPr lang="en-US" altLang="ko-KR" dirty="0" smtClean="0"/>
              <a:t>‘</a:t>
            </a:r>
            <a:r>
              <a:rPr lang="ko-KR" altLang="en-US" dirty="0"/>
              <a:t>민간투자유치</a:t>
            </a:r>
            <a:r>
              <a:rPr lang="en-US" altLang="ko-KR" dirty="0"/>
              <a:t>, </a:t>
            </a:r>
            <a:r>
              <a:rPr lang="ko-KR" altLang="en-US" dirty="0"/>
              <a:t>신도시 홍보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매우 부진한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</a:t>
            </a:r>
            <a:r>
              <a:rPr lang="ko-KR" altLang="en-US" dirty="0"/>
              <a:t>히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효과성</a:t>
            </a:r>
            <a:r>
              <a:rPr lang="ko-KR" altLang="en-US" dirty="0" smtClean="0"/>
              <a:t> 및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정책홍보 경로를 다양화하고 이를 자주 수행할 필요가 있음</a:t>
            </a:r>
            <a:endParaRPr lang="en-US" altLang="ko-KR" dirty="0">
              <a:latin typeface="+mn-ea"/>
            </a:endParaRPr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12.2.1 </a:t>
            </a:r>
            <a:r>
              <a:rPr lang="ko-KR" altLang="en-US" dirty="0"/>
              <a:t>신도시정책과 </a:t>
            </a:r>
            <a:r>
              <a:rPr lang="en-US" altLang="ko-KR" dirty="0"/>
              <a:t>– </a:t>
            </a:r>
            <a:r>
              <a:rPr lang="ko-KR" altLang="en-US" dirty="0"/>
              <a:t>민간투자유치</a:t>
            </a:r>
            <a:r>
              <a:rPr lang="en-US" altLang="ko-KR" dirty="0"/>
              <a:t>, </a:t>
            </a:r>
            <a:r>
              <a:rPr lang="ko-KR" altLang="en-US" dirty="0"/>
              <a:t>신도시 홍보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72.9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분과에 비해 부진한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또한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전반적만족도가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요소만족도에 비해 매우 낮은 평가를 받음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필요성이 무난하게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다양한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정책취지에 도민들이 공감하고 있음을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부진함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 목표에 홍보가 있다는 점에서 부진한 정책홍보가 효과성의 낮은 결과와 연계되어 있음을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정책내용을 알릴 전시회 및 온라인 광고 등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정책홍보 경로를 다양하게 하고 자주 수행할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650410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4882611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0321746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990764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√</a:t>
                      </a: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7133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730581213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marL="177800" indent="-177800" latinLnBrk="0"/>
            <a:r>
              <a:rPr lang="en-US" altLang="ko-KR" dirty="0" smtClean="0"/>
              <a:t>‘</a:t>
            </a:r>
            <a:r>
              <a:rPr lang="ko-KR" altLang="en-US" dirty="0"/>
              <a:t>정주여건 향상을 위한 시책 다양화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무난한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</a:t>
            </a:r>
            <a:r>
              <a:rPr lang="ko-KR" altLang="en-US" dirty="0"/>
              <a:t>만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정책홍보 경로를 다양화하고 이를 자주 수행할 필요가 있음</a:t>
            </a:r>
            <a:endParaRPr lang="en-US" altLang="ko-KR" dirty="0">
              <a:latin typeface="+mn-ea"/>
            </a:endParaRPr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12.2.2 </a:t>
            </a:r>
            <a:r>
              <a:rPr lang="ko-KR" altLang="en-US" dirty="0"/>
              <a:t>신도시정책과 </a:t>
            </a:r>
            <a:r>
              <a:rPr lang="en-US" altLang="ko-KR" dirty="0"/>
              <a:t>– </a:t>
            </a:r>
            <a:r>
              <a:rPr lang="ko-KR" altLang="en-US" dirty="0"/>
              <a:t>정주여건 향상을 위한 시책 다양화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83.4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분과와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유사한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무난하게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정책취지 및 결과에 대해 도민들이 일정수준 만족함을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부진함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정책내용에 대한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일반도민에게 알림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수준이 기대에 미달함을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정책내용을 알릴 전시회 및 온라인 광고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등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정책홍보 경로를 다양하게 하고 자주 수행할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2278240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9677616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1830162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893202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8357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771547625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내포신도시 정주시설 제공 및 기반시설의 적기 확충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무난한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</a:t>
            </a:r>
            <a:r>
              <a:rPr lang="ko-KR" altLang="en-US" dirty="0"/>
              <a:t>만</a:t>
            </a:r>
            <a:r>
              <a:rPr lang="ko-KR" altLang="en-US" dirty="0" smtClean="0"/>
              <a:t> 필요성 및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/>
              <a:t>정책 수립과정에 정책집행자 및 수요자가 참여해 정책취지 및 기대효과를 구체화할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12.3.1 </a:t>
            </a:r>
            <a:r>
              <a:rPr lang="ko-KR" altLang="en-US" dirty="0"/>
              <a:t>신도시개발지원과 </a:t>
            </a:r>
            <a:r>
              <a:rPr lang="en-US" altLang="ko-KR" dirty="0"/>
              <a:t>– </a:t>
            </a:r>
            <a:r>
              <a:rPr lang="ko-KR" altLang="en-US" dirty="0"/>
              <a:t>내포신도시 정주시설 제공 및 기반시설의 적기 확충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83.4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분과와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유사한 평가를 받음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우수하게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 홍보에 대해 도민들이 일정수준 만족함을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부진함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정책취지에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대한 공감도 및 그 결과에 대해 도민들이 만족하지 못함을 의미함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정책 수립 과정에 정책집행자 및 수요자가 참여하여 기대효과를 보다 구체화시켜 </a:t>
            </a:r>
            <a:r>
              <a:rPr lang="ko-KR" altLang="en-US" sz="1200" b="1" dirty="0" err="1">
                <a:solidFill>
                  <a:schemeClr val="tx1"/>
                </a:solidFill>
                <a:latin typeface="+mn-ea"/>
              </a:rPr>
              <a:t>정책효능감을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 높일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5367392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0386392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1830162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990764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√</a:t>
                      </a: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7552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3791599001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생명존중 응급서비스 기반 강화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부진한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</a:t>
            </a:r>
            <a:r>
              <a:rPr lang="ko-KR" altLang="en-US" dirty="0"/>
              <a:t>히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홍보성</a:t>
            </a:r>
            <a:r>
              <a:rPr lang="ko-KR" altLang="en-US" dirty="0" smtClean="0"/>
              <a:t> 및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/>
              <a:t>정책 </a:t>
            </a:r>
            <a:r>
              <a:rPr lang="ko-KR" altLang="en-US" dirty="0" smtClean="0"/>
              <a:t>홍보경로의 다양화 및 효과발생의 문제요인을 파악해 이를 개선할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13.1.1 </a:t>
            </a:r>
            <a:r>
              <a:rPr lang="ko-KR" altLang="en-US" dirty="0" smtClean="0"/>
              <a:t>소방본부 </a:t>
            </a:r>
            <a:r>
              <a:rPr lang="en-US" altLang="ko-KR" dirty="0"/>
              <a:t>– </a:t>
            </a:r>
            <a:r>
              <a:rPr lang="ko-KR" altLang="en-US" dirty="0"/>
              <a:t>생명존중 응급서비스 기반 강화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75.7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분과보다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부진한 평가를 받음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 및 투명성이 우수하게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 수행자가 정책 취지에 공감하고 집행내역 공개가 잘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이루어고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있음을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부진함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정책홍보가 공무원 관점에서도 부진하며 그 결과 역시 필요성에 비해 미약한 상황을 대변함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정책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홍보 경로를 다양화하는 것과 더불어 실태조사를 통해 정책효과 발생의 장애요인을 파악하고 개선할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0842656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7613733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46" name="표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1830162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48" name="직사각형 4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51" name="표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228725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2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4686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1910823510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소통과 공감을 통한 소방공무원 근무만족도 향상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무난한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</a:t>
            </a:r>
            <a:r>
              <a:rPr lang="ko-KR" altLang="en-US" dirty="0" err="1" smtClean="0"/>
              <a:t>충실성</a:t>
            </a:r>
            <a:r>
              <a:rPr lang="ko-KR" altLang="en-US" dirty="0" smtClean="0"/>
              <a:t> 및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/>
              <a:t>정책 </a:t>
            </a:r>
            <a:r>
              <a:rPr lang="ko-KR" altLang="en-US" dirty="0" smtClean="0"/>
              <a:t>추진도 점검을 통한 집행력을 확보하여 궁극적인 정책효과를 높일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13.2.1 </a:t>
            </a:r>
            <a:r>
              <a:rPr lang="ko-KR" altLang="en-US" dirty="0" smtClean="0"/>
              <a:t>소방행정과 </a:t>
            </a:r>
            <a:r>
              <a:rPr lang="en-US" altLang="ko-KR" dirty="0"/>
              <a:t>– </a:t>
            </a:r>
            <a:r>
              <a:rPr lang="ko-KR" altLang="en-US" dirty="0"/>
              <a:t>소통과 공감을 통한 소방공무원 근무만족도 향상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78.2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분과와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유사한 평가를 받음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 및 의견수렴도가 우수하게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 대상자들의 의견을 충분히 반영하여 취지에 공감을 얻고 있는 상황을 대변함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</a:t>
            </a:r>
            <a:r>
              <a:rPr lang="ko-KR" altLang="en-US" sz="1200" dirty="0" err="1">
                <a:solidFill>
                  <a:schemeClr val="tx1"/>
                </a:solidFill>
                <a:latin typeface="+mn-ea"/>
              </a:rPr>
              <a:t>실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부진함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정책형성에 비해 집행과정이 계획대로 추진되지 않아 결과에 불만족함을 의미함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정책의 계획 대비 추진도의 주기적인 점검을 통해 집행력을 확보하여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효과성을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높일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365955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8066415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0166095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0859036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25868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3857585074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청렴도 및 소방 공직기강 재정립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우수한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필요성이 미흡한 바</a:t>
            </a:r>
            <a:r>
              <a:rPr lang="en-US" altLang="ko-KR" dirty="0" smtClean="0"/>
              <a:t>, </a:t>
            </a:r>
            <a:r>
              <a:rPr lang="ko-KR" altLang="en-US" dirty="0">
                <a:latin typeface="+mn-ea"/>
              </a:rPr>
              <a:t>정책의 추진방향을 재정립하고 기대감을 높일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13.2.2 </a:t>
            </a:r>
            <a:r>
              <a:rPr lang="ko-KR" altLang="en-US" dirty="0" smtClean="0"/>
              <a:t>소방행정과 </a:t>
            </a:r>
            <a:r>
              <a:rPr lang="en-US" altLang="ko-KR" dirty="0"/>
              <a:t>– </a:t>
            </a:r>
            <a:r>
              <a:rPr lang="ko-KR" altLang="en-US" dirty="0"/>
              <a:t>청렴도 및 소방 공직기강 재정립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90.2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분과보다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우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한 평가를 받음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필요성을 제외한 모든 요소가 우수하게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다양한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정책에 대해 도민 전반적으로 만족함을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필요성이 부진함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높은 효과성과 대비되어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해당정책에 대한 기대가 낮은 상황을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도민이 참여하는 토론회를 통해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정책의 추진방향을 재정립하고 기대감을 높일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7601325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0724595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1336301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232384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1734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439680763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소방안전의식 제고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부</a:t>
            </a:r>
            <a:r>
              <a:rPr lang="ko-KR" altLang="en-US" dirty="0"/>
              <a:t>진</a:t>
            </a:r>
            <a:r>
              <a:rPr lang="ko-KR" altLang="en-US" dirty="0" smtClean="0"/>
              <a:t>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</a:t>
            </a:r>
            <a:r>
              <a:rPr lang="ko-KR" altLang="en-US" dirty="0"/>
              <a:t>히</a:t>
            </a:r>
            <a:r>
              <a:rPr lang="ko-KR" altLang="en-US" dirty="0" smtClean="0"/>
              <a:t> 필요성 및 의견수렴도가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정책수립과정에 정책집행자를 참여시켜 </a:t>
            </a:r>
            <a:r>
              <a:rPr lang="ko-KR" altLang="en-US" dirty="0" smtClean="0">
                <a:latin typeface="+mn-ea"/>
              </a:rPr>
              <a:t>정책 </a:t>
            </a:r>
            <a:r>
              <a:rPr lang="ko-KR" altLang="en-US" dirty="0">
                <a:latin typeface="+mn-ea"/>
              </a:rPr>
              <a:t>추진방향을 </a:t>
            </a:r>
            <a:r>
              <a:rPr lang="ko-KR" altLang="en-US" dirty="0" smtClean="0">
                <a:latin typeface="+mn-ea"/>
              </a:rPr>
              <a:t>재정립할 필요가 </a:t>
            </a:r>
            <a:r>
              <a:rPr lang="ko-KR" altLang="en-US" dirty="0">
                <a:latin typeface="+mn-ea"/>
              </a:rPr>
              <a:t>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13.3.1 </a:t>
            </a:r>
            <a:r>
              <a:rPr lang="ko-KR" altLang="en-US" dirty="0" err="1" smtClean="0"/>
              <a:t>방호구조과</a:t>
            </a:r>
            <a:r>
              <a:rPr lang="ko-KR" altLang="en-US" dirty="0" smtClean="0"/>
              <a:t> </a:t>
            </a:r>
            <a:r>
              <a:rPr lang="en-US" altLang="ko-KR" dirty="0"/>
              <a:t>– </a:t>
            </a:r>
            <a:r>
              <a:rPr lang="ko-KR" altLang="en-US" dirty="0"/>
              <a:t>소방안전의식 제고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76.1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분과보다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미흡한 평가를 받음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우수하게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정책집행자 입장에서 계획대비 추진이 잘 되고 있음을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 및 의견수렴도가 부진함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정책집행자의 의견이 반영되지 않는 상황이 정책취지에 낮은 공감을 유발하고 있음을 대변함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정책집행자가 정책 수립에 참여하는 토론회 및 공청회 등을 통해 정책 추진방향을 재정립할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0690173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4776097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6525553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6013263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73423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829957091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en-US" altLang="ko-KR" dirty="0"/>
              <a:t>119</a:t>
            </a:r>
            <a:r>
              <a:rPr lang="ko-KR" altLang="en-US" dirty="0"/>
              <a:t>응급의료 서비스 고품질화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무난한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</a:t>
            </a:r>
            <a:r>
              <a:rPr lang="ko-KR" altLang="en-US" dirty="0"/>
              <a:t>만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>
                <a:latin typeface="+mn-ea"/>
              </a:rPr>
              <a:t>실태조사를 통해 정책효과의 장애요인을 파악하고 이를 개선할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13.3.2 </a:t>
            </a:r>
            <a:r>
              <a:rPr lang="ko-KR" altLang="en-US" dirty="0" err="1" smtClean="0"/>
              <a:t>방호구조과</a:t>
            </a:r>
            <a:r>
              <a:rPr lang="ko-KR" altLang="en-US" dirty="0" smtClean="0"/>
              <a:t> </a:t>
            </a:r>
            <a:r>
              <a:rPr lang="en-US" altLang="ko-KR" dirty="0"/>
              <a:t>– 119</a:t>
            </a:r>
            <a:r>
              <a:rPr lang="ko-KR" altLang="en-US" dirty="0"/>
              <a:t>응급의료 서비스 고품질화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80.1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분과와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유사한 평가를 받음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 및 의견수렴도가 우수하게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정책대상자의 의견이 반영된 정책취지에 깊은 공감이 나타나고 있는 상황을 대변함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부진함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정책형성에서 기대했던 수준의 결과가 이루어지고 있지 않음을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실태조사를 통해 정책효과의 장애요인을 파악하고 이를 개선할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9182901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5205811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1830162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4018493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30704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776955369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정보통신시스템 고도화 기반조성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부진한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</a:t>
            </a:r>
            <a:r>
              <a:rPr lang="ko-KR" altLang="en-US" dirty="0"/>
              <a:t>히</a:t>
            </a:r>
            <a:r>
              <a:rPr lang="ko-KR" altLang="en-US" dirty="0" smtClean="0"/>
              <a:t> 필요성 및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 취지의 재검토를 통한 기대효과의 구체적 이미지를 도출할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13.4.1 </a:t>
            </a:r>
            <a:r>
              <a:rPr lang="ko-KR" altLang="en-US" dirty="0"/>
              <a:t>종합방재센터</a:t>
            </a:r>
            <a:r>
              <a:rPr lang="ko-KR" altLang="en-US" dirty="0" smtClean="0"/>
              <a:t> </a:t>
            </a:r>
            <a:r>
              <a:rPr lang="en-US" altLang="ko-KR" dirty="0"/>
              <a:t>– </a:t>
            </a:r>
            <a:r>
              <a:rPr lang="ko-KR" altLang="en-US" dirty="0"/>
              <a:t>정보통신시스템 고도화 기반조성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74.1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분과에 비해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미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흡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한 평가를 받음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전반적으로 부진한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필요성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부진한데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 대상집단이 정책취지에 공감하지 않고 있으며 그 결과에 대해서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불만족하는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상황을 대변함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 수립 시 대상집단이 함께 참여하여 그 취지를 재검토하고 구체적인 기대효과를 도출할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9154637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9348154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9232453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7359952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2087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880244114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지역 주요작문의 충남 적응 우량품종 개발∙보급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부진한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</a:t>
            </a:r>
            <a:r>
              <a:rPr lang="ko-KR" altLang="en-US" dirty="0"/>
              <a:t>히</a:t>
            </a:r>
            <a:r>
              <a:rPr lang="ko-KR" altLang="en-US" dirty="0" smtClean="0"/>
              <a:t> 투명성이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공청회 및 우편배달 등의 방법을 통해 </a:t>
            </a:r>
            <a:r>
              <a:rPr lang="ko-KR" altLang="en-US" dirty="0" err="1" smtClean="0"/>
              <a:t>농업인에게</a:t>
            </a:r>
            <a:r>
              <a:rPr lang="ko-KR" altLang="en-US" dirty="0" smtClean="0"/>
              <a:t> 정책집행내역을 공개할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14.1.1 </a:t>
            </a:r>
            <a:r>
              <a:rPr lang="ko-KR" altLang="en-US" dirty="0" smtClean="0"/>
              <a:t>농업기술원 </a:t>
            </a:r>
            <a:r>
              <a:rPr lang="en-US" altLang="ko-KR" dirty="0"/>
              <a:t>– </a:t>
            </a:r>
            <a:r>
              <a:rPr lang="ko-KR" altLang="en-US" dirty="0"/>
              <a:t>지역 주요작문의 충남 적응 우량품종 </a:t>
            </a:r>
            <a:r>
              <a:rPr lang="ko-KR" altLang="en-US" dirty="0" smtClean="0"/>
              <a:t>개발</a:t>
            </a:r>
            <a:r>
              <a:rPr lang="ko-KR" altLang="en-US" dirty="0" smtClean="0">
                <a:latin typeface="맑은 고딕"/>
                <a:ea typeface="맑은 고딕"/>
              </a:rPr>
              <a:t>∙</a:t>
            </a:r>
            <a:r>
              <a:rPr lang="ko-KR" altLang="en-US" dirty="0" smtClean="0"/>
              <a:t>보급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81.9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분과에 비해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미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흡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한 평가를 받음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전반적으로 부진한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투명성이 부진하며 이는 전화 설문으로 응답한 이들이 정책수혜대상 선정이 공정하지 못하다는 불만을 표출한 점에서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정책집행 기준 및 내역 공개가 미흡한 상황임을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정보기기 활용에 익숙하지 않은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고객을 고려하여 정책 집행 기준 및 내역 공개를 공청회 및 우편배달 등을 수행할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8328027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5332978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1830162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990764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√</a:t>
                      </a: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18659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3573842327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en-US" altLang="ko-KR" dirty="0"/>
              <a:t>3</a:t>
            </a:r>
            <a:r>
              <a:rPr lang="ko-KR" altLang="en-US" dirty="0" err="1"/>
              <a:t>농혁신</a:t>
            </a:r>
            <a:r>
              <a:rPr lang="ko-KR" altLang="en-US" dirty="0"/>
              <a:t> 지역리더 양성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부진한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</a:t>
            </a:r>
            <a:r>
              <a:rPr lang="ko-KR" altLang="en-US" dirty="0"/>
              <a:t>히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홍보성</a:t>
            </a:r>
            <a:r>
              <a:rPr lang="ko-KR" altLang="en-US" dirty="0" smtClean="0"/>
              <a:t> 및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정책홍보 경로 및 횟수를 확대하여 보다 많은 정책수혜자가 발생할 수 있도록 개선할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14.1.2 </a:t>
            </a:r>
            <a:r>
              <a:rPr lang="ko-KR" altLang="en-US" dirty="0" smtClean="0"/>
              <a:t>농업기술원 </a:t>
            </a:r>
            <a:r>
              <a:rPr lang="en-US" altLang="ko-KR" dirty="0"/>
              <a:t>– 3</a:t>
            </a:r>
            <a:r>
              <a:rPr lang="ko-KR" altLang="en-US" dirty="0" err="1"/>
              <a:t>농혁신</a:t>
            </a:r>
            <a:r>
              <a:rPr lang="ko-KR" altLang="en-US" dirty="0"/>
              <a:t> 지역리더 양성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79.1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분과에 비해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미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흡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한 평가를 받음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필요성을 제외한 모든 요소에서 부진한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매우 미흡하며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정책홍보가 충분히 수행되지 않아 정책결과의 부진에 영향을 준 것으로 판단됨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정책홍보 경로 및 횟수를 확대하여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더 많은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농업인들이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정책수혜를 받을 수 있도록 개선할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2409776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3343016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1830162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0619691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8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1537252297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소통</a:t>
            </a:r>
            <a:r>
              <a:rPr lang="en-US" altLang="ko-KR" dirty="0"/>
              <a:t>, </a:t>
            </a:r>
            <a:r>
              <a:rPr lang="ko-KR" altLang="en-US" dirty="0"/>
              <a:t>화합 및 변화를 추구하는 </a:t>
            </a:r>
            <a:r>
              <a:rPr lang="ko-KR" altLang="en-US" dirty="0" err="1"/>
              <a:t>일터만들기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과제는 부진한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</a:t>
            </a:r>
            <a:r>
              <a:rPr lang="ko-KR" altLang="en-US" dirty="0"/>
              <a:t>히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정책홍보 경로 및 횟수를 확대하여 정책 이해도를 높일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14.2.1 </a:t>
            </a:r>
            <a:r>
              <a:rPr lang="ko-KR" altLang="en-US" dirty="0" smtClean="0"/>
              <a:t>농업기술원 총무과 </a:t>
            </a:r>
            <a:r>
              <a:rPr lang="en-US" altLang="ko-KR" dirty="0" smtClean="0"/>
              <a:t>– </a:t>
            </a:r>
            <a:r>
              <a:rPr lang="ko-KR" altLang="en-US" dirty="0"/>
              <a:t>소통</a:t>
            </a:r>
            <a:r>
              <a:rPr lang="en-US" altLang="ko-KR" dirty="0"/>
              <a:t>, </a:t>
            </a:r>
            <a:r>
              <a:rPr lang="ko-KR" altLang="en-US" dirty="0"/>
              <a:t>화합 및 변화를 추구하는 </a:t>
            </a:r>
            <a:r>
              <a:rPr lang="ko-KR" altLang="en-US" dirty="0" err="1"/>
              <a:t>일터만들기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81.4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분과에 비해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미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흡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한 평가를 받음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모든 요소에서 부진한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미흡하며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정책수혜자가 만족할 만한 수준의 내용홍보가 수행되지 않았음을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정책홍보 경로 및 횟수를 확대하여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정책에 대한 이해도를 높일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92550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8792924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9830758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9967554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34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1605430213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시설물 안전관리 및 연구작업 효율화 지원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 smtClean="0"/>
              <a:t>과제는 부진한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</a:t>
            </a:r>
            <a:r>
              <a:rPr lang="ko-KR" altLang="en-US" dirty="0"/>
              <a:t>히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효과성</a:t>
            </a:r>
            <a:r>
              <a:rPr lang="ko-KR" altLang="en-US" dirty="0" smtClean="0"/>
              <a:t> 및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</a:t>
            </a:r>
            <a:r>
              <a:rPr lang="ko-KR" altLang="en-US" dirty="0" smtClean="0"/>
              <a:t>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정책홍보 경로 및 횟수를 확대하여 </a:t>
            </a:r>
            <a:r>
              <a:rPr lang="ko-KR" altLang="en-US" dirty="0" smtClean="0"/>
              <a:t>정책에 대한 이해 및 </a:t>
            </a:r>
            <a:r>
              <a:rPr lang="ko-KR" altLang="en-US" dirty="0" err="1" smtClean="0"/>
              <a:t>효능감을</a:t>
            </a:r>
            <a:r>
              <a:rPr lang="ko-KR" altLang="en-US" dirty="0" smtClean="0"/>
              <a:t> 높일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14.2.2 </a:t>
            </a:r>
            <a:r>
              <a:rPr lang="ko-KR" altLang="en-US" dirty="0" smtClean="0"/>
              <a:t>농업기술원 총무과 </a:t>
            </a:r>
            <a:r>
              <a:rPr lang="en-US" altLang="ko-KR" dirty="0" smtClean="0"/>
              <a:t>– </a:t>
            </a:r>
            <a:r>
              <a:rPr lang="ko-KR" altLang="en-US" dirty="0"/>
              <a:t>시설물 안전관리 및 연구작업 효율화 지원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77.5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분과에 비해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미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흡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한 평가를 받음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모든 요소에서 부진한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미흡하며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내부 정책의 정책대상이 공무원이라는 점을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정책대상이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만족할 만한 수준의 내용홍보가 수행되지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않았으며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그 결과가 미흡한 것으로 판단됨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정책홍보 경로 및 횟수를 확대하여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정책에 대한 이해도를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높이고 이를 통해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정책효능감을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높일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8452260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7194543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0364357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560783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64546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973400068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충남 쌀 품질고급화 기술 개발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 smtClean="0"/>
              <a:t>과제는 </a:t>
            </a:r>
            <a:r>
              <a:rPr lang="ko-KR" altLang="en-US" dirty="0" smtClean="0"/>
              <a:t>매우 우수한 </a:t>
            </a:r>
            <a:r>
              <a:rPr lang="ko-KR" altLang="en-US" dirty="0" smtClean="0"/>
              <a:t>평가를 </a:t>
            </a:r>
            <a:r>
              <a:rPr lang="ko-KR" altLang="en-US" dirty="0" smtClean="0"/>
              <a:t>받은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이를 지속하기 위한 노력이 요구됨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14.3.1 </a:t>
            </a:r>
            <a:r>
              <a:rPr lang="ko-KR" altLang="en-US" dirty="0" smtClean="0"/>
              <a:t>연구개발국 </a:t>
            </a:r>
            <a:r>
              <a:rPr lang="en-US" altLang="ko-KR" dirty="0" smtClean="0"/>
              <a:t>– </a:t>
            </a:r>
            <a:r>
              <a:rPr lang="ko-KR" altLang="en-US" dirty="0"/>
              <a:t>충남 쌀 품질고급화 기술 개발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92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분과에 비해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매우 우수한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평가를 받음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모든 요소에서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우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한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우수하며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응답자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고려할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정책집행자 및 수혜자들이 정책홍보와 정책결과에 따른 혜택에 만족하고 있음을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현재 만족도 수준을 지속하기 위한 노력이 요구됨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0986752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9892243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3744598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8426257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7527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557742208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지역 특화작목 현장 실용화 기술 개발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 smtClean="0"/>
              <a:t>과제는 </a:t>
            </a:r>
            <a:r>
              <a:rPr lang="ko-KR" altLang="en-US" dirty="0" smtClean="0"/>
              <a:t>미흡한 </a:t>
            </a:r>
            <a:r>
              <a:rPr lang="ko-KR" altLang="en-US" dirty="0" smtClean="0"/>
              <a:t>평가를 </a:t>
            </a:r>
            <a:r>
              <a:rPr lang="ko-KR" altLang="en-US" dirty="0" smtClean="0"/>
              <a:t>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>
                <a:latin typeface="+mn-ea"/>
              </a:rPr>
              <a:t>실태조사를 통해 정책 효과를 저감하는 장애요인을 파악하고 이를 개선할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14.3.2 </a:t>
            </a:r>
            <a:r>
              <a:rPr lang="ko-KR" altLang="en-US" dirty="0" smtClean="0"/>
              <a:t>연구개발국 </a:t>
            </a:r>
            <a:r>
              <a:rPr lang="en-US" altLang="ko-KR" dirty="0" smtClean="0"/>
              <a:t>– </a:t>
            </a:r>
            <a:r>
              <a:rPr lang="ko-KR" altLang="en-US" dirty="0"/>
              <a:t>지역 특화작목 현장 실용화 기술 개발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80.5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분과에 비해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미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흡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한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평가를 받음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모든 요소에서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미흡한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부진하며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 및 의견수렴도 평가와 많은 점수 차이가 나타난다는 점에서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정책형성에 비해 결과가 부진한 상황을 의미함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실태조사를 통해 정책 효과를 저감하는 장애요인을 파악하고 이를 개선할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5508921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9514325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8427071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6400918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6636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186863801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벼 육묘장해 경감 기술개발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 smtClean="0"/>
              <a:t>과제는 </a:t>
            </a:r>
            <a:r>
              <a:rPr lang="ko-KR" altLang="en-US" dirty="0" smtClean="0"/>
              <a:t>매우 우수한 평가를 받은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이를 지속하기 위한 노력이 요구됨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14.4.1 </a:t>
            </a:r>
            <a:r>
              <a:rPr lang="ko-KR" altLang="en-US" dirty="0" err="1" smtClean="0"/>
              <a:t>식량자원연구과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/>
              <a:t>벼 육묘장해 경감 기술개발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94.6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분과에 비해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매우 우수한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평가를 받음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모든 요소에서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우수한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의견수렴도 및 투명성이 매우 높게 나타나며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외부환경과의 의사소통이 원활하게 이루어지고 있음을 의미함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현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재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만족도 수준을 지속하기 위한 노력이 요구됨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1216033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1498658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2937230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396232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8832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3719650317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버섯 생산비 절감 및 친환경 방제기술개발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 smtClean="0"/>
              <a:t>과제는 </a:t>
            </a:r>
            <a:r>
              <a:rPr lang="ko-KR" altLang="en-US" dirty="0" smtClean="0"/>
              <a:t>무난한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</a:t>
            </a:r>
            <a:r>
              <a:rPr lang="ko-KR" altLang="en-US" dirty="0" err="1" smtClean="0"/>
              <a:t>충실성</a:t>
            </a:r>
            <a:r>
              <a:rPr lang="ko-KR" altLang="en-US" dirty="0" smtClean="0"/>
              <a:t> 및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>
                <a:latin typeface="+mn-ea"/>
              </a:rPr>
              <a:t>실태조사를 통해 정책 효과를 저감하는 장애요인을 파악하고 이를 개선할 필요가 있음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14.4.2 </a:t>
            </a:r>
            <a:r>
              <a:rPr lang="ko-KR" altLang="en-US" dirty="0" err="1" smtClean="0"/>
              <a:t>식량자원연구과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/>
              <a:t>버섯 생산비 절감 및 친환경 방제기술개발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86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.7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요소만족도는 분과평균에 비해 우수하나 전반적 만족도는 분과와 유사하게 나타남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의견수렴도 및 투명성이 높게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정책집행자와 수혜자를 대표하는 공무원과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농임어축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종사자의 대등한 응답비율을 고려할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당해 정책이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외부환경과 의사소통을 원활하게 진행하고 있음을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상대적으로 미흡함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정책형성 및 진행과정에 비해 집행에 따른 결과가 효과적이지 않음을 의미함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실태조사를 통해 정책 효과를 저감하는 장애요인을 파악하고 이를 개선할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8916500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1117153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1385787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8911182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49210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820264538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/>
              <a:t>농가경영마케팅 활동지원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 smtClean="0"/>
              <a:t>과제는 </a:t>
            </a:r>
            <a:r>
              <a:rPr lang="ko-KR" altLang="en-US" dirty="0" smtClean="0"/>
              <a:t>부진한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홍보성</a:t>
            </a:r>
            <a:r>
              <a:rPr lang="ko-KR" altLang="en-US" dirty="0" smtClean="0"/>
              <a:t> 및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농업인 맞춤형 홍보를 통해 보다 많은 이들이 정책을 이해하고 활용할 수 있도록 개선할 필요가 있음 </a:t>
            </a:r>
            <a:endParaRPr lang="en-US" altLang="ko-KR" dirty="0"/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14.5.1 </a:t>
            </a:r>
            <a:r>
              <a:rPr lang="ko-KR" altLang="en-US" dirty="0" err="1"/>
              <a:t>미래농업연구과</a:t>
            </a:r>
            <a:r>
              <a:rPr lang="ko-KR" altLang="en-US" dirty="0"/>
              <a:t> </a:t>
            </a:r>
            <a:r>
              <a:rPr lang="en-US" altLang="ko-KR" dirty="0" smtClean="0"/>
              <a:t>– </a:t>
            </a:r>
            <a:r>
              <a:rPr lang="ko-KR" altLang="en-US" dirty="0"/>
              <a:t>농가경영마케팅 활동지원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78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분과평균에 비해 부진한 결과가 나타남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필요성을 제외한 모든 요소에서 부진한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미흡하며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전화설문으로 응답한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농임어축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종사자의 특성을 고려할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정보기기 활용에 어려움을 겪는 계층에게 적절한 홍보가 이루어지지 않아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정책혜택이 보편적으로 적용되고 있지 않는 상황을 대변함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농업인 종사자를 위한 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1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대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1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 홍보 등을 통해 보다 많은 이들이 정책을 이해하고 이를 활용할 수 있도록 개선할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0167341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2880715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0126394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7673977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√</a:t>
                      </a: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7086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494226612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marL="177800" indent="-177800" latinLnBrk="0"/>
            <a:r>
              <a:rPr lang="en-US" altLang="ko-KR" dirty="0" smtClean="0"/>
              <a:t>‘</a:t>
            </a:r>
            <a:r>
              <a:rPr lang="ko-KR" altLang="en-US" dirty="0"/>
              <a:t>지역특화 </a:t>
            </a:r>
            <a:r>
              <a:rPr lang="ko-KR" altLang="en-US" dirty="0" err="1"/>
              <a:t>신소득</a:t>
            </a:r>
            <a:r>
              <a:rPr lang="ko-KR" altLang="en-US" dirty="0"/>
              <a:t> 작물 재배기술 개발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 smtClean="0"/>
              <a:t>과제는 </a:t>
            </a:r>
            <a:r>
              <a:rPr lang="ko-KR" altLang="en-US" dirty="0" smtClean="0"/>
              <a:t>부진한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>
                <a:latin typeface="+mn-ea"/>
              </a:rPr>
              <a:t>실태조사를 통해 정책효과를 낮추는 요인을 파악하고 이를 개선할 필요가 있음</a:t>
            </a:r>
            <a:endParaRPr lang="en-US" altLang="ko-KR" dirty="0">
              <a:latin typeface="+mn-ea"/>
            </a:endParaRPr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14.6.3 </a:t>
            </a:r>
            <a:r>
              <a:rPr lang="ko-KR" altLang="en-US" dirty="0" err="1"/>
              <a:t>농업환경연구과</a:t>
            </a:r>
            <a:r>
              <a:rPr lang="ko-KR" altLang="en-US" dirty="0"/>
              <a:t> </a:t>
            </a:r>
            <a:r>
              <a:rPr lang="en-US" altLang="ko-KR" dirty="0" smtClean="0"/>
              <a:t>– </a:t>
            </a:r>
            <a:r>
              <a:rPr lang="ko-KR" altLang="en-US" dirty="0"/>
              <a:t>지역특화 </a:t>
            </a:r>
            <a:r>
              <a:rPr lang="ko-KR" altLang="en-US" dirty="0" err="1"/>
              <a:t>신소득</a:t>
            </a:r>
            <a:r>
              <a:rPr lang="ko-KR" altLang="en-US" dirty="0"/>
              <a:t> 작물 재배기술 개발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79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.7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분과평균에 비해 부진한 결과가 나타남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의견수렴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제외한 모든 요소에서 부진한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미흡하며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좋은 평가를 받은 충실성과 비교해 볼 때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계획대로 정책이 집행되고 있으나 그 결과가 기대한 만큼 발생하지 않음을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실태조사를 통해 정책효과를 낮추는 요인을 파악하고 이를 개선할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4848297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3675023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7125299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0194995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√</a:t>
                      </a: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0309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1719463455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marL="177800" indent="-177800" latinLnBrk="0"/>
            <a:r>
              <a:rPr lang="en-US" altLang="ko-KR" dirty="0" smtClean="0"/>
              <a:t>‘</a:t>
            </a:r>
            <a:r>
              <a:rPr lang="ko-KR" altLang="en-US" dirty="0"/>
              <a:t>농산물 생산비 절감 기술 보급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 smtClean="0"/>
              <a:t>과제는 </a:t>
            </a:r>
            <a:r>
              <a:rPr lang="ko-KR" altLang="en-US" dirty="0" smtClean="0"/>
              <a:t>우수한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의견수렴도가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정책형성과정에 다양한 이들이 참여할 수 </a:t>
            </a:r>
            <a:r>
              <a:rPr lang="ko-KR" altLang="en-US" dirty="0" smtClean="0"/>
              <a:t>있는 의사소통 경로 및 횟수를 확대할 필요가 있음</a:t>
            </a:r>
            <a:endParaRPr lang="en-US" altLang="ko-KR" dirty="0">
              <a:latin typeface="+mn-ea"/>
            </a:endParaRPr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14.7.1 </a:t>
            </a:r>
            <a:r>
              <a:rPr lang="ko-KR" altLang="en-US" dirty="0"/>
              <a:t>농촌지원국 </a:t>
            </a:r>
            <a:r>
              <a:rPr lang="en-US" altLang="ko-KR" dirty="0" smtClean="0"/>
              <a:t>– </a:t>
            </a:r>
            <a:r>
              <a:rPr lang="ko-KR" altLang="en-US" dirty="0"/>
              <a:t>농산물 생산비 절감 기술 보급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87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.8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분과평균에 비해 우수한 결과가 나타남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충실성과 투명성을 필두로 전반적으로 요소만족도에서 우수한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의견수렴도가 상대적으로 부진하며 응답자 전원이 공무원인 점을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정책형성과정에 담당공무원들의 의견이 충분히 반영되지 않고 있는 상황을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 형성과정에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담당공무원을 비롯한 다양한 이들이 참여할 수 있도록 공청회 등을 확대할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4269323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6802453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8883784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7799299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1701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908076653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marL="177800" indent="-177800" latinLnBrk="0"/>
            <a:r>
              <a:rPr lang="en-US" altLang="ko-KR" dirty="0" smtClean="0"/>
              <a:t>‘</a:t>
            </a:r>
            <a:r>
              <a:rPr lang="ko-KR" altLang="en-US" dirty="0"/>
              <a:t>농촌자원 활용으로 농가소득 증대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 smtClean="0"/>
              <a:t>과제는 </a:t>
            </a:r>
            <a:r>
              <a:rPr lang="ko-KR" altLang="en-US" dirty="0" smtClean="0"/>
              <a:t>우수한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정책수혜자들의 의견이 반영될 수 있도록 정책고객 계층을 확대할 필요가 </a:t>
            </a:r>
            <a:r>
              <a:rPr lang="ko-KR" altLang="en-US" dirty="0" smtClean="0"/>
              <a:t>있음</a:t>
            </a:r>
            <a:endParaRPr lang="en-US" altLang="ko-KR" dirty="0">
              <a:latin typeface="+mn-ea"/>
            </a:endParaRPr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14.7.2 </a:t>
            </a:r>
            <a:r>
              <a:rPr lang="ko-KR" altLang="en-US" dirty="0"/>
              <a:t>농촌지원국 </a:t>
            </a:r>
            <a:r>
              <a:rPr lang="en-US" altLang="ko-KR" dirty="0" smtClean="0"/>
              <a:t>– </a:t>
            </a:r>
            <a:r>
              <a:rPr lang="ko-KR" altLang="en-US" dirty="0"/>
              <a:t>농촌자원 활용으로 농가소득 증대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90.5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분과평균에 비해 우수한 결과가 나타남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투명성을 필두로 전반적으로 요소만족도에서 우수한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응답자의 다수를 공무원이 차지한다는 점에서 정책수혜자들이 해당 요소에 대해 유사한 경험을 하고 있는지에 대한 분석이 필요함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현재 만족도 수준을 유지하기 위한 노력을 지속하면서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정책수혜자인 농업인의 의견 파악이 가능하도록 정책고객 계층을 확대할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0277799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9059610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6917894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4226455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44908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83632311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marL="177800" indent="-177800" latinLnBrk="0"/>
            <a:r>
              <a:rPr lang="en-US" altLang="ko-KR" dirty="0" smtClean="0"/>
              <a:t>‘</a:t>
            </a:r>
            <a:r>
              <a:rPr lang="ko-KR" altLang="en-US" dirty="0"/>
              <a:t>현장맞춤형 기술서비스 기반 강화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 smtClean="0"/>
              <a:t>과제는 </a:t>
            </a:r>
            <a:r>
              <a:rPr lang="ko-KR" altLang="en-US" dirty="0" smtClean="0"/>
              <a:t>미흡한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필요성 및 의견수렴도가 미흡한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정책수립 시 의사소통 경로 및 횟수를 확대할 필요가 있음</a:t>
            </a:r>
            <a:endParaRPr lang="en-US" altLang="ko-KR" dirty="0">
              <a:latin typeface="+mn-ea"/>
            </a:endParaRPr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14.8.1 </a:t>
            </a:r>
            <a:r>
              <a:rPr lang="ko-KR" altLang="en-US" dirty="0" smtClean="0"/>
              <a:t>기술지원과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/>
              <a:t>현장맞춤형 기술서비스 기반 강화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82.6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분과평균에 비해 부진한 결과가 나타남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우수한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특성을 고려할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정책집행자 및 수혜자 모두로부터 긍정적으로 인정받고 있음을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 및 의견수렴도가 미흡함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정책형성과정에 정책취지 및 수립에 대한 충분한 의사소통이 이루어지지 않음을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 수립 과정에 농업인 및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공무원 등의 관련 인원이 참여할 수 있도록 토론회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등의 의사소통 경로 및 횟수를 확대할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9653369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8030870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8386545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9258229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√</a:t>
                      </a: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7454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348973433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marL="177800" indent="-177800" latinLnBrk="0"/>
            <a:r>
              <a:rPr lang="en-US" altLang="ko-KR" dirty="0" smtClean="0"/>
              <a:t>‘</a:t>
            </a:r>
            <a:r>
              <a:rPr lang="ko-KR" altLang="en-US" dirty="0"/>
              <a:t>최고품질 농산물 생산단지 육성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 smtClean="0"/>
              <a:t>과제는 </a:t>
            </a:r>
            <a:r>
              <a:rPr lang="ko-KR" altLang="en-US" dirty="0" smtClean="0"/>
              <a:t>우수한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필요성 및 의견수렴도가 미흡한 바</a:t>
            </a:r>
            <a:r>
              <a:rPr lang="en-US" altLang="ko-KR" dirty="0" smtClean="0"/>
              <a:t>, </a:t>
            </a:r>
            <a:r>
              <a:rPr lang="ko-KR" altLang="en-US" dirty="0" smtClean="0">
                <a:latin typeface="+mn-ea"/>
              </a:rPr>
              <a:t>정책고객 </a:t>
            </a:r>
            <a:r>
              <a:rPr lang="ko-KR" altLang="en-US" dirty="0">
                <a:latin typeface="+mn-ea"/>
              </a:rPr>
              <a:t>중 수혜자 비중을 높이는 것과</a:t>
            </a:r>
            <a:r>
              <a:rPr lang="en-US" altLang="ko-KR" dirty="0">
                <a:latin typeface="+mn-ea"/>
              </a:rPr>
              <a:t> </a:t>
            </a:r>
            <a:r>
              <a:rPr lang="ko-KR" altLang="en-US" dirty="0">
                <a:latin typeface="+mn-ea"/>
              </a:rPr>
              <a:t>더불어</a:t>
            </a:r>
            <a:r>
              <a:rPr lang="en-US" altLang="ko-KR" dirty="0">
                <a:latin typeface="+mn-ea"/>
              </a:rPr>
              <a:t> </a:t>
            </a:r>
            <a:r>
              <a:rPr lang="ko-KR" altLang="en-US" dirty="0">
                <a:latin typeface="+mn-ea"/>
              </a:rPr>
              <a:t>정책 수립 과정에 의사소통 경로 및 횟수 확대가 필요함</a:t>
            </a:r>
            <a:endParaRPr lang="en-US" altLang="ko-KR" dirty="0">
              <a:latin typeface="+mn-ea"/>
            </a:endParaRPr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14.9.1 </a:t>
            </a:r>
            <a:r>
              <a:rPr lang="ko-KR" altLang="en-US" dirty="0" smtClean="0"/>
              <a:t>기술보급과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/>
              <a:t>최고품질 농산물 생산단지 육성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87.8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분과평균에 비해 우수한 결과가 나타남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투명성이 우수한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응답자의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다수를 공무원이 차지한다는 점에서 정책수혜자들이 해당 요소에 대해 유사한 경험을 하고 있는지에 대한 분석이 필요함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 및 의견수렴도가 미흡함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정책형성과정에 정책취지 및 수립에 대한 충분한 의사소통이 이루어지지 않음을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정책고객 중 수혜자 비중을 높이는 것과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더불어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 수립 과정에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의사소통 경로 및 횟수 확대가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834840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5952472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476178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5127066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6215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4186947495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marL="177800" indent="-177800" latinLnBrk="0"/>
            <a:r>
              <a:rPr lang="en-US" altLang="ko-KR" dirty="0" smtClean="0"/>
              <a:t>‘</a:t>
            </a:r>
            <a:r>
              <a:rPr lang="ko-KR" altLang="en-US" dirty="0"/>
              <a:t>양질 조사료 재배확대 및 </a:t>
            </a:r>
            <a:r>
              <a:rPr lang="ko-KR" altLang="en-US" dirty="0" err="1"/>
              <a:t>축분</a:t>
            </a:r>
            <a:r>
              <a:rPr lang="ko-KR" altLang="en-US" dirty="0"/>
              <a:t> 자원화 모델보급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 smtClean="0"/>
              <a:t>과제는 </a:t>
            </a:r>
            <a:r>
              <a:rPr lang="ko-KR" altLang="en-US" dirty="0" smtClean="0"/>
              <a:t>무</a:t>
            </a:r>
            <a:r>
              <a:rPr lang="ko-KR" altLang="en-US" dirty="0"/>
              <a:t>난</a:t>
            </a:r>
            <a:r>
              <a:rPr lang="ko-KR" altLang="en-US" dirty="0" smtClean="0"/>
              <a:t>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>
                <a:latin typeface="+mn-ea"/>
              </a:rPr>
              <a:t>정책고객 중 수혜자 비중을 높이는 것과</a:t>
            </a:r>
            <a:r>
              <a:rPr lang="en-US" altLang="ko-KR" dirty="0">
                <a:latin typeface="+mn-ea"/>
              </a:rPr>
              <a:t> </a:t>
            </a:r>
            <a:r>
              <a:rPr lang="ko-KR" altLang="en-US" dirty="0">
                <a:latin typeface="+mn-ea"/>
              </a:rPr>
              <a:t>더불어</a:t>
            </a:r>
            <a:r>
              <a:rPr lang="en-US" altLang="ko-KR" dirty="0">
                <a:latin typeface="+mn-ea"/>
              </a:rPr>
              <a:t> </a:t>
            </a:r>
            <a:r>
              <a:rPr lang="ko-KR" altLang="en-US" dirty="0">
                <a:latin typeface="+mn-ea"/>
              </a:rPr>
              <a:t>정책홍보 경로 및 횟수 확대가 필요함</a:t>
            </a:r>
            <a:endParaRPr lang="en-US" altLang="ko-KR" dirty="0">
              <a:latin typeface="+mn-ea"/>
            </a:endParaRPr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14.9.2 </a:t>
            </a:r>
            <a:r>
              <a:rPr lang="ko-KR" altLang="en-US" dirty="0" smtClean="0"/>
              <a:t>기술보급과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/>
              <a:t>양질 조사료 재배확대 및 </a:t>
            </a:r>
            <a:r>
              <a:rPr lang="ko-KR" altLang="en-US" dirty="0" err="1"/>
              <a:t>축분</a:t>
            </a:r>
            <a:r>
              <a:rPr lang="ko-KR" altLang="en-US" dirty="0"/>
              <a:t> 자원화 모델보급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84.9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분과평균과 유사한 결과가 나타남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투명성이 우수한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응답자의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다수를 공무원이 차지한다는 점에서 정책수혜자들이 해당 요소에 대해 유사한 경험을 하고 있는지에 대한 분석이 필요함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미흡함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정책집행자 관점에서도 정책홍보가 적절하지 못하다고 인식함을 대변함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정책고객 중 수혜자 비중을 높이는 것과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더불어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정책홍보 경로 및 횟수 확대가 필요함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990451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126237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9141345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0938768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06048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192352230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marL="177800" indent="-177800" latinLnBrk="0"/>
            <a:r>
              <a:rPr lang="en-US" altLang="ko-KR" dirty="0" smtClean="0"/>
              <a:t>‘</a:t>
            </a:r>
            <a:r>
              <a:rPr lang="en-US" altLang="ko-KR" dirty="0"/>
              <a:t>6</a:t>
            </a:r>
            <a:r>
              <a:rPr lang="ko-KR" altLang="en-US" dirty="0"/>
              <a:t>차 산업화로 </a:t>
            </a:r>
            <a:r>
              <a:rPr lang="ko-KR" altLang="en-US" dirty="0" err="1"/>
              <a:t>농외소득</a:t>
            </a:r>
            <a:r>
              <a:rPr lang="ko-KR" altLang="en-US" dirty="0"/>
              <a:t> 증대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 smtClean="0"/>
              <a:t>과제는 </a:t>
            </a:r>
            <a:r>
              <a:rPr lang="ko-KR" altLang="en-US" dirty="0" smtClean="0"/>
              <a:t>우수한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상대적으로 미흡한 바</a:t>
            </a:r>
            <a:r>
              <a:rPr lang="en-US" altLang="ko-KR" dirty="0" smtClean="0"/>
              <a:t>, </a:t>
            </a:r>
            <a:r>
              <a:rPr lang="ko-KR" altLang="en-US" dirty="0">
                <a:latin typeface="+mn-ea"/>
              </a:rPr>
              <a:t>실태조사를 통해 정책효과를 낮추는 장애요인을 파악하고 이를 개선할 필요가 있음</a:t>
            </a:r>
            <a:endParaRPr lang="en-US" altLang="ko-KR" dirty="0">
              <a:latin typeface="+mn-ea"/>
            </a:endParaRPr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14.10.1 </a:t>
            </a:r>
            <a:r>
              <a:rPr lang="ko-KR" altLang="en-US" dirty="0" smtClean="0"/>
              <a:t>생활자원과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en-US" altLang="ko-KR" dirty="0"/>
              <a:t>6</a:t>
            </a:r>
            <a:r>
              <a:rPr lang="ko-KR" altLang="en-US" dirty="0"/>
              <a:t>차 산업화로 </a:t>
            </a:r>
            <a:r>
              <a:rPr lang="ko-KR" altLang="en-US" dirty="0" err="1"/>
              <a:t>농외소득</a:t>
            </a:r>
            <a:r>
              <a:rPr lang="ko-KR" altLang="en-US" dirty="0"/>
              <a:t> 증대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89.3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분과평균보다 우수한 결과가 나타남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모든 요소에서 우수한 결과가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투명성이 매우 높게 나타나며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다양한 계층을 고려해 볼 때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정책집행과정이 원활하게 수행되고 있음을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상대적으로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미흡함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우수한 정책집행이 결과로 연계되고 있지 못하는 상황을 대변함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실태조사를 통해 정책효과를 낮추는 장애요인을 파악하고 이를 개선할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630370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5567347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0310111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3696513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57764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3496442496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marL="177800" indent="-177800" latinLnBrk="0"/>
            <a:r>
              <a:rPr lang="en-US" altLang="ko-KR" dirty="0" smtClean="0"/>
              <a:t>‘</a:t>
            </a:r>
            <a:r>
              <a:rPr lang="ko-KR" altLang="en-US" dirty="0" err="1"/>
              <a:t>농작업</a:t>
            </a:r>
            <a:r>
              <a:rPr lang="ko-KR" altLang="en-US" dirty="0"/>
              <a:t> 환경개선으로 노동부담 경감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 smtClean="0"/>
              <a:t>과제는 </a:t>
            </a:r>
            <a:r>
              <a:rPr lang="ko-KR" altLang="en-US" dirty="0" smtClean="0"/>
              <a:t>매우 우수한 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이를 지속하기 위한 노력이 요구됨</a:t>
            </a:r>
            <a:r>
              <a:rPr lang="en-US" altLang="ko-KR" dirty="0" smtClean="0"/>
              <a:t> </a:t>
            </a:r>
            <a:endParaRPr lang="en-US" altLang="ko-KR" dirty="0">
              <a:latin typeface="+mn-ea"/>
            </a:endParaRPr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14.10.2 </a:t>
            </a:r>
            <a:r>
              <a:rPr lang="ko-KR" altLang="en-US" dirty="0" smtClean="0"/>
              <a:t>생활자원과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 err="1"/>
              <a:t>농작업</a:t>
            </a:r>
            <a:r>
              <a:rPr lang="ko-KR" altLang="en-US" dirty="0"/>
              <a:t> 환경개선으로 노동부담 경감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92.4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분과평균보다 우수한 결과가 나타남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모든 요소에서 우수한 결과가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매우 높게 나타나며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때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정책집행 및 결과에 대해 정책수행자 및 수혜자 모두 만족하고 있음을 있음을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현재 만족도 수준을 지속하기 위한 노력이 요구됨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3571489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6121437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6907611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1532851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9232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3603824202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marL="177800" indent="-177800" latinLnBrk="0"/>
            <a:r>
              <a:rPr lang="en-US" altLang="ko-KR" dirty="0" smtClean="0"/>
              <a:t>‘</a:t>
            </a:r>
            <a:r>
              <a:rPr lang="ko-KR" altLang="en-US" dirty="0"/>
              <a:t>농업인 대학 귀농대학 운영을 통한 역량강화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 smtClean="0"/>
              <a:t>과제는 </a:t>
            </a:r>
            <a:r>
              <a:rPr lang="ko-KR" altLang="en-US" dirty="0" smtClean="0"/>
              <a:t>부진함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홍보성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의견수렴도</a:t>
            </a:r>
            <a:r>
              <a:rPr lang="en-US" altLang="ko-KR" dirty="0" smtClean="0"/>
              <a:t>, </a:t>
            </a:r>
            <a:r>
              <a:rPr lang="ko-KR" altLang="en-US" dirty="0" smtClean="0"/>
              <a:t>투명성이 부진한바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오프라인을 중심으로 의사소통 역량을 강화할 필요가 있음</a:t>
            </a:r>
            <a:r>
              <a:rPr lang="en-US" altLang="ko-KR" dirty="0" smtClean="0"/>
              <a:t> </a:t>
            </a:r>
            <a:endParaRPr lang="en-US" altLang="ko-KR" dirty="0">
              <a:latin typeface="+mn-ea"/>
            </a:endParaRPr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14.11.1 </a:t>
            </a:r>
            <a:r>
              <a:rPr lang="ko-KR" altLang="en-US" dirty="0" err="1"/>
              <a:t>교육정보과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/>
              <a:t>농업인 대학 귀농대학 운영을 통한 역량강화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78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.6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분과평균보다 미흡한 결과가 나타남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필요성이 우수한 결과가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때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정책취지에 대해 수혜자들이 공감하고 있는 상황을 대변함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의견수렴도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투명성이 부진함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전화로 응답한 특성을 고려해 볼 때 정책 형성 및 집행과정에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농업인들과의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의사소통이 원활하게 이루어지지 않음을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농업인과의 오프라인 대면지점을 확대하여 전반적인 의사소통 역량을 강화할 필요가 있음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7758680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8672614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3103239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671754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√</a:t>
                      </a: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836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1635622517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marL="177800" indent="-177800" latinLnBrk="0"/>
            <a:r>
              <a:rPr lang="en-US" altLang="ko-KR" dirty="0" smtClean="0"/>
              <a:t>‘</a:t>
            </a:r>
            <a:r>
              <a:rPr lang="ko-KR" altLang="en-US" dirty="0"/>
              <a:t>벼 안정적 생산을 위한 </a:t>
            </a:r>
            <a:r>
              <a:rPr lang="ko-KR" altLang="en-US" dirty="0" err="1"/>
              <a:t>순도높은</a:t>
            </a:r>
            <a:r>
              <a:rPr lang="ko-KR" altLang="en-US" dirty="0"/>
              <a:t> 우량종자 생산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 smtClean="0"/>
              <a:t>과제는 </a:t>
            </a:r>
            <a:r>
              <a:rPr lang="ko-KR" altLang="en-US" dirty="0" smtClean="0"/>
              <a:t>우수함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필요성이 미흡한 바</a:t>
            </a:r>
            <a:r>
              <a:rPr lang="en-US" altLang="ko-KR" dirty="0" smtClean="0"/>
              <a:t>, </a:t>
            </a:r>
            <a:r>
              <a:rPr lang="ko-KR" altLang="en-US" dirty="0">
                <a:latin typeface="+mn-ea"/>
              </a:rPr>
              <a:t>공청회 및</a:t>
            </a:r>
            <a:r>
              <a:rPr lang="en-US" altLang="ko-KR" dirty="0">
                <a:latin typeface="+mn-ea"/>
              </a:rPr>
              <a:t> </a:t>
            </a:r>
            <a:r>
              <a:rPr lang="ko-KR" altLang="en-US" dirty="0">
                <a:latin typeface="+mn-ea"/>
              </a:rPr>
              <a:t>내부 토론회 과정 등을 개최하여 도민들이 공감할 수 있는 정책취지를 재정립할 필요가 </a:t>
            </a:r>
            <a:r>
              <a:rPr lang="ko-KR" altLang="en-US" dirty="0" smtClean="0">
                <a:latin typeface="+mn-ea"/>
              </a:rPr>
              <a:t>있음</a:t>
            </a:r>
            <a:endParaRPr lang="en-US" altLang="ko-KR" dirty="0">
              <a:latin typeface="+mn-ea"/>
            </a:endParaRPr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14.12.1 </a:t>
            </a:r>
            <a:r>
              <a:rPr lang="ko-KR" altLang="en-US" dirty="0" err="1" smtClean="0"/>
              <a:t>농산물원종장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/>
              <a:t>벼 안정적 생산을 위한 </a:t>
            </a:r>
            <a:r>
              <a:rPr lang="ko-KR" altLang="en-US" dirty="0" err="1"/>
              <a:t>순도높은</a:t>
            </a:r>
            <a:r>
              <a:rPr lang="ko-KR" altLang="en-US" dirty="0"/>
              <a:t> 우량종자 생산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88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분과평균보다 우수한 결과가 나타남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우수한 결과가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다양한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때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정책홍보 및 그에 따른 효과에 도민 전반적으로 만족함을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필요성이 미흡함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정책취지에 대해 깊이 공감하지는 않는 상황을 대변함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공청회 및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내부 토론회 과정 등을 개최하여 도민들이 공감할 수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있는 정책취지를 재정립할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3712705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8548478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2704494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1382292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3807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4036754562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marL="177800" indent="-177800" latinLnBrk="0"/>
            <a:r>
              <a:rPr lang="en-US" altLang="ko-KR" dirty="0" smtClean="0"/>
              <a:t>‘</a:t>
            </a:r>
            <a:r>
              <a:rPr lang="ko-KR" altLang="en-US" dirty="0"/>
              <a:t>농업인 만족도가 높은 콩 및 맥류 원종생산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 smtClean="0"/>
              <a:t>과제는 </a:t>
            </a:r>
            <a:r>
              <a:rPr lang="ko-KR" altLang="en-US" dirty="0" smtClean="0"/>
              <a:t>우수함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필요성이 미흡한 바</a:t>
            </a:r>
            <a:r>
              <a:rPr lang="en-US" altLang="ko-KR" dirty="0" smtClean="0"/>
              <a:t>, </a:t>
            </a:r>
            <a:r>
              <a:rPr lang="ko-KR" altLang="en-US" dirty="0">
                <a:latin typeface="+mn-ea"/>
              </a:rPr>
              <a:t>공청회 및</a:t>
            </a:r>
            <a:r>
              <a:rPr lang="en-US" altLang="ko-KR" dirty="0">
                <a:latin typeface="+mn-ea"/>
              </a:rPr>
              <a:t> </a:t>
            </a:r>
            <a:r>
              <a:rPr lang="ko-KR" altLang="en-US" dirty="0">
                <a:latin typeface="+mn-ea"/>
              </a:rPr>
              <a:t>내부 토론회 과정 등을 개최하여 도민들이 공감할 수 있는 정책취지를 재정립할 필요가 </a:t>
            </a:r>
            <a:r>
              <a:rPr lang="ko-KR" altLang="en-US" dirty="0" smtClean="0">
                <a:latin typeface="+mn-ea"/>
              </a:rPr>
              <a:t>있음</a:t>
            </a:r>
            <a:endParaRPr lang="en-US" altLang="ko-KR" dirty="0">
              <a:latin typeface="+mn-ea"/>
            </a:endParaRPr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14.12.2 </a:t>
            </a:r>
            <a:r>
              <a:rPr lang="ko-KR" altLang="en-US" dirty="0" err="1" smtClean="0"/>
              <a:t>농산물원종장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/>
              <a:t>농업인 만족도가 높은 콩 및 맥류 원종생산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89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.7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분과평균보다 우수한 결과가 나타남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투명성이 우수한 결과가 나타남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정책형성 및 홍보 과정에서 의사소통이 원활히 진행되고 있음을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필요성이 상대적으로 미흡함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정책취지에 대해 깊이 공감하지는 않는 상황을 대변함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공청회 및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내부 토론회 과정 등을 개최하여 도민들이 공감할 수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있는 정책취지를 재정립할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1431868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9430980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4259729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2841362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98226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728046675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marL="177800" indent="-177800" latinLnBrk="0"/>
            <a:r>
              <a:rPr lang="en-US" altLang="ko-KR" dirty="0" smtClean="0"/>
              <a:t>‘</a:t>
            </a:r>
            <a:r>
              <a:rPr lang="ko-KR" altLang="en-US" dirty="0"/>
              <a:t>역량강화 교육 만족도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 smtClean="0"/>
              <a:t>과제는 </a:t>
            </a:r>
            <a:r>
              <a:rPr lang="ko-KR" altLang="en-US" dirty="0" smtClean="0"/>
              <a:t>미흡함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필요성 및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>
                <a:latin typeface="+mn-ea"/>
              </a:rPr>
              <a:t>공무원이 공감할 수 있는 정책취지를 재정립하고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이를 다양한 방식을 통해 홍보할 필요가 있음</a:t>
            </a:r>
            <a:endParaRPr lang="en-US" altLang="ko-KR" dirty="0">
              <a:latin typeface="+mn-ea"/>
            </a:endParaRPr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15.1.1 </a:t>
            </a:r>
            <a:r>
              <a:rPr lang="ko-KR" altLang="en-US" dirty="0" smtClean="0"/>
              <a:t>공무원교육</a:t>
            </a:r>
            <a:r>
              <a:rPr lang="ko-KR" altLang="en-US" dirty="0"/>
              <a:t>원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/>
              <a:t>역량강화 교육 만족도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76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분과평균보다 부진한 결과가 나타남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모든 요소에서 미흡한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부진하며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내부정책의 대상자로서 공무원들이 다수인 응답자 특성을 고려해 볼 때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정책취지 및 그 내용에 대한 이해가 부족한 상황을 대변함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공청회 및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내부 토론회 과정 등을 개최하여 공무원이 공감할 수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있는 정책취지를 재정립하고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이를 다양한 방식을 통해 홍보할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222436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2971225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1118385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0819985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67022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3000294715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marL="177800" indent="-177800" latinLnBrk="0"/>
            <a:r>
              <a:rPr lang="en-US" altLang="ko-KR" dirty="0" smtClean="0"/>
              <a:t>‘</a:t>
            </a:r>
            <a:r>
              <a:rPr lang="ko-KR" altLang="en-US" dirty="0"/>
              <a:t>교육운영 만족도 향상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 smtClean="0"/>
              <a:t>과제는 </a:t>
            </a:r>
            <a:r>
              <a:rPr lang="ko-KR" altLang="en-US" dirty="0" smtClean="0"/>
              <a:t>무난함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투명성이 미흡한 바</a:t>
            </a:r>
            <a:r>
              <a:rPr lang="en-US" altLang="ko-KR" dirty="0" smtClean="0"/>
              <a:t>, </a:t>
            </a:r>
            <a:r>
              <a:rPr lang="ko-KR" altLang="en-US" dirty="0">
                <a:latin typeface="+mn-ea"/>
              </a:rPr>
              <a:t>정책집행과정 내역에 대한 공개 경로 및 횟수를 확대할 필요가 있음</a:t>
            </a:r>
            <a:endParaRPr lang="en-US" altLang="ko-KR" dirty="0">
              <a:latin typeface="+mn-ea"/>
            </a:endParaRPr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15.1.2 </a:t>
            </a:r>
            <a:r>
              <a:rPr lang="ko-KR" altLang="en-US" dirty="0" smtClean="0"/>
              <a:t>공무원교육원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/>
              <a:t>교육운영 만족도 향상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80.9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분과평균과 유사한 결과가 나타남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모든 요소에서 분과평균과 유사한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그 중 투명성이 부진하며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내부정책의 대상자로서 공무원들이 다수인 응답자 특성을 고려해 볼 때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정책집행 내역이 충분히 공개되고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있지않다고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인식하는 상황을 대변함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정책집행과정 내역에 대한 공개 경로 및 횟수를 확대할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650664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1879557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0295181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493370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16058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4035486348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marL="177800" indent="-177800" latinLnBrk="0"/>
            <a:r>
              <a:rPr lang="en-US" altLang="ko-KR" dirty="0" smtClean="0"/>
              <a:t>‘</a:t>
            </a:r>
            <a:r>
              <a:rPr lang="ko-KR" altLang="en-US" dirty="0"/>
              <a:t>후생시설 이용 만족도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 smtClean="0"/>
              <a:t>과제는 </a:t>
            </a:r>
            <a:r>
              <a:rPr lang="ko-KR" altLang="en-US" dirty="0" smtClean="0"/>
              <a:t>미흡함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홍보성이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>
                <a:latin typeface="+mn-ea"/>
              </a:rPr>
              <a:t>정책내용의 홍보 경로 및 횟수를 확대할 필요가 있음</a:t>
            </a:r>
            <a:endParaRPr lang="en-US" altLang="ko-KR" dirty="0">
              <a:latin typeface="+mn-ea"/>
            </a:endParaRPr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15.2.1 </a:t>
            </a:r>
            <a:r>
              <a:rPr lang="ko-KR" altLang="en-US" dirty="0" smtClean="0"/>
              <a:t>공무원교육원 총무과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/>
              <a:t>후생시설 이용 만족도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78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.1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분과평균에 비해 부진한 결과가 나타남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모든 요소에서 분과평균보다 미흡한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부진하며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내부정책의 대상자로서 공무원들이 다수인 응답자 특성을 고려해 볼 때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정책내용에 대한 홍보가 충분하지 않음을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정책내용의 홍보 경로 및 횟수를 확대할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9521278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2012320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7222601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3904141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√</a:t>
                      </a: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91447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291035886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marL="177800" indent="-177800" latinLnBrk="0"/>
            <a:r>
              <a:rPr lang="en-US" altLang="ko-KR" dirty="0" smtClean="0"/>
              <a:t>‘</a:t>
            </a:r>
            <a:r>
              <a:rPr lang="ko-KR" altLang="en-US" dirty="0"/>
              <a:t>교육환경 만족도 향상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 smtClean="0"/>
              <a:t>과제는 </a:t>
            </a:r>
            <a:r>
              <a:rPr lang="ko-KR" altLang="en-US" dirty="0" smtClean="0"/>
              <a:t>미흡함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>
                <a:latin typeface="+mn-ea"/>
              </a:rPr>
              <a:t>실태조사를 통해 정책효과를 낮추는 장애요인을 파악하고 이를 개선할 필요가 있음</a:t>
            </a:r>
            <a:endParaRPr lang="en-US" altLang="ko-KR" dirty="0">
              <a:latin typeface="+mn-ea"/>
            </a:endParaRPr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15.2.2 </a:t>
            </a:r>
            <a:r>
              <a:rPr lang="ko-KR" altLang="en-US" dirty="0" smtClean="0"/>
              <a:t>공무원교육원 총무과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/>
              <a:t>교육환경 만족도 향상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74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.2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분과평균에 비해 부진한 결과가 나타남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모든 요소에서 분과평균보다 미흡한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부진하며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내부정책의 대상자로서 공무원들이 다수인 응답자 특성을 고려해 볼 때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필요성에 비해 낮은 평가를 받았다는 점에서 기대만큼의 결과가 나타나지 않는 상황임을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실태조사를 통해 정책효과를 낮추는 장애요인을 파악하고 이를 개선할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9213174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6277160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6415088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145420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06650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487514961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marL="177800" indent="-177800" latinLnBrk="0"/>
            <a:r>
              <a:rPr lang="en-US" altLang="ko-KR" dirty="0" smtClean="0"/>
              <a:t>‘</a:t>
            </a:r>
            <a:r>
              <a:rPr lang="ko-KR" altLang="en-US" dirty="0"/>
              <a:t>교육생의 업무역량을 강화하는 교육운영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 smtClean="0"/>
              <a:t>과제는 </a:t>
            </a:r>
            <a:r>
              <a:rPr lang="ko-KR" altLang="en-US" dirty="0" smtClean="0"/>
              <a:t>미흡함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의견수렴도가 미흡한 바</a:t>
            </a:r>
            <a:r>
              <a:rPr lang="en-US" altLang="ko-KR" dirty="0" smtClean="0"/>
              <a:t>, </a:t>
            </a:r>
            <a:r>
              <a:rPr lang="ko-KR" altLang="en-US" dirty="0">
                <a:latin typeface="+mn-ea"/>
              </a:rPr>
              <a:t>정책수립 시 공무원들의 의견을 반영할 경로를 확대할 필요가 있음</a:t>
            </a:r>
            <a:endParaRPr lang="en-US" altLang="ko-KR" dirty="0">
              <a:latin typeface="+mn-ea"/>
            </a:endParaRPr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15.3.1 </a:t>
            </a:r>
            <a:r>
              <a:rPr lang="ko-KR" altLang="en-US" dirty="0" smtClean="0"/>
              <a:t>교육운영과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/>
              <a:t>교육생의 업무역량을 강화하는 교육운영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79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.6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분과평균에 비해 부진한 결과가 나타남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제외한 모든 요소에서 분과평균 보다 미흡한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의견수렴도가 부진하며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내부정책의 대상자로서 공무원들이 다수인 응답자 특성을 고려해 볼 때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정책형성과정에 이들의 의견이 충분히 개진되지 않는 상황을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정책수립 시 공무원들의 의견을 반영할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경로를 확대할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4793266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1652723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5846252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5342354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71178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777268383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marL="177800" indent="-177800" latinLnBrk="0"/>
            <a:r>
              <a:rPr lang="en-US" altLang="ko-KR" dirty="0" smtClean="0"/>
              <a:t>‘</a:t>
            </a:r>
            <a:r>
              <a:rPr lang="ko-KR" altLang="en-US" dirty="0"/>
              <a:t>도정혁신 소통교육 강화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 smtClean="0"/>
              <a:t>과제는 </a:t>
            </a:r>
            <a:r>
              <a:rPr lang="ko-KR" altLang="en-US" dirty="0" smtClean="0"/>
              <a:t>미흡함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홍보성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충실성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>
                <a:latin typeface="+mn-ea"/>
              </a:rPr>
              <a:t>정책 전반적으로 관련자의 참여를 통해 </a:t>
            </a:r>
            <a:r>
              <a:rPr lang="ko-KR" altLang="en-US" dirty="0" err="1">
                <a:latin typeface="+mn-ea"/>
              </a:rPr>
              <a:t>적실성을</a:t>
            </a:r>
            <a:r>
              <a:rPr lang="ko-KR" altLang="en-US" dirty="0">
                <a:latin typeface="+mn-ea"/>
              </a:rPr>
              <a:t> 높일 필요가 있음</a:t>
            </a:r>
            <a:endParaRPr lang="en-US" altLang="ko-KR" dirty="0">
              <a:latin typeface="+mn-ea"/>
            </a:endParaRPr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15.3.2 </a:t>
            </a:r>
            <a:r>
              <a:rPr lang="ko-KR" altLang="en-US" dirty="0" smtClean="0"/>
              <a:t>교육운영과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/>
              <a:t>도정혁신 소통교육 강화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70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.5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분과평균에 비해 부진한 결과가 나타남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모든 요소에서 분과평균 보다 미흡한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부진함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내부정책의 대상자로서 공무원들이 다수인 응답자 특성을 고려해 볼 때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정책집행 및 결과 전반에 대해 만족하지 못하는 상황을 대변함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 전반적으로 관련자의 참여를 통해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적실성을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높일 필요가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있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5594728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7314501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7931437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0109212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94064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1479580012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marL="177800" indent="-177800" latinLnBrk="0"/>
            <a:r>
              <a:rPr lang="en-US" altLang="ko-KR" dirty="0" smtClean="0"/>
              <a:t>‘</a:t>
            </a:r>
            <a:r>
              <a:rPr lang="ko-KR" altLang="en-US" dirty="0" err="1"/>
              <a:t>원내외</a:t>
            </a:r>
            <a:r>
              <a:rPr lang="ko-KR" altLang="en-US" dirty="0"/>
              <a:t> 교육운영 만족도 평가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 smtClean="0"/>
              <a:t>과제는 </a:t>
            </a:r>
            <a:r>
              <a:rPr lang="ko-KR" altLang="en-US" dirty="0" smtClean="0"/>
              <a:t>무난함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</a:t>
            </a:r>
            <a:r>
              <a:rPr lang="ko-KR" altLang="en-US" dirty="0"/>
              <a:t>만</a:t>
            </a:r>
            <a:r>
              <a:rPr lang="ko-KR" altLang="en-US" dirty="0" smtClean="0"/>
              <a:t> 필요</a:t>
            </a:r>
            <a:r>
              <a:rPr lang="ko-KR" altLang="en-US" dirty="0" smtClean="0"/>
              <a:t>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>
                <a:latin typeface="+mn-ea"/>
              </a:rPr>
              <a:t>정책 수립 시 공무원들의 참여를 통해 해당 취지에 대한 충분한 공감을 확보할 필요가 있음</a:t>
            </a:r>
            <a:endParaRPr lang="en-US" altLang="ko-KR" dirty="0">
              <a:latin typeface="+mn-ea"/>
            </a:endParaRPr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15.4.1 </a:t>
            </a:r>
            <a:r>
              <a:rPr lang="ko-KR" altLang="en-US" dirty="0" smtClean="0"/>
              <a:t>교수단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 err="1"/>
              <a:t>원내외</a:t>
            </a:r>
            <a:r>
              <a:rPr lang="ko-KR" altLang="en-US" dirty="0"/>
              <a:t> 교육운영 만족도 평가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83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분과평균과 유사한 결과가 나타남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충실성에서 우수한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내부정책의 대상자로서 공무원들이 다수인 응답자 특성을 고려해 볼 때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정책집행이 계획했던 대로 진행되고 있음을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필요성이 부진함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정책취지에 대해 충분히 공감하지 못하고 있는 상황을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 수립 시 공무원들의 참여를 통해 해당 취지에 대한 충분한 공감을 확보할 필요가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3955630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6301377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0008195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6355347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√</a:t>
                      </a: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8208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15186876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marL="177800" indent="-177800" latinLnBrk="0"/>
            <a:r>
              <a:rPr lang="en-US" altLang="ko-KR" dirty="0" smtClean="0"/>
              <a:t>‘</a:t>
            </a:r>
            <a:r>
              <a:rPr lang="ko-KR" altLang="en-US" dirty="0"/>
              <a:t>다양한 교육 수요를 충족하는 사이버교육 운영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 smtClean="0"/>
              <a:t>과제는 </a:t>
            </a:r>
            <a:r>
              <a:rPr lang="ko-KR" altLang="en-US" dirty="0" smtClean="0"/>
              <a:t>무난함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</a:t>
            </a:r>
            <a:r>
              <a:rPr lang="ko-KR" altLang="en-US" dirty="0"/>
              <a:t>만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충실</a:t>
            </a:r>
            <a:r>
              <a:rPr lang="ko-KR" altLang="en-US" dirty="0" err="1" smtClean="0"/>
              <a:t>성이</a:t>
            </a:r>
            <a:r>
              <a:rPr lang="ko-KR" altLang="en-US" dirty="0" smtClean="0"/>
              <a:t> 미흡한 바</a:t>
            </a:r>
            <a:r>
              <a:rPr lang="en-US" altLang="ko-KR" dirty="0" smtClean="0"/>
              <a:t>, </a:t>
            </a:r>
            <a:r>
              <a:rPr lang="ko-KR" altLang="en-US" dirty="0">
                <a:latin typeface="+mn-ea"/>
              </a:rPr>
              <a:t>정책 집행의 장애요인을 파악하고 이를 개선할 필요가 있음</a:t>
            </a:r>
            <a:endParaRPr lang="en-US" altLang="ko-KR" dirty="0">
              <a:latin typeface="+mn-ea"/>
            </a:endParaRPr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15.4.2 </a:t>
            </a:r>
            <a:r>
              <a:rPr lang="ko-KR" altLang="en-US" dirty="0" smtClean="0"/>
              <a:t>교수단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/>
              <a:t>다양한 교육 수요를 충족하는 사이버교육 운영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83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.1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분과평균과 유사한 결과가 나타남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홍보성에서 우수한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내부정책의 대상자로서 공무원들이 다수인 응답자 특성을 고려해 볼 때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정책홍보가 충분히 이루어졌음을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</a:t>
            </a:r>
            <a:r>
              <a:rPr lang="ko-KR" altLang="en-US" sz="1200" dirty="0" err="1">
                <a:solidFill>
                  <a:schemeClr val="tx1"/>
                </a:solidFill>
                <a:latin typeface="+mn-ea"/>
              </a:rPr>
              <a:t>실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부진함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계획했던 대로 집행이 이루어지고 있지 않음을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 집행의 장애요인을 파악하고 이를 개선할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1759324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0424803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1837306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9849103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1454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1778322660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marL="177800" indent="-177800" latinLnBrk="0"/>
            <a:r>
              <a:rPr lang="en-US" altLang="ko-KR" dirty="0" smtClean="0"/>
              <a:t>‘</a:t>
            </a:r>
            <a:r>
              <a:rPr lang="ko-KR" altLang="en-US" dirty="0"/>
              <a:t>도민이 안심하는 깨끗하고 건강한 </a:t>
            </a:r>
            <a:r>
              <a:rPr lang="ko-KR" altLang="en-US" dirty="0" err="1"/>
              <a:t>물관리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 smtClean="0"/>
              <a:t>과제는 </a:t>
            </a:r>
            <a:r>
              <a:rPr lang="ko-KR" altLang="en-US" dirty="0" smtClean="0"/>
              <a:t>무난하며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현재 수준을 지속하기 위한 노력이 요청됨</a:t>
            </a:r>
            <a:endParaRPr lang="en-US" altLang="ko-KR" dirty="0">
              <a:latin typeface="+mn-ea"/>
            </a:endParaRPr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16.1.1 </a:t>
            </a:r>
            <a:r>
              <a:rPr lang="ko-KR" altLang="en-US" dirty="0" smtClean="0"/>
              <a:t>보건환경연구원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/>
              <a:t>도민이 안심하는 깨끗하고 건강한 </a:t>
            </a:r>
            <a:r>
              <a:rPr lang="ko-KR" altLang="en-US" dirty="0" err="1"/>
              <a:t>물관리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88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.3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분과평균과 유사한 결과가 나타남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전반적으로 무난한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충실성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효과성은 우수하며 이는 우수한 정책홍보를 통해 집행력 및 효과를 높이는 방식으로 정책이 진행되고 있음을 보여줌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현재 만족도 수준을 지속하기 위한 노력이 요구됨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5493779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1701266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2307782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164661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√</a:t>
                      </a: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58614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705586175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marL="177800" indent="-177800" latinLnBrk="0"/>
            <a:r>
              <a:rPr lang="en-US" altLang="ko-KR" dirty="0" smtClean="0"/>
              <a:t>‘</a:t>
            </a:r>
            <a:r>
              <a:rPr lang="ko-KR" altLang="en-US" dirty="0"/>
              <a:t>행복한 밥상을 위한 안전한 먹거리 확보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 smtClean="0"/>
              <a:t>과제는 </a:t>
            </a:r>
            <a:r>
              <a:rPr lang="ko-KR" altLang="en-US" dirty="0" smtClean="0"/>
              <a:t>부진함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홍보성</a:t>
            </a:r>
            <a:r>
              <a:rPr lang="ko-KR" altLang="en-US" dirty="0" smtClean="0"/>
              <a:t> 및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미흡하며</a:t>
            </a:r>
            <a:r>
              <a:rPr lang="en-US" altLang="ko-KR" dirty="0" smtClean="0"/>
              <a:t>, </a:t>
            </a:r>
            <a:r>
              <a:rPr lang="ko-KR" altLang="en-US" dirty="0">
                <a:latin typeface="+mn-ea"/>
              </a:rPr>
              <a:t>정책홍보의 경로 및 횟수를 확대하고 이를 통해 정책 효과 향상이 필요함 </a:t>
            </a:r>
            <a:endParaRPr lang="en-US" altLang="ko-KR" dirty="0">
              <a:latin typeface="+mn-ea"/>
            </a:endParaRPr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16.1.2 </a:t>
            </a:r>
            <a:r>
              <a:rPr lang="ko-KR" altLang="en-US" dirty="0" smtClean="0"/>
              <a:t>보건환경연구원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/>
              <a:t>행복한 밥상을 위한 안전한 먹거리 확보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78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.8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분과평균에 비해 부진한 결과가 나타남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전반적으로 부진한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부진하며 이는 응답자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고려할 때 정책집행자 관점에서도 정책홍보와 이에 따른 효과가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부진하다고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인식하는 상황을 대변함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정책홍보의 경로 및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횟수를 확대하고 이를 통해 정책 효과 향상이 필요함 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4250019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0908310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4019986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7219714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2226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86333375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marL="177800" indent="-177800" latinLnBrk="0"/>
            <a:r>
              <a:rPr lang="en-US" altLang="ko-KR" dirty="0" smtClean="0"/>
              <a:t>‘</a:t>
            </a:r>
            <a:r>
              <a:rPr lang="ko-KR" altLang="en-US" dirty="0"/>
              <a:t>기후변화에 따른 </a:t>
            </a:r>
            <a:r>
              <a:rPr lang="ko-KR" altLang="en-US" dirty="0" err="1"/>
              <a:t>감염병</a:t>
            </a:r>
            <a:r>
              <a:rPr lang="ko-KR" altLang="en-US" dirty="0"/>
              <a:t> 감시체계 운영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 smtClean="0"/>
              <a:t>과제는 </a:t>
            </a:r>
            <a:r>
              <a:rPr lang="ko-KR" altLang="en-US" dirty="0" smtClean="0"/>
              <a:t>무난함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필요성이 미흡한 바</a:t>
            </a:r>
            <a:r>
              <a:rPr lang="en-US" altLang="ko-KR" dirty="0" smtClean="0"/>
              <a:t>. </a:t>
            </a:r>
            <a:r>
              <a:rPr lang="ko-KR" altLang="en-US" dirty="0">
                <a:latin typeface="+mn-ea"/>
              </a:rPr>
              <a:t>정책 수립 시 공무원 및 전문가 참여를 통해 해당 취지에 대한 충분한 공감을 확보할 필요가 있음</a:t>
            </a:r>
            <a:endParaRPr lang="en-US" altLang="ko-KR" dirty="0">
              <a:latin typeface="+mn-ea"/>
            </a:endParaRPr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16.2.1 </a:t>
            </a:r>
            <a:r>
              <a:rPr lang="ko-KR" altLang="en-US" dirty="0" smtClean="0"/>
              <a:t>연구</a:t>
            </a:r>
            <a:r>
              <a:rPr lang="ko-KR" altLang="en-US" dirty="0"/>
              <a:t>부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/>
              <a:t>기후변화에 따른 </a:t>
            </a:r>
            <a:r>
              <a:rPr lang="ko-KR" altLang="en-US" dirty="0" err="1"/>
              <a:t>감염병</a:t>
            </a:r>
            <a:r>
              <a:rPr lang="ko-KR" altLang="en-US" dirty="0"/>
              <a:t> 감시체계 운영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86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.2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분과평균과 유사한 결과가 나타남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 전반적으로 무난한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필요성이 상대적으로 미흡하며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고려할 때 정책수행 측면에서 취지에 대해 충분히 만족하지 못하는 상황을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정책 수립 시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공무원 및 전문가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참여를 통해 해당 취지에 대한 충분한 공감을 확보할 필요가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8036145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2165960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2338536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1755654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4104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3917885663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marL="177800" indent="-177800" latinLnBrk="0"/>
            <a:r>
              <a:rPr lang="en-US" altLang="ko-KR" dirty="0" smtClean="0"/>
              <a:t>‘</a:t>
            </a:r>
            <a:r>
              <a:rPr lang="ko-KR" altLang="en-US" dirty="0"/>
              <a:t>지역환경오염 모니터링</a:t>
            </a:r>
            <a:r>
              <a:rPr lang="en-US" altLang="ko-KR" dirty="0"/>
              <a:t>, </a:t>
            </a:r>
            <a:r>
              <a:rPr lang="ko-KR" altLang="en-US" dirty="0"/>
              <a:t>청정 자연환경 보전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 smtClean="0"/>
              <a:t>과제는 </a:t>
            </a:r>
            <a:r>
              <a:rPr lang="ko-KR" altLang="en-US" dirty="0" smtClean="0"/>
              <a:t>무난함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필요성이 미흡한 바</a:t>
            </a:r>
            <a:r>
              <a:rPr lang="en-US" altLang="ko-KR" dirty="0" smtClean="0"/>
              <a:t>. </a:t>
            </a:r>
            <a:r>
              <a:rPr lang="ko-KR" altLang="en-US" dirty="0">
                <a:latin typeface="+mn-ea"/>
              </a:rPr>
              <a:t>정책 수립 시 </a:t>
            </a:r>
            <a:r>
              <a:rPr lang="ko-KR" altLang="en-US" dirty="0" smtClean="0">
                <a:latin typeface="+mn-ea"/>
              </a:rPr>
              <a:t>도민참여를 </a:t>
            </a:r>
            <a:r>
              <a:rPr lang="ko-KR" altLang="en-US" dirty="0">
                <a:latin typeface="+mn-ea"/>
              </a:rPr>
              <a:t>통해 해당 취지에 대한 충분한 공감을 확보할 필요가 있음</a:t>
            </a:r>
            <a:endParaRPr lang="en-US" altLang="ko-KR" dirty="0">
              <a:latin typeface="+mn-ea"/>
            </a:endParaRPr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16.2.2 </a:t>
            </a:r>
            <a:r>
              <a:rPr lang="ko-KR" altLang="en-US" dirty="0" smtClean="0"/>
              <a:t>연구</a:t>
            </a:r>
            <a:r>
              <a:rPr lang="ko-KR" altLang="en-US" dirty="0"/>
              <a:t>부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/>
              <a:t>지역환경오염 모니터링</a:t>
            </a:r>
            <a:r>
              <a:rPr lang="en-US" altLang="ko-KR" dirty="0"/>
              <a:t>, </a:t>
            </a:r>
            <a:r>
              <a:rPr lang="ko-KR" altLang="en-US" dirty="0"/>
              <a:t>청정 자연환경 보전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86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.0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분과평균과 유사한 결과가 나타남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 전반적으로 무난한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투명성이 우수하며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응답자 </a:t>
            </a:r>
            <a:r>
              <a:rPr lang="ko-KR" altLang="en-US" sz="1200" dirty="0" err="1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 고려할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도민 전반적으로 집행내역 공개와 그 효과에 대해 만족함을 의미함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필요성이 상대적으로 미흡하며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정책수행 측면에서 취지에 대해 충분히 만족하지 못하는 상황을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정책 수립 시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도민 참여를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통해 해당 취지에 대한 충분한 공감을 확보할 필요가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5618979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7320688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1460430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0379393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74205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1241218629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marL="177800" indent="-177800" latinLnBrk="0"/>
            <a:r>
              <a:rPr lang="en-US" altLang="ko-KR" dirty="0" smtClean="0"/>
              <a:t>‘</a:t>
            </a:r>
            <a:r>
              <a:rPr lang="ko-KR" altLang="en-US" dirty="0"/>
              <a:t>청결하고 편리한 후생복지시설 운영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 smtClean="0"/>
              <a:t>과제는 </a:t>
            </a:r>
            <a:r>
              <a:rPr lang="ko-KR" altLang="en-US" dirty="0" smtClean="0"/>
              <a:t>우수한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투명성이 상대적으로 부진한 바</a:t>
            </a:r>
            <a:r>
              <a:rPr lang="en-US" altLang="ko-KR" dirty="0" smtClean="0"/>
              <a:t>. </a:t>
            </a:r>
            <a:r>
              <a:rPr lang="ko-KR" altLang="en-US" dirty="0">
                <a:latin typeface="+mn-ea"/>
              </a:rPr>
              <a:t>정책 집행과정의 공개 경로 및 횟수를 확대할 필요가 있음</a:t>
            </a:r>
            <a:endParaRPr lang="en-US" altLang="ko-KR" dirty="0">
              <a:latin typeface="+mn-ea"/>
            </a:endParaRPr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17.1.1 </a:t>
            </a:r>
            <a:r>
              <a:rPr lang="ko-KR" altLang="en-US" dirty="0" smtClean="0"/>
              <a:t>청양대학교 사무국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/>
              <a:t>청결하고 편리한 후생복지시설 운영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86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.4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분과평균 보다 우수한 결과가 나타남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 전반적으로 우수한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특히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홍보성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우수하며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응답자의 정책홍보에 대한 만족이 정책 결과의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효능감에도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긍정적인 영향을 주고 있는 것으로 판단됨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상대적으로 투명성이 부진함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정책집행 내역 공개가 충분히 이루어지지 않는 상황을 의미함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정책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집행과정의 공개 경로 및 횟수를 확대할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7219844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523812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0098669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2058311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16174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2487579532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marL="177800" indent="-177800" latinLnBrk="0"/>
            <a:r>
              <a:rPr lang="en-US" altLang="ko-KR" dirty="0" smtClean="0"/>
              <a:t>‘</a:t>
            </a:r>
            <a:r>
              <a:rPr lang="ko-KR" altLang="en-US" dirty="0"/>
              <a:t>사전 예방 감사시스템 구축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 smtClean="0"/>
              <a:t>과제는 </a:t>
            </a:r>
            <a:r>
              <a:rPr lang="ko-KR" altLang="en-US" dirty="0" smtClean="0"/>
              <a:t>무난한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투명성 및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상대적으로 부진한 바</a:t>
            </a:r>
            <a:r>
              <a:rPr lang="ko-KR" altLang="en-US" dirty="0">
                <a:latin typeface="+mn-ea"/>
              </a:rPr>
              <a:t> 정책 집행과정의 공개 경로 및 횟수를 확대하고 결과의 장애요인을 파악 및 개선할 필요가 있음</a:t>
            </a:r>
            <a:endParaRPr lang="en-US" altLang="ko-KR" dirty="0">
              <a:latin typeface="+mn-ea"/>
            </a:endParaRPr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18.1.1 </a:t>
            </a:r>
            <a:r>
              <a:rPr lang="ko-KR" altLang="en-US" dirty="0" smtClean="0"/>
              <a:t>감사위원회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/>
              <a:t>사전 예방 감사시스템 구축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80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분과평균과 유사한 결과가 나타남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필요성이 우수한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응답자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직업군에서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다수를 차지하는 전문직 비중을 고려할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정책취지에 대해 전문가적 견해에서 깊은 공감을 하고 있음을 의미함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효과성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및 투명성이 미흡함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이는 정책집행 공개과정에 대한 불만족과 더불어 정책 결과가 필요성 만큼 나타나지 않는 상황을 의미함 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정책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집행과정의 공개 경로 및 횟수를 확대하고 결과의 장애요인을 파악 및 개선할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9671593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3757634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3167596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6111425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3985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육각형 25"/>
          <p:cNvSpPr/>
          <p:nvPr/>
        </p:nvSpPr>
        <p:spPr>
          <a:xfrm rot="5400000">
            <a:off x="2417128" y="3080359"/>
            <a:ext cx="1080119" cy="864097"/>
          </a:xfrm>
          <a:prstGeom prst="hexagon">
            <a:avLst>
              <a:gd name="adj" fmla="val 28386"/>
              <a:gd name="vf" fmla="val 11547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31" name="차트 30"/>
          <p:cNvGraphicFramePr/>
          <p:nvPr>
            <p:extLst>
              <p:ext uri="{D42A27DB-BD31-4B8C-83A1-F6EECF244321}">
                <p14:modId xmlns:p14="http://schemas.microsoft.com/office/powerpoint/2010/main" val="751076560"/>
              </p:ext>
            </p:extLst>
          </p:nvPr>
        </p:nvGraphicFramePr>
        <p:xfrm>
          <a:off x="-664418" y="2133070"/>
          <a:ext cx="6624736" cy="279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marL="177800" indent="-177800" latinLnBrk="0"/>
            <a:r>
              <a:rPr lang="en-US" altLang="ko-KR" dirty="0" smtClean="0"/>
              <a:t>‘</a:t>
            </a:r>
            <a:r>
              <a:rPr lang="ko-KR" altLang="en-US" dirty="0"/>
              <a:t>감사공무원 역량강화로 자체감사 기능 강화</a:t>
            </a:r>
            <a:r>
              <a:rPr lang="en-US" altLang="ko-KR" dirty="0" smtClean="0"/>
              <a:t>’</a:t>
            </a:r>
            <a:r>
              <a:rPr lang="ko-KR" altLang="en-US" dirty="0" smtClean="0"/>
              <a:t> </a:t>
            </a:r>
            <a:r>
              <a:rPr lang="ko-KR" altLang="en-US" dirty="0" smtClean="0"/>
              <a:t>과제는 </a:t>
            </a:r>
            <a:r>
              <a:rPr lang="ko-KR" altLang="en-US" dirty="0" smtClean="0"/>
              <a:t>무난한 평가를 받음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 의견수렴도가 미흡한 바</a:t>
            </a:r>
            <a:r>
              <a:rPr lang="en-US" altLang="ko-KR" dirty="0" smtClean="0"/>
              <a:t>,</a:t>
            </a:r>
            <a:r>
              <a:rPr lang="ko-KR" altLang="en-US" dirty="0">
                <a:latin typeface="+mn-ea"/>
              </a:rPr>
              <a:t> 정책 형성과정의 도민 참여경로 및 횟수를 확대할 필요가 있음</a:t>
            </a:r>
            <a:endParaRPr lang="en-US" altLang="ko-KR" dirty="0">
              <a:latin typeface="+mn-ea"/>
            </a:endParaRPr>
          </a:p>
        </p:txBody>
      </p:sp>
      <p:sp>
        <p:nvSpPr>
          <p:cNvPr id="41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>
                <a:latin typeface="맑은 고딕" pitchFamily="50" charset="-127"/>
                <a:ea typeface="맑은 고딕" pitchFamily="50" charset="-127"/>
              </a:rPr>
              <a:t>III. </a:t>
            </a:r>
            <a:r>
              <a:rPr kumimoji="1" lang="ko-KR" altLang="en-US" sz="1200" kern="0" dirty="0">
                <a:latin typeface="맑은 고딕" pitchFamily="50" charset="-127"/>
                <a:ea typeface="맑은 고딕" pitchFamily="50" charset="-127"/>
              </a:rPr>
              <a:t>세부 조사 결과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18.1.2 </a:t>
            </a:r>
            <a:r>
              <a:rPr lang="ko-KR" altLang="en-US" dirty="0" smtClean="0"/>
              <a:t>감사위원회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/>
              <a:t>감사공무원 역량강화로 자체감사 기능 강화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487710" y="5013970"/>
            <a:ext cx="8999787" cy="14346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종합만족도는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80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.4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이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며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요소만족도 및 전반적 만족도 모두 분과평균과 유사한 결과가 나타남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1450" indent="-171450" latinLnBrk="0"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요소 전반적으로 무난한 평가를 받음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다만 의견수렴도가 부진한 평가를 받은 바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응답자의 다양한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직업군을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고려해 볼 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정책형성 과정에 도민의견이 충분히 반영되고 있지 않은 상황을 의미함  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77800" indent="-177800" latinLnBrk="0"/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→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따라서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정책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형성과정의 도민 참여경로 및 횟수를 확대할 필요가 있음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35802" y="2118842"/>
            <a:ext cx="8880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(</a:t>
            </a:r>
            <a:r>
              <a:rPr kumimoji="0" lang="ko-KR" altLang="en-US" sz="900" dirty="0">
                <a:latin typeface="+mn-ea"/>
                <a:ea typeface="+mn-ea"/>
              </a:rPr>
              <a:t>단위</a:t>
            </a:r>
            <a:r>
              <a:rPr kumimoji="0" lang="en-US" altLang="ko-KR" sz="900" dirty="0">
                <a:latin typeface="+mn-ea"/>
                <a:ea typeface="+mn-ea"/>
              </a:rPr>
              <a:t>: </a:t>
            </a:r>
            <a:r>
              <a:rPr kumimoji="0" lang="ko-KR" altLang="en-US" sz="900" dirty="0" smtClean="0">
                <a:latin typeface="+mn-ea"/>
                <a:ea typeface="+mn-ea"/>
              </a:rPr>
              <a:t>점</a:t>
            </a:r>
            <a:r>
              <a:rPr kumimoji="0" lang="en-US" altLang="ko-KR" sz="900" dirty="0" smtClean="0">
                <a:latin typeface="+mn-ea"/>
                <a:ea typeface="+mn-ea"/>
              </a:rPr>
              <a:t>)</a:t>
            </a:r>
            <a:endParaRPr kumimoji="0" lang="en-US" altLang="ko-KR" sz="900" dirty="0"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5822" y="164045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대비 요소 만족도 비교</a:t>
            </a:r>
            <a:endParaRPr lang="ko-KR" altLang="en-US" sz="1200" u="sng" dirty="0"/>
          </a:p>
        </p:txBody>
      </p:sp>
      <p:sp>
        <p:nvSpPr>
          <p:cNvPr id="25" name="직사각형 24"/>
          <p:cNvSpPr/>
          <p:nvPr/>
        </p:nvSpPr>
        <p:spPr>
          <a:xfrm>
            <a:off x="511626" y="2025348"/>
            <a:ext cx="4788532" cy="2902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230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분과 평균 대비 총점 비교</a:t>
            </a:r>
            <a:endParaRPr lang="ko-KR" altLang="en-US" sz="1200" u="sng" dirty="0"/>
          </a:p>
        </p:txBody>
      </p:sp>
      <p:graphicFrame>
        <p:nvGraphicFramePr>
          <p:cNvPr id="2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6538485"/>
              </p:ext>
            </p:extLst>
          </p:nvPr>
        </p:nvGraphicFramePr>
        <p:xfrm>
          <a:off x="5528270" y="1902815"/>
          <a:ext cx="2160240" cy="1166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43659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종합만족도</a:t>
            </a:r>
            <a:r>
              <a:rPr lang="en-US" altLang="ko-KR" sz="900" dirty="0" smtClean="0">
                <a:latin typeface="+mn-ea"/>
              </a:rPr>
              <a:t> </a:t>
            </a:r>
            <a:endParaRPr lang="en-US" altLang="ko-KR" sz="900" dirty="0">
              <a:latin typeface="+mn-ea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615667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smtClean="0">
                <a:latin typeface="+mn-ea"/>
              </a:rPr>
              <a:t>요소만족도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876753" y="3069754"/>
            <a:ext cx="95577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>
              <a:buSzPct val="120000"/>
              <a:defRPr/>
            </a:pPr>
            <a:r>
              <a:rPr lang="ko-KR" altLang="en-US" sz="900" dirty="0" err="1" smtClean="0">
                <a:latin typeface="+mn-ea"/>
              </a:rPr>
              <a:t>전반적만족도</a:t>
            </a:r>
            <a:endParaRPr lang="en-US" altLang="ko-KR" sz="900" dirty="0">
              <a:latin typeface="+mn-ea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641832" y="1917626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점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  <p:graphicFrame>
        <p:nvGraphicFramePr>
          <p:cNvPr id="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8838328"/>
              </p:ext>
            </p:extLst>
          </p:nvPr>
        </p:nvGraphicFramePr>
        <p:xfrm>
          <a:off x="5528270" y="3609524"/>
          <a:ext cx="2160240" cy="131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124728" y="34408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응답자 특성 및 설문방식</a:t>
            </a:r>
            <a:endParaRPr lang="ko-KR" altLang="en-US" sz="1200" u="sng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079167"/>
              </p:ext>
            </p:extLst>
          </p:nvPr>
        </p:nvGraphicFramePr>
        <p:xfrm>
          <a:off x="7940538" y="2056295"/>
          <a:ext cx="1496558" cy="100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79"/>
                <a:gridCol w="748279"/>
              </a:tblGrid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배분정책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규제정책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29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기타정책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269162" y="162959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u="sng" dirty="0" smtClean="0"/>
              <a:t>정책유형</a:t>
            </a:r>
            <a:endParaRPr lang="ko-KR" altLang="en-US" sz="1200" u="sng" dirty="0"/>
          </a:p>
        </p:txBody>
      </p:sp>
      <p:sp>
        <p:nvSpPr>
          <p:cNvPr id="38" name="직사각형 37"/>
          <p:cNvSpPr/>
          <p:nvPr/>
        </p:nvSpPr>
        <p:spPr>
          <a:xfrm>
            <a:off x="8048550" y="4052468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48550" y="4378600"/>
            <a:ext cx="144016" cy="97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77146"/>
              </p:ext>
            </p:extLst>
          </p:nvPr>
        </p:nvGraphicFramePr>
        <p:xfrm>
          <a:off x="7940017" y="3933850"/>
          <a:ext cx="1497600" cy="64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88"/>
                <a:gridCol w="1116312"/>
              </a:tblGrid>
              <a:tr h="3212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√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Call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back </a:t>
                      </a:r>
                      <a:r>
                        <a:rPr lang="en-US" altLang="ko-KR" sz="11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8">
                <a:tc>
                  <a:txBody>
                    <a:bodyPr/>
                    <a:lstStyle/>
                    <a:p>
                      <a:pPr marL="0" marR="0" indent="0" algn="ctr" defTabSz="9144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전화조사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5576362" y="3502382"/>
            <a:ext cx="8880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kumimoji="0" lang="en-US" altLang="ko-KR" sz="800" dirty="0">
                <a:latin typeface="+mn-ea"/>
                <a:ea typeface="+mn-ea"/>
              </a:rPr>
              <a:t>(</a:t>
            </a:r>
            <a:r>
              <a:rPr kumimoji="0" lang="ko-KR" altLang="en-US" sz="800" dirty="0">
                <a:latin typeface="+mn-ea"/>
                <a:ea typeface="+mn-ea"/>
              </a:rPr>
              <a:t>단위</a:t>
            </a:r>
            <a:r>
              <a:rPr kumimoji="0" lang="en-US" altLang="ko-KR" sz="800" dirty="0">
                <a:latin typeface="+mn-ea"/>
                <a:ea typeface="+mn-ea"/>
              </a:rPr>
              <a:t>: </a:t>
            </a:r>
            <a:r>
              <a:rPr kumimoji="0" lang="ko-KR" altLang="en-US" sz="800" dirty="0" smtClean="0">
                <a:latin typeface="+mn-ea"/>
                <a:ea typeface="+mn-ea"/>
              </a:rPr>
              <a:t>명</a:t>
            </a:r>
            <a:r>
              <a:rPr kumimoji="0" lang="en-US" altLang="ko-KR" sz="800" dirty="0" smtClean="0">
                <a:latin typeface="+mn-ea"/>
                <a:ea typeface="+mn-ea"/>
              </a:rPr>
              <a:t>)</a:t>
            </a:r>
            <a:endParaRPr kumimoji="0" lang="en-US" altLang="ko-KR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0766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</a:t>
            </a:r>
            <a:r>
              <a:rPr lang="en-US" altLang="ko-KR" dirty="0" smtClean="0"/>
              <a:t>	</a:t>
            </a:r>
            <a:r>
              <a:rPr lang="ko-KR" altLang="en-US" dirty="0" smtClean="0"/>
              <a:t>차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76736" y="1413570"/>
            <a:ext cx="5256584" cy="2785378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342900" indent="-342900" fontAlgn="ctr">
              <a:spcBef>
                <a:spcPts val="120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ko-KR" altLang="en-US" sz="2000" dirty="0" smtClean="0">
                <a:solidFill>
                  <a:schemeClr val="bg1">
                    <a:lumMod val="8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조사개요</a:t>
            </a:r>
            <a:endParaRPr lang="en-US" altLang="ko-KR" sz="2000" dirty="0" smtClean="0">
              <a:solidFill>
                <a:schemeClr val="bg1">
                  <a:lumMod val="8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 fontAlgn="ctr">
              <a:spcBef>
                <a:spcPts val="120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ko-KR" altLang="en-US" sz="2000" dirty="0" smtClean="0">
                <a:solidFill>
                  <a:srgbClr val="D9D9D9"/>
                </a:solidFill>
                <a:latin typeface="HY헤드라인M" pitchFamily="18" charset="-127"/>
                <a:ea typeface="HY헤드라인M" pitchFamily="18" charset="-127"/>
              </a:rPr>
              <a:t>전체 조사 결과</a:t>
            </a:r>
            <a:endParaRPr lang="en-US" altLang="ko-KR" sz="2000" dirty="0" smtClean="0">
              <a:solidFill>
                <a:srgbClr val="D9D9D9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 fontAlgn="ctr">
              <a:spcBef>
                <a:spcPts val="120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ko-KR" altLang="en-US" sz="2000" dirty="0" smtClean="0">
                <a:solidFill>
                  <a:srgbClr val="D9D9D9"/>
                </a:solidFill>
                <a:latin typeface="HY헤드라인M" pitchFamily="18" charset="-127"/>
                <a:ea typeface="HY헤드라인M" pitchFamily="18" charset="-127"/>
              </a:rPr>
              <a:t>세부 </a:t>
            </a:r>
            <a:r>
              <a:rPr lang="ko-KR" altLang="en-US" sz="2000" dirty="0">
                <a:solidFill>
                  <a:srgbClr val="D9D9D9"/>
                </a:solidFill>
                <a:latin typeface="HY헤드라인M" pitchFamily="18" charset="-127"/>
                <a:ea typeface="HY헤드라인M" pitchFamily="18" charset="-127"/>
              </a:rPr>
              <a:t>조사 결과</a:t>
            </a:r>
            <a:endParaRPr lang="en-US" altLang="ko-KR" sz="2000" dirty="0">
              <a:solidFill>
                <a:srgbClr val="D9D9D9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 fontAlgn="ctr">
              <a:spcBef>
                <a:spcPts val="120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APPENDIX</a:t>
            </a:r>
          </a:p>
          <a:p>
            <a:pPr marL="914413" lvl="1" indent="-457200" fontAlgn="ctr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endParaRPr lang="en-US" altLang="ko-KR" sz="2000" dirty="0" smtClean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03826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조사대상과제 및 총점</a:t>
            </a:r>
            <a:r>
              <a:rPr lang="en-US" altLang="ko-KR" dirty="0" smtClean="0"/>
              <a:t>(1/4)</a:t>
            </a:r>
            <a:endParaRPr lang="ko-KR" altLang="en-US" dirty="0"/>
          </a:p>
        </p:txBody>
      </p:sp>
      <p:sp>
        <p:nvSpPr>
          <p:cNvPr id="49" name="세로 텍스트 개체 틀 48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lvl="0"/>
            <a:r>
              <a:rPr lang="en-US" altLang="ko-KR" dirty="0">
                <a:solidFill>
                  <a:srgbClr val="0D0D0D"/>
                </a:solidFill>
                <a:latin typeface="+mn-ea"/>
              </a:rPr>
              <a:t>2014</a:t>
            </a:r>
            <a:r>
              <a:rPr lang="ko-KR" altLang="en-US" dirty="0">
                <a:solidFill>
                  <a:srgbClr val="0D0D0D"/>
                </a:solidFill>
                <a:latin typeface="+mn-ea"/>
              </a:rPr>
              <a:t>년 직무성과평가 고객만족도 조사 </a:t>
            </a:r>
            <a:r>
              <a:rPr lang="en-US" altLang="ko-KR" dirty="0">
                <a:solidFill>
                  <a:srgbClr val="0D0D0D"/>
                </a:solidFill>
                <a:latin typeface="+mn-ea"/>
              </a:rPr>
              <a:t>146</a:t>
            </a:r>
            <a:r>
              <a:rPr lang="ko-KR" altLang="en-US" dirty="0">
                <a:solidFill>
                  <a:srgbClr val="0D0D0D"/>
                </a:solidFill>
                <a:latin typeface="+mn-ea"/>
              </a:rPr>
              <a:t>개 과제 및 과제별 총점은 다음과 같음</a:t>
            </a:r>
            <a:endParaRPr kumimoji="1" lang="ko-KR" altLang="en-US" dirty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IV. APPENDIX</a:t>
            </a:r>
            <a:endParaRPr kumimoji="1" lang="ko-KR" altLang="en-US" sz="1200" kern="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3425003"/>
              </p:ext>
            </p:extLst>
          </p:nvPr>
        </p:nvGraphicFramePr>
        <p:xfrm>
          <a:off x="415702" y="1125538"/>
          <a:ext cx="4284408" cy="49685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1705"/>
                <a:gridCol w="3310703"/>
                <a:gridCol w="612000"/>
              </a:tblGrid>
              <a:tr h="225843"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번호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과제명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총점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indent="72000" algn="ctr" fontAlgn="ctr"/>
                      <a:r>
                        <a:rPr lang="en-US" altLang="ko-KR" sz="1100" u="none" strike="noStrike" dirty="0">
                          <a:effectLst/>
                        </a:rPr>
                        <a:t>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신문방송 등 언론사와 홍보협력 강화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84.85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indent="72000" algn="ctr" fontAlgn="ctr"/>
                      <a:r>
                        <a:rPr lang="en-US" altLang="ko-KR" sz="1100" u="none" strike="noStrike">
                          <a:effectLst/>
                        </a:rPr>
                        <a:t>2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온라인을 통한 도민의 도정참여 기회 확대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76.17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indent="72000" algn="ctr" fontAlgn="ctr"/>
                      <a:r>
                        <a:rPr lang="en-US" altLang="ko-KR" sz="1100" u="none" strike="noStrike" dirty="0">
                          <a:effectLst/>
                        </a:rPr>
                        <a:t>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여성인적자원 개발 및 취업 지원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65.68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indent="72000" algn="ctr" fontAlgn="ctr"/>
                      <a:r>
                        <a:rPr lang="en-US" altLang="ko-KR" sz="1100" u="none" strike="noStrike" dirty="0">
                          <a:effectLst/>
                        </a:rPr>
                        <a:t>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가족지원 서비스 강화로 건강한 가정 만들기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85.12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indent="72000" algn="ctr" fontAlgn="ctr"/>
                      <a:r>
                        <a:rPr lang="en-US" altLang="ko-KR" sz="1100" u="none" strike="noStrike">
                          <a:effectLst/>
                        </a:rPr>
                        <a:t>5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서해권 중심지역으로서의 도정 비전 정립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86.53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indent="72000" algn="ctr" fontAlgn="ctr"/>
                      <a:r>
                        <a:rPr lang="en-US" altLang="ko-KR" sz="1100" u="none" strike="noStrike" dirty="0">
                          <a:effectLst/>
                        </a:rPr>
                        <a:t>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도정과 연계한 평생교육 추진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86.96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indent="72000" algn="ctr" fontAlgn="ctr"/>
                      <a:r>
                        <a:rPr lang="en-US" altLang="ko-KR" sz="1100" u="none" strike="noStrike">
                          <a:effectLst/>
                        </a:rPr>
                        <a:t>7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정책포털을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통한 도정 종합상황관리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78.27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indent="72000" algn="ctr" fontAlgn="ctr"/>
                      <a:r>
                        <a:rPr lang="en-US" altLang="ko-KR" sz="1100" u="none" strike="noStrike">
                          <a:effectLst/>
                        </a:rPr>
                        <a:t>8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참여와 소통을 통한 정책산출기능 강화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81.87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indent="72000" algn="ctr" fontAlgn="ctr"/>
                      <a:r>
                        <a:rPr lang="en-US" altLang="ko-KR" sz="1100" u="none" strike="noStrike" dirty="0">
                          <a:effectLst/>
                        </a:rPr>
                        <a:t>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도민참여예산제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정착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66.93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indent="72000" algn="ctr" fontAlgn="ctr"/>
                      <a:r>
                        <a:rPr lang="en-US" altLang="ko-KR" sz="1100" u="none" strike="noStrike">
                          <a:effectLst/>
                        </a:rPr>
                        <a:t>10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투명하고 유능한 지방정부 구현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71.52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indent="72000" algn="ctr" fontAlgn="ctr"/>
                      <a:r>
                        <a:rPr lang="en-US" altLang="ko-KR" sz="1100" u="none" strike="noStrike">
                          <a:effectLst/>
                        </a:rPr>
                        <a:t>11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공공기관 경영 관련 제도 개선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66.67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indent="72000" algn="ctr" fontAlgn="ctr"/>
                      <a:r>
                        <a:rPr lang="en-US" altLang="ko-KR" sz="1100" u="none" strike="noStrike" dirty="0">
                          <a:effectLst/>
                        </a:rPr>
                        <a:t>12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2014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지역사회 주말행복배움터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83.73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indent="72000" algn="ctr" fontAlgn="ctr"/>
                      <a:r>
                        <a:rPr lang="en-US" altLang="ko-KR" sz="1100" u="none" strike="noStrike">
                          <a:effectLst/>
                        </a:rPr>
                        <a:t>13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충남 행복공감학교 육성 지원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87.00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indent="72000" algn="ctr" fontAlgn="ctr"/>
                      <a:r>
                        <a:rPr lang="en-US" altLang="ko-KR" sz="1100" u="none" strike="noStrike" dirty="0">
                          <a:effectLst/>
                        </a:rPr>
                        <a:t>14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금강비전 시행계획 수립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82.82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indent="72000" algn="ctr" fontAlgn="ctr"/>
                      <a:r>
                        <a:rPr lang="en-US" altLang="ko-KR" sz="1100" u="none" strike="noStrike">
                          <a:effectLst/>
                        </a:rPr>
                        <a:t>15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지역행복생활권추진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93.58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indent="72000" algn="ctr" fontAlgn="ctr"/>
                      <a:r>
                        <a:rPr lang="en-US" altLang="ko-KR" sz="1100" u="none" strike="noStrike">
                          <a:effectLst/>
                        </a:rPr>
                        <a:t>16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중앙정책 및 입법동향 </a:t>
                      </a:r>
                      <a:r>
                        <a:rPr lang="ko-KR" altLang="en-US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적시성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있게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수집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_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전파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81.51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indent="72000" algn="ctr" fontAlgn="ctr"/>
                      <a:r>
                        <a:rPr lang="en-US" altLang="ko-KR" sz="1100" u="none" strike="noStrike" dirty="0">
                          <a:effectLst/>
                        </a:rPr>
                        <a:t>17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상생산단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조성 및 동반성장 확산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87.17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indent="72000" algn="ctr" fontAlgn="ctr"/>
                      <a:r>
                        <a:rPr lang="en-US" altLang="ko-KR" sz="1100" u="none" strike="noStrike" dirty="0">
                          <a:effectLst/>
                        </a:rPr>
                        <a:t>18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무역규모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1000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억불 달성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78.81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indent="72000" algn="ctr" fontAlgn="ctr"/>
                      <a:r>
                        <a:rPr lang="en-US" altLang="ko-KR" sz="1100" u="none" strike="noStrike">
                          <a:effectLst/>
                        </a:rPr>
                        <a:t>19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서민 생활 안정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70.94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indent="72000" algn="ctr" fontAlgn="ctr"/>
                      <a:r>
                        <a:rPr lang="en-US" altLang="ko-KR" sz="1100" u="none" strike="noStrike">
                          <a:effectLst/>
                        </a:rPr>
                        <a:t>20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에너지 비용 절감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83.83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indent="72000" algn="ctr" fontAlgn="ctr"/>
                      <a:r>
                        <a:rPr lang="en-US" altLang="ko-KR" sz="1100" u="none" strike="noStrike" dirty="0">
                          <a:effectLst/>
                        </a:rPr>
                        <a:t>21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단계별 맞춤형 수출기업 육성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88.17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149468"/>
              </p:ext>
            </p:extLst>
          </p:nvPr>
        </p:nvGraphicFramePr>
        <p:xfrm>
          <a:off x="4915763" y="1125538"/>
          <a:ext cx="4464867" cy="49685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1705"/>
                <a:gridCol w="3491162"/>
                <a:gridCol w="612000"/>
              </a:tblGrid>
              <a:tr h="225843"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번호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과제명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총점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FTA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경제영토 확대에 따른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FTA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활용지원센터 운영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75.26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노후농공단지 인프라구축 등 재생추진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80.25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충남경제의 산실 산업입지 적기 공급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79.80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중소기업육성자금 지원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92.83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지역과학기술 혁신역량 강화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79.29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재난별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매뉴얼 작성 및 대응훈련 실시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78.96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불합리한 지방세제 개편 대응 및 개선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94.17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활기차고 건강한 직장분위기 조성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82.42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믿음의 인사제도 정착 운영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81.94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자치역량 제고를 위한 주민아카데미 운영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86.80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독서대학을 통한 유연하고 창의적인 공무원 양성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85.56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안전문화 의식 확산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86.75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안전사고 저감을 위한 취약한 시설물관리 상시화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88.33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지방세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징수율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88.85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공유 일반재산 인터넷 공개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80.59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자원봉사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활동률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70.25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충남형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행정포털시스템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이용자 만족도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83.12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공공데이터 개방 노력도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82.92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도민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문화향유권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신장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87.42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백제왕도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제모습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찾기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91.23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알기 쉬운 공공언어 생활화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84.42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8849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조사대상과제 및 총점</a:t>
            </a:r>
            <a:r>
              <a:rPr lang="en-US" altLang="ko-KR" dirty="0" smtClean="0"/>
              <a:t>(2/4)</a:t>
            </a:r>
            <a:endParaRPr lang="ko-KR" altLang="en-US" dirty="0"/>
          </a:p>
        </p:txBody>
      </p:sp>
      <p:sp>
        <p:nvSpPr>
          <p:cNvPr id="49" name="세로 텍스트 개체 틀 48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lvl="0"/>
            <a:r>
              <a:rPr lang="en-US" altLang="ko-KR" dirty="0">
                <a:solidFill>
                  <a:srgbClr val="0D0D0D"/>
                </a:solidFill>
                <a:latin typeface="+mn-ea"/>
              </a:rPr>
              <a:t>2014</a:t>
            </a:r>
            <a:r>
              <a:rPr lang="ko-KR" altLang="en-US" dirty="0">
                <a:solidFill>
                  <a:srgbClr val="0D0D0D"/>
                </a:solidFill>
                <a:latin typeface="+mn-ea"/>
              </a:rPr>
              <a:t>년 직무성과평가 고객만족도 조사 </a:t>
            </a:r>
            <a:r>
              <a:rPr lang="en-US" altLang="ko-KR" dirty="0">
                <a:solidFill>
                  <a:srgbClr val="0D0D0D"/>
                </a:solidFill>
                <a:latin typeface="+mn-ea"/>
              </a:rPr>
              <a:t>146</a:t>
            </a:r>
            <a:r>
              <a:rPr lang="ko-KR" altLang="en-US" dirty="0">
                <a:solidFill>
                  <a:srgbClr val="0D0D0D"/>
                </a:solidFill>
                <a:latin typeface="+mn-ea"/>
              </a:rPr>
              <a:t>개 과제 및 과제별 총점은 다음과 같음</a:t>
            </a:r>
            <a:endParaRPr kumimoji="1" lang="ko-KR" altLang="en-US" dirty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IV. APPENDIX</a:t>
            </a:r>
            <a:endParaRPr kumimoji="1" lang="ko-KR" altLang="en-US" sz="1200" kern="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259173"/>
              </p:ext>
            </p:extLst>
          </p:nvPr>
        </p:nvGraphicFramePr>
        <p:xfrm>
          <a:off x="415702" y="1125538"/>
          <a:ext cx="4284408" cy="49685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1705"/>
                <a:gridCol w="3310703"/>
                <a:gridCol w="612000"/>
              </a:tblGrid>
              <a:tr h="225843"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번호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과제명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총점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백제역사유적지구 세계유산등재 추진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87.33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2015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년 문화도시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·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문화마을 조성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80.63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이야기가 흐르는 충남대표 명소 발굴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·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조명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85.48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스포츠 동호인 클럽 활성화 지원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84.92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지역 특화상품개발 및 관광객 유치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81.42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2016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전국체전 경기장 시설확충 사업 추진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86.14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품격높은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프로그램 운영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80.44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생산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유통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소비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정주 등 지역혁신모델 개발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86.81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농어촌 마을 재구조화 사업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71.77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농촌체험휴양 성공마을 확대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88.13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충남형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농업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차산업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선진모델 구축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92.35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생산자 조직 전문 마케팅 조직 육성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86.94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농특산물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쇼핑몰 농사랑 운영 활성화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72.92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소비자 요구에 맞는 고품질 쌀 안정생산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76.86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지속가능한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친환경농업 육성 및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소비처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확보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76.58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살기좋은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희망마을 만들기 추진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77.75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양질 조사료 생산기반 확대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89.08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조류인플루엔자 정밀검사 권한 확대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95.67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축산물 위생안전 관리 강화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90.06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한우수정란 생산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·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공급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80.08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행복경로당 조성 운영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86.75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722029"/>
              </p:ext>
            </p:extLst>
          </p:nvPr>
        </p:nvGraphicFramePr>
        <p:xfrm>
          <a:off x="4915763" y="1125538"/>
          <a:ext cx="4464867" cy="49685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1705"/>
                <a:gridCol w="3491162"/>
                <a:gridCol w="612000"/>
              </a:tblGrid>
              <a:tr h="225843"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번호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과제명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총점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의료원 건전재정 및 공공의료서비스 확대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80.98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어르신 일자리 확대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77.37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평가인증률 제고를 통한 보육의 질 및 투명성 향상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66.83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지역사회투자 서비스 사업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78.91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아동학대 예방 및 인권 보호 강화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81.75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장애인복지시설 인권침해 예방강화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80.83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장애인자립기반 확대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85.95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치매 조기발견 환자등록 강화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77.56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보호자 없는 병실 운영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74.06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어린이 식생활 안전수준 향상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77.94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기후변화 대응 온실가스 감축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95.16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온실가스 감축을 위한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탄소포인트제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참여세대 확대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89.07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배출업소 기술지원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88.06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주민과 함께하는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도랑살리기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운동 추진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88.62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산림휴양시설 서비스 향상 증진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90.90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우수 재배기술 지원을 통한 단위면적당 밤 생산액 증대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72.40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유아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청소년 자연학습교육 확대추진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80.17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공공디자인을 통한 아름다운 경관 조성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89.23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지속가능한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주민참여형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도시계획 수립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72.14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농어촌 주택개량사업 지원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96.00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소규모 건축물 기술지원서비스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74.87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722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조사대상과제 및 총점</a:t>
            </a:r>
            <a:r>
              <a:rPr lang="en-US" altLang="ko-KR" dirty="0" smtClean="0"/>
              <a:t>(3/4)</a:t>
            </a:r>
            <a:endParaRPr lang="ko-KR" altLang="en-US" dirty="0"/>
          </a:p>
        </p:txBody>
      </p:sp>
      <p:sp>
        <p:nvSpPr>
          <p:cNvPr id="49" name="세로 텍스트 개체 틀 48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lvl="0"/>
            <a:r>
              <a:rPr lang="en-US" altLang="ko-KR" dirty="0">
                <a:solidFill>
                  <a:srgbClr val="0D0D0D"/>
                </a:solidFill>
                <a:latin typeface="+mn-ea"/>
              </a:rPr>
              <a:t>2014</a:t>
            </a:r>
            <a:r>
              <a:rPr lang="ko-KR" altLang="en-US" dirty="0">
                <a:solidFill>
                  <a:srgbClr val="0D0D0D"/>
                </a:solidFill>
                <a:latin typeface="+mn-ea"/>
              </a:rPr>
              <a:t>년 직무성과평가 고객만족도 조사 </a:t>
            </a:r>
            <a:r>
              <a:rPr lang="en-US" altLang="ko-KR" dirty="0">
                <a:solidFill>
                  <a:srgbClr val="0D0D0D"/>
                </a:solidFill>
                <a:latin typeface="+mn-ea"/>
              </a:rPr>
              <a:t>146</a:t>
            </a:r>
            <a:r>
              <a:rPr lang="ko-KR" altLang="en-US" dirty="0">
                <a:solidFill>
                  <a:srgbClr val="0D0D0D"/>
                </a:solidFill>
                <a:latin typeface="+mn-ea"/>
              </a:rPr>
              <a:t>개 과제 및 과제별 총점은 다음과 같음</a:t>
            </a:r>
            <a:endParaRPr kumimoji="1" lang="ko-KR" altLang="en-US" dirty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IV. APPENDIX</a:t>
            </a:r>
            <a:endParaRPr kumimoji="1" lang="ko-KR" altLang="en-US" sz="1200" kern="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2860019"/>
              </p:ext>
            </p:extLst>
          </p:nvPr>
        </p:nvGraphicFramePr>
        <p:xfrm>
          <a:off x="415702" y="1125538"/>
          <a:ext cx="4284408" cy="49685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1705"/>
                <a:gridCol w="3310703"/>
                <a:gridCol w="612000"/>
              </a:tblGrid>
              <a:tr h="225843"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번호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과제명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총점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수요자 중심의 선진 교통서비스 실현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88.53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안전하고 편리한 도로환경 조성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85.48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선제적 재해예방으로 안전한 생활환경 조성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82.25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삶의 질 향상을 위한 하천환경 조성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90.07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지적불부합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토지정리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92.50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도로명주소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활용도 제고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96.05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공정하고 투명한 건설행정 추진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86.97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풍성한 연안 수산자원 조성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86.88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제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차 전국항만기본계획 수정계획 대상사업 확정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78.73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서해안비전 구체화 추진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82.80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청정해역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기반 해양레저 공간 조성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85.44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항만시설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접근성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강화 및 경쟁력 제고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77.02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소규모 어항 보수 보강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77.72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유류피해극복기념관 건립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71.88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황복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친환경양식 산업화 기술개발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80.73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수요자 중심 맞춤형 어업인 교육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80.25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내포신도시 조성사업의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차질없는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추진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81.04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공공기관단체 이전 추진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기업유치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81.83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민간투자유치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신도시 홍보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72.86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정주여건 향상을 위한 시책 다양화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83.44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내포신도시 정주시설 제공 및 기반시설의 적기 확충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83.42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6673251"/>
              </p:ext>
            </p:extLst>
          </p:nvPr>
        </p:nvGraphicFramePr>
        <p:xfrm>
          <a:off x="4915763" y="1125538"/>
          <a:ext cx="4464867" cy="49685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1705"/>
                <a:gridCol w="3491162"/>
                <a:gridCol w="612000"/>
              </a:tblGrid>
              <a:tr h="225843"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번호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과제명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총점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생명존중 응급서비스 기반 강화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75.69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소통과 공감을 통한 소방공무원 근무만족도 향상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78.17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청렴도 및 소방 공직기강 재정립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90.24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소방안전의식 제고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76.08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110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119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응급의료 서비스 고품질화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80.14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111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정보통신시스템 고도화 기반조성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74.08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112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지역 주요작문의 충남 적응 우량품종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개발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∙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보급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81.92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113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농혁신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지역리더 양성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79.11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114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소통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화합 및 변화를 추구하는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일터만들기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81.43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115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시설물 안전관리 및 연구작업 효율화 지원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77.54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116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충남 쌀 품질고급화 기술 개발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92.92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117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지역 특화작목 현장 실용화 기술 개발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80.48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118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벼 육묘장해 경감 기술개발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94.52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119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버섯 생산비 절감 및 친환경 방제기술개발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86.67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120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농가경영마케팅 활동지원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77.98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121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지역특화 신소득 작물 재배기술 개발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79.67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122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농산물 생산비 절감 기술 보급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87.84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123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농촌자원 활용으로 농가소득 증대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90.50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124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현장맞춤형 기술서비스 기반 강화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82.58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125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최고품질 농산물 생산단지 육성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87.75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126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양질 조사료 재배확대 및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축분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자원화 모델보급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84.91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722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조사대상과제 및 총점</a:t>
            </a:r>
            <a:r>
              <a:rPr lang="en-US" altLang="ko-KR" dirty="0" smtClean="0"/>
              <a:t>(4/4)</a:t>
            </a:r>
            <a:endParaRPr lang="ko-KR" altLang="en-US" dirty="0"/>
          </a:p>
        </p:txBody>
      </p:sp>
      <p:sp>
        <p:nvSpPr>
          <p:cNvPr id="49" name="세로 텍스트 개체 틀 48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lvl="0"/>
            <a:r>
              <a:rPr lang="en-US" altLang="ko-KR" dirty="0">
                <a:solidFill>
                  <a:srgbClr val="0D0D0D"/>
                </a:solidFill>
                <a:latin typeface="+mn-ea"/>
              </a:rPr>
              <a:t>2014</a:t>
            </a:r>
            <a:r>
              <a:rPr lang="ko-KR" altLang="en-US" dirty="0">
                <a:solidFill>
                  <a:srgbClr val="0D0D0D"/>
                </a:solidFill>
                <a:latin typeface="+mn-ea"/>
              </a:rPr>
              <a:t>년 직무성과평가 고객만족도 조사 </a:t>
            </a:r>
            <a:r>
              <a:rPr lang="en-US" altLang="ko-KR" dirty="0">
                <a:solidFill>
                  <a:srgbClr val="0D0D0D"/>
                </a:solidFill>
                <a:latin typeface="+mn-ea"/>
              </a:rPr>
              <a:t>146</a:t>
            </a:r>
            <a:r>
              <a:rPr lang="ko-KR" altLang="en-US" dirty="0">
                <a:solidFill>
                  <a:srgbClr val="0D0D0D"/>
                </a:solidFill>
                <a:latin typeface="+mn-ea"/>
              </a:rPr>
              <a:t>개 과제 및 과제별 총점은 다음과 같음</a:t>
            </a:r>
            <a:endParaRPr kumimoji="1" lang="ko-KR" altLang="en-US" dirty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7370093" y="147892"/>
            <a:ext cx="2231413" cy="370886"/>
          </a:xfrm>
          <a:prstGeom prst="rect">
            <a:avLst/>
          </a:prstGeom>
        </p:spPr>
        <p:txBody>
          <a:bodyPr vert="horz" lIns="0" tIns="45721" rIns="0" bIns="45721" rtlCol="0" anchor="ctr">
            <a:normAutofit/>
          </a:bodyPr>
          <a:lstStyle/>
          <a:p>
            <a:pPr lvl="0" algn="r">
              <a:defRPr/>
            </a:pPr>
            <a:r>
              <a:rPr kumimoji="1"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IV. APPENDIX</a:t>
            </a:r>
            <a:endParaRPr kumimoji="1" lang="ko-KR" altLang="en-US" sz="1200" kern="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112198"/>
              </p:ext>
            </p:extLst>
          </p:nvPr>
        </p:nvGraphicFramePr>
        <p:xfrm>
          <a:off x="415702" y="1125538"/>
          <a:ext cx="4284408" cy="24842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1705"/>
                <a:gridCol w="3310703"/>
                <a:gridCol w="612000"/>
              </a:tblGrid>
              <a:tr h="225843"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번호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과제명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총점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127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차 산업화로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농외소득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증대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89.33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128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농작업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환경개선으로 노동부담 경감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92.38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129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농업인 대학 귀농대학 운영을 통한 역량강화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78.58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130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벼 안정적 생산을 위한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순도높은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우량종자 생산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87.97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131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농업인 만족도가 높은 콩 및 맥류 원종생산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89.70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132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역량강화 교육 만족도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76.92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교육운영 만족도 향상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80.89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134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후생시설 이용 만족도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78.13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135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교육환경 만족도 향상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74.17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136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교육생의 업무역량을 강화하는 교육운영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79.64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000269"/>
              </p:ext>
            </p:extLst>
          </p:nvPr>
        </p:nvGraphicFramePr>
        <p:xfrm>
          <a:off x="4915763" y="1125538"/>
          <a:ext cx="4464867" cy="24842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1705"/>
                <a:gridCol w="3491162"/>
                <a:gridCol w="612000"/>
              </a:tblGrid>
              <a:tr h="225843"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번호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과제명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총점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354" marR="9354" marT="9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137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도정혁신 소통교육 강화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70.50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138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원내외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교육운영 만족도 평가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83.02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139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다양한 교육 수요를 충족하는 사이버교육 운영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83.08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140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도민이 안심하는 깨끗하고 건강한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물관리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88.33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141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행복한 밥상을 위한 안전한 먹거리 확보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78.85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142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기후변화에 따른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감염병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감시체계 운영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86.23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143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지역환경오염 모니터링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청정 자연환경 보전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86.00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144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청결하고 편리한 후생복지시설 운영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86.40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145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사전 예방 감사시스템 구축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80.93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146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감사공무원 역량강화로 자체감사 기능 강화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80.35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722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64198" y="3069754"/>
            <a:ext cx="3672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i="1" dirty="0" smtClean="0"/>
              <a:t>End of document</a:t>
            </a:r>
            <a:endParaRPr lang="ko-KR" alt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1884222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Shap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Shap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Shap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기류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</a:effectStyle>
        <a:effectStyle>
          <a:effectLst>
            <a:reflection blurRad="38100" stA="26000" endPos="23000" dist="254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</a:spPr>
      <a:bodyPr rtlCol="0" anchor="ctr"/>
      <a:lstStyle>
        <a:defPPr algn="ctr" latinLnBrk="0">
          <a:defRPr sz="140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Override1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회색조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26985</ep:Words>
  <ep:PresentationFormat>사용자 지정</ep:PresentationFormat>
  <ep:Paragraphs>4747</ep:Paragraphs>
  <ep:Slides>183</ep:Slides>
  <ep:Notes>1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183</vt:i4>
      </vt:variant>
    </vt:vector>
  </ep:HeadingPairs>
  <ep:TitlesOfParts>
    <vt:vector size="184" baseType="lpstr">
      <vt:lpstr>디자인 사용자 지정</vt:lpstr>
      <vt:lpstr>고객만족도 조사 결과 보고서</vt:lpstr>
      <vt:lpstr>목 차</vt:lpstr>
      <vt:lpstr>목 차</vt:lpstr>
      <vt:lpstr>1. 조사의 배경 및 목적</vt:lpstr>
      <vt:lpstr>2. 조사 설계</vt:lpstr>
      <vt:lpstr>3. 조사모형 – 조사 항목</vt:lpstr>
      <vt:lpstr>3. 조사모형 – 정책 설명</vt:lpstr>
      <vt:lpstr>3. 조사모형 – 측정 모델 및 점수산출 방법</vt:lpstr>
      <vt:lpstr xml:space="preserve">4. 응답자 및 과제 특성 </vt:lpstr>
      <vt:lpstr>목 차</vt:lpstr>
      <vt:lpstr>1. 총점 평가 결과 : 과거실적 비교</vt:lpstr>
      <vt:lpstr>1. 총점 평가 결과 : 요소별 만족도 평가 결과</vt:lpstr>
      <vt:lpstr>1. 총점 평가 결과 : 응답자 직업별 평가 결과</vt:lpstr>
      <vt:lpstr>1. 총점 평가 결과 : 설문조사 방식에 따른 결과</vt:lpstr>
      <vt:lpstr>2. 8대 도정목표 평가 – 도정 목표간 비교</vt:lpstr>
      <vt:lpstr>&lt;참고&gt; 충남 도정성과 체계 분석</vt:lpstr>
      <vt:lpstr xml:space="preserve">2. 8대 도정목표 평가 – ①농어촌에 희망주는 3농혁신 추진 </vt:lpstr>
      <vt:lpstr>2. 8대 도정목표 평가 – ②일 잘하는 지방정부로 가는 행정혁신 추진</vt:lpstr>
      <vt:lpstr>2. 8대 도정목표 평가 – ③주민이 주인되는 자치분권 실현</vt:lpstr>
      <vt:lpstr>2. 8대 도정목표 평가 – ④행복하고 따뜻한 복지교육 실현</vt:lpstr>
      <vt:lpstr>2. 8대 도정목표 평가 – ⑤지속가능한 충남경제 육성</vt:lpstr>
      <vt:lpstr>2. 8대 도정목표 평가 – ⑥여유롭고 매력있는 문화관광 구현</vt:lpstr>
      <vt:lpstr>2. 8대 도정목표 평가 – ⑦자연과 사람이 공존하는 생활환경 조성</vt:lpstr>
      <vt:lpstr>2. 8대 도정목표 평가 – ⑧서해안 시대를 여는 지역개발 추진</vt:lpstr>
      <vt:lpstr>3. 과제 성격에 따른 평가 – 정책과제 및 단위과제 비교: 총괄</vt:lpstr>
      <vt:lpstr>3. 과제 성격에 따른 평가 – 정책과제 및 단위과제 비교: 실국 별</vt:lpstr>
      <vt:lpstr>3. 과제 성격에 따른 평가 – 정책 유형별 비교</vt:lpstr>
      <vt:lpstr>4. 전체 만족도 점수 상하위 5대 과제 비교</vt:lpstr>
      <vt:lpstr>5. 만족도 조사 개선 사항(1/2)</vt:lpstr>
      <vt:lpstr>5. 만족도 조사 개선 사항(2/2)</vt:lpstr>
      <vt:lpstr>목 차</vt:lpstr>
      <vt:lpstr>1.1 홍보협력관 – 신문방송 등 언론사와 홍보협력 강화</vt:lpstr>
      <vt:lpstr>1.2 홍보협력관 – 온라인을 통한 도민의 도정참여 기회 확대</vt:lpstr>
      <vt:lpstr>2.1 여성가족정책관 – 여성인적자원 개발 및 취업 지원</vt:lpstr>
      <vt:lpstr>2.2 여성가족정책관 – 가족지원 서비스 강화로 건강한 가정 만들기</vt:lpstr>
      <vt:lpstr>3.1.1 기획관리실 – 서해권 중심지역으로서의 도정 비전 정립</vt:lpstr>
      <vt:lpstr>3.1.2 기획관리실 – 도정과 연계한 평생교육 추진</vt:lpstr>
      <vt:lpstr>3.2.1 정책기획관 – 정책포털을 통한 도정 종합상황관리</vt:lpstr>
      <vt:lpstr>3.2.2 정책기획관 – 참여와 소통을 통한 정책산출기능 강화</vt:lpstr>
      <vt:lpstr>3.3.1 예산담당관 – 도민참여예산제 정착</vt:lpstr>
      <vt:lpstr>3.4.1 혁신관리담당관 – 투명하고 유능한 지방정부 구현</vt:lpstr>
      <vt:lpstr>3.4.2 혁신관리담당관 – 공공기관 경영 관련 제도 개선</vt:lpstr>
      <vt:lpstr>3.5.1 교육법무담당관 – 2014 지역사회 주말행복배움터</vt:lpstr>
      <vt:lpstr>3.5.2 교육법무담당관 – 충남 행복공감학교 육성 지원</vt:lpstr>
      <vt:lpstr>3.6.1 지속가능발전담당관 – 금강비전 시행계획 수립</vt:lpstr>
      <vt:lpstr>3.6.2 지속가능발전담당관 – 지역행복생활권 추진</vt:lpstr>
      <vt:lpstr>3.7.1 서울사무소 – 중앙정책 및 입법동향 적시성있게 수집_전파</vt:lpstr>
      <vt:lpstr>4.1.1 경제통상실 – 상생산단 조성 및 동반성장 확산</vt:lpstr>
      <vt:lpstr>4.1.2 경제통상실 – 무역규모 1000억불 달성</vt:lpstr>
      <vt:lpstr>4.2.1 일자리경제정책과 – 서민 생활 안정</vt:lpstr>
      <vt:lpstr>4.2.2 일자리경제정책과 – 에너지 비용 절감</vt:lpstr>
      <vt:lpstr>4.3.1 국제통상과 – 단계별 맞춤형 수출기업 육성</vt:lpstr>
      <vt:lpstr>4.3.2 국제통상과 – FTA 경제영토 확대에 따른 FTA활용지원센터 운영</vt:lpstr>
      <vt:lpstr>4.4.1 투자입지과 – 노후농공단지 인프라구축 등 재생추진</vt:lpstr>
      <vt:lpstr>4.4.2 투자입지과 – 충남경제의 산실 산업입지 적기 공급</vt:lpstr>
      <vt:lpstr>4.5.1 기업지원과 – 중소기업육성자금 지원</vt:lpstr>
      <vt:lpstr>4.6.1 전략산업과 – 지역과학기술 혁신역량 강화</vt:lpstr>
      <vt:lpstr>5.1.1 안전자치행정국 – 재난별 매뉴얼 작성 및 대응훈련 실시</vt:lpstr>
      <vt:lpstr>5.1.2 안전자치행정국 – 불합리한 지방세제 개편 대응 및 개선</vt:lpstr>
      <vt:lpstr>5.2.1 총무과 – 활기차고 건강한 직장분위기 조성</vt:lpstr>
      <vt:lpstr>5.2.2 총무과 – 믿음의 인사제도 정착 운영</vt:lpstr>
      <vt:lpstr>5.3.1 자치행정과 – 자치역량 제고를 위한 주민아카데미 운영</vt:lpstr>
      <vt:lpstr>5.3.2 자치행정과 – 독서대학을 통한 유연하고 창의적인 공무원 양성</vt:lpstr>
      <vt:lpstr>5.4.1 안전총괄과 – 안전문화 의식 확산</vt:lpstr>
      <vt:lpstr>5.4.2 안전총괄과 – 안전사고 저감을 위한 취약한 시설물관리 상시화</vt:lpstr>
      <vt:lpstr>5.5.1 세정과 – 지방세 징수율</vt:lpstr>
      <vt:lpstr>5.5.2 세정과 – 공유 일반재산 인터넷 공개</vt:lpstr>
      <vt:lpstr>5.6.1 세정과 – 자원봉사 활동률</vt:lpstr>
      <vt:lpstr>5.7.1 정보화지원과 – 충남형 행정포털시스템 이용자 만족도</vt:lpstr>
      <vt:lpstr>5.7.2 정보화지원과 – 공공데이터 개방 노력도</vt:lpstr>
      <vt:lpstr>6.1.1 문화체육관광국 – 도민 문화향유권 신장</vt:lpstr>
      <vt:lpstr>6.1.2 문화체육관광국 – 백제왕도 제모습 찾기</vt:lpstr>
      <vt:lpstr>6.2.1 문화예술과 – 알기 쉬운 공공언어 생활화</vt:lpstr>
      <vt:lpstr>6.3.1 문화재과 – 백제역사유적지구 세계유산등재 추진</vt:lpstr>
      <vt:lpstr>6.4.1 문화산업과 – 2015년 문화도시·문화마을 조성</vt:lpstr>
      <vt:lpstr>6.4.2 문화산업과 – 이야기가 흐르는 충남대표 명소 발굴·조명</vt:lpstr>
      <vt:lpstr>6.5.1 체육진흥과 – 스포츠 동호인 클럽 활성화 지원</vt:lpstr>
      <vt:lpstr>6.6.1 관광산업과 – 지역 특화상품개발 및 관광객 유치</vt:lpstr>
      <vt:lpstr>6.7.1 전국체전준비기획단 – 2016 전국체전 경기장 시설확충 사업 추진</vt:lpstr>
      <vt:lpstr>6.8.1 백제문화단지관리사업소 – 품격 높은 프로그램 운영</vt:lpstr>
      <vt:lpstr>7.1.1 농정국 – 생산, 유통, 소비, 정주 등 지역혁신모델 개발</vt:lpstr>
      <vt:lpstr>7.1.2 농정국 – 농어촌 마을 재구조화 사업</vt:lpstr>
      <vt:lpstr>7.2.1 농업정책과 – 농촌체험휴양 성공마을 확대</vt:lpstr>
      <vt:lpstr>7.2.2 농업정책과 – 충남형 농업 6차산업 선진모델 구축</vt:lpstr>
      <vt:lpstr>7.3.1 농산물유통과 – 생산자 조직 전문 마케팅 조직 육성</vt:lpstr>
      <vt:lpstr>7.3.2 농산물유통과 – 농특산물 쇼핑몰 농사랑 운영 활성화</vt:lpstr>
      <vt:lpstr>7.4.1 친환경농산과 – 소비자 요구에 맞는 고품질 쌀 안정생산</vt:lpstr>
      <vt:lpstr>7.4.2 친환경농산과 – 지속가능한 친환경농업 육성 및 소비처 확보</vt:lpstr>
      <vt:lpstr>7.5.1 농촌개발과 – 살기좋은 희망마을 만들기 추진</vt:lpstr>
      <vt:lpstr>7.6.1 축산과 – 양질 조사료 생산 기반 확대</vt:lpstr>
      <vt:lpstr>7.7.1 가축위생연구소 – 조류인플루엔자 정밀검사 권한 확대</vt:lpstr>
      <vt:lpstr>7.7.2 가축위생연구소 – 축산물 위생안전 관리 강화</vt:lpstr>
      <vt:lpstr>7.8.1 축산기술연구소 – 한우수정란 생산·공급</vt:lpstr>
      <vt:lpstr>8.1.1 복지보건국 – 행복경로당 조성 운영</vt:lpstr>
      <vt:lpstr>8.1.2 복지보건국 – 의료원 건전재정 및 공공의료서비스 확대</vt:lpstr>
      <vt:lpstr>8.2.1 저출산고령화대책과 – 어르신 일자리 확대</vt:lpstr>
      <vt:lpstr>8.2.2 저출산고령화대책과 – 평가인증률 제고를 통한 보육의 질 및 투명성 향상</vt:lpstr>
      <vt:lpstr>8.3.1 사회복지과 – 지역사회투자 서비스 사업</vt:lpstr>
      <vt:lpstr>8.3.2 사회복지과 – 아동학대 예방 및 인권 보호 강화</vt:lpstr>
      <vt:lpstr>8.4.1 장애인복지과 – 장애인복지시설 인권침해 예방강화</vt:lpstr>
      <vt:lpstr>8.4.2 장애인복지과 – 장애인자립기반 확대</vt:lpstr>
      <vt:lpstr>8.5.1 보건행정과 – 치매 조기발견 환자등록 강화</vt:lpstr>
      <vt:lpstr>8.6.1 식의약안전과 – 보호자 없는 병실 운영</vt:lpstr>
      <vt:lpstr>8.6.2 식의약안전과 – 어린이 식생활 안전수준 향상</vt:lpstr>
      <vt:lpstr>9.1.1 환경녹지국 – 기후변화 대응 온실가스 감축</vt:lpstr>
      <vt:lpstr>9.2.1 환경정책과 – 온실가스 감축을 위한 탄소포인트제 참여세대 확대</vt:lpstr>
      <vt:lpstr>9.3.1 환경관리과 – 배출업소 기술지원</vt:lpstr>
      <vt:lpstr>9.4.1 수질관리과 – 주민과 함께하는 도랑살리기 운동 추진</vt:lpstr>
      <vt:lpstr>9.5.1 산림녹지과 – 산림휴양시설 서비스 향상 증진</vt:lpstr>
      <vt:lpstr>9.6.1 산림환경연구소 – 우수 재배기술 지원을 통한 단위면적당 밤 생산액 증대</vt:lpstr>
      <vt:lpstr>9.6.2 산림환경연구소 – 유아, 청소년 자연학습교육 확대추진</vt:lpstr>
      <vt:lpstr>10.1.1 건설교통국 – 공공디자인을 통한 아름다운 경관 조성</vt:lpstr>
      <vt:lpstr>10.2.1 건설정책과 – 지속가능한 주민참여형 도시계획 수립</vt:lpstr>
      <vt:lpstr>10.3.1 건축도시과 – 농어촌 주택개량사업 지원</vt:lpstr>
      <vt:lpstr>10.3.2 건축도시과 – 소규모 건축물 기술지원서비스</vt:lpstr>
      <vt:lpstr>10.4.1 도로교통과 – 수요자 중심의 선진 교통서비스 실현</vt:lpstr>
      <vt:lpstr>10.4.2 도로교통과 – 안전하고 편리한 도로환경 조성</vt:lpstr>
      <vt:lpstr>10.5.1 치수방재과 – 선제적 재해예방으로 안전한 생활환경 조성</vt:lpstr>
      <vt:lpstr>10.5.2 치수방재과 – 삶의 질 향상을 위한 하천환경 조성</vt:lpstr>
      <vt:lpstr>10.6.1 토지관리과 – 지적불부합 토지정리</vt:lpstr>
      <vt:lpstr>10.6.2 토지관리과 – 도로명주소 활용도 제고</vt:lpstr>
      <vt:lpstr>10.7.1 종합건설사업소 – 공정하고 투명한 건설행정 추진</vt:lpstr>
      <vt:lpstr>11.1.1 해양수산국 – 풍성한 연안 수산자원 조성</vt:lpstr>
      <vt:lpstr>11.1.2 해양수산국 – 제3차 전국항만기본계획 수정계획 대상사업 확정</vt:lpstr>
      <vt:lpstr>11.2.1 해양정책과 – 서해안비전 구체화 추진</vt:lpstr>
      <vt:lpstr>11.2.2 해양정책과 – 청정해역 기반 해양레저 공간 조성</vt:lpstr>
      <vt:lpstr>11.3.1 해운항만과 – 항만시설 접근성 강화 및 경쟁력 제고</vt:lpstr>
      <vt:lpstr>11.4.1 수산과 – 소규모 어항 보수 보강</vt:lpstr>
      <vt:lpstr>11.5.1 서해안유류사고지원과 – 유류피해극복기념관 건립</vt:lpstr>
      <vt:lpstr>11.6.1 수산연구소 – 황복 친환경양식 산업화 기술개발</vt:lpstr>
      <vt:lpstr>11.7.1 수산관리소 – 수요자 중심 맞춤형 어업인 교육</vt:lpstr>
      <vt:lpstr>12.1.1 내포신도시건설지원본부 – 내포신도시 조성사업의 차질없는 추진</vt:lpstr>
      <vt:lpstr>12.1.2 내포신도시건설지원본부 – 공공기관단체 이전 추진, 기업유치</vt:lpstr>
      <vt:lpstr>12.2.1 신도시정책과 – 민간투자유치, 신도시 홍보</vt:lpstr>
      <vt:lpstr>12.2.2 신도시정책과 – 정주여건 향상을 위한 시책 다양화</vt:lpstr>
      <vt:lpstr>12.3.1 신도시개발지원과 – 내포신도시 정주시설 제공 및 기반시설의 적기 확충</vt:lpstr>
      <vt:lpstr>13.1.1 소방본부 – 생명존중 응급서비스 기반 강화</vt:lpstr>
      <vt:lpstr>13.2.1 소방행정과 – 소통과 공감을 통한 소방공무원 근무만족도 향상</vt:lpstr>
      <vt:lpstr>13.2.2 소방행정과 – 청렴도 및 소방 공직기강 재정립</vt:lpstr>
      <vt:lpstr>13.3.1 방호구조과 – 소방안전의식 제고</vt:lpstr>
      <vt:lpstr>13.3.2 방호구조과 – 119응급의료 서비스 고품질화</vt:lpstr>
      <vt:lpstr>13.4.1 종합방재센터 – 정보통신시스템 고도화 기반조성</vt:lpstr>
      <vt:lpstr>14.1.1 농업기술원 – 지역 주요작문의 충남 적응 우량품종 개발∙보급</vt:lpstr>
      <vt:lpstr>14.1.2 농업기술원 – 3농혁신 지역리더 양성</vt:lpstr>
      <vt:lpstr>14.2.1 농업기술원 총무과 – 소통, 화합 및 변화를 추구하는 일터만들기</vt:lpstr>
      <vt:lpstr>14.2.2 농업기술원 총무과 – 시설물 안전관리 및 연구작업 효율화 지원</vt:lpstr>
      <vt:lpstr>14.3.1 연구개발국 – 충남 쌀 품질고급화 기술 개발</vt:lpstr>
      <vt:lpstr>14.3.2 연구개발국 – 지역 특화작목 현장 실용화 기술 개발</vt:lpstr>
      <vt:lpstr>14.4.1 식량자원연구과 – 벼 육묘장해 경감 기술개발</vt:lpstr>
      <vt:lpstr>14.4.2 식량자원연구과 – 버섯 생산비 절감 및 친환경 방제기술개발</vt:lpstr>
      <vt:lpstr>14.5.1 미래농업연구과 – 농가경영마케팅 활동지원</vt:lpstr>
      <vt:lpstr>14.6.3 농업환경연구과 – 지역특화 신소득 작물 재배기술 개발</vt:lpstr>
      <vt:lpstr>14.7.1 농촌지원국 – 농산물 생산비 절감 기술 보급</vt:lpstr>
      <vt:lpstr>14.7.2 농촌지원국 – 농촌자원 활용으로 농가소득 증대</vt:lpstr>
      <vt:lpstr>14.8.1 기술지원과 – 현장맞춤형 기술서비스 기반 강화</vt:lpstr>
      <vt:lpstr>14.9.1 기술보급과 – 최고품질 농산물 생산단지 육성</vt:lpstr>
      <vt:lpstr>14.9.2 기술보급과 – 양질 조사료 재배확대 및 축분 자원화 모델보급</vt:lpstr>
      <vt:lpstr>14.10.1 생활자원과 – 6차 산업화로 농외소득 증대</vt:lpstr>
      <vt:lpstr>14.10.2 생활자원과 – 농작업 환경개선으로 노동부담 경감</vt:lpstr>
      <vt:lpstr>14.11.1 교육정보과 – 농업인 대학 귀농대학 운영을 통한 역량강화</vt:lpstr>
      <vt:lpstr>14.12.1 농산물원종장 – 벼 안정적 생산을 위한 순도높은 우량종자 생산</vt:lpstr>
      <vt:lpstr>14.12.2 농산물원종장 – 농업인 만족도가 높은 콩 및 맥류 원종생산</vt:lpstr>
      <vt:lpstr>15.1.1 공무원교육원 – 역량강화 교육 만족도</vt:lpstr>
      <vt:lpstr>15.1.2 공무원교육원 – 교육운영 만족도 향상</vt:lpstr>
      <vt:lpstr>15.2.1 공무원교육원 총무과 – 후생시설 이용 만족도</vt:lpstr>
      <vt:lpstr>15.2.2 공무원교육원 총무과 – 교육환경 만족도 향상</vt:lpstr>
      <vt:lpstr>15.3.1 교육운영과 – 교육생의 업무역량을 강화하는 교육운영</vt:lpstr>
      <vt:lpstr>15.3.2 교육운영과 – 도정혁신 소통교육 강화</vt:lpstr>
      <vt:lpstr>15.4.1 교수단 – 원내외 교육운영 만족도 평가</vt:lpstr>
      <vt:lpstr>15.4.2 교수단 – 다양한 교육 수요를 충족하는 사이버교육 운영</vt:lpstr>
      <vt:lpstr>16.1.1 보건환경연구원 – 도민이 안심하는 깨끗하고 건강한 물관리</vt:lpstr>
      <vt:lpstr>16.1.2 보건환경연구원 – 행복한 밥상을 위한 안전한 먹거리 확보</vt:lpstr>
      <vt:lpstr>16.2.1 연구부 – 기후변화에 따른 감염병 감시체계 운영</vt:lpstr>
      <vt:lpstr>16.2.2 연구부 – 지역환경오염 모니터링, 청정 자연환경 보전</vt:lpstr>
      <vt:lpstr>17.1.1 청양대학교 사무국 – 청결하고 편리한 후생복지시설 운영</vt:lpstr>
      <vt:lpstr>18.1.1 감사위원회 – 사전 예방 감사시스템 구축</vt:lpstr>
      <vt:lpstr>18.1.2 감사위원회 – 감사공무원 역량강화로 자체감사 기능 강화</vt:lpstr>
      <vt:lpstr>목 차</vt:lpstr>
      <vt:lpstr>조사대상과제 및 총점(1/4)</vt:lpstr>
      <vt:lpstr>조사대상과제 및 총점(2/4)</vt:lpstr>
      <vt:lpstr>조사대상과제 및 총점(3/4)</vt:lpstr>
      <vt:lpstr>조사대상과제 및 총점(4/4)</vt:lpstr>
      <vt:lpstr>PowerPoint 프레젠테이션</vt:lpstr>
    </vt:vector>
  </ep:TitlesOfParts>
  <ep:HyperlinkBase/>
  <ep:Application>Hancom Office Hanshow 2014</ep:Application>
  <ep:AppVersion>0900.0000.01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2013-01-21T00:52:43.000</dcterms:created>
  <dc:creator>YSA</dc:creator>
  <cp:lastModifiedBy>USER</cp:lastModifiedBy>
  <dcterms:modified xsi:type="dcterms:W3CDTF">2014-10-14T01:41:26.473</dcterms:modified>
  <cp:revision>1585</cp:revision>
  <dc:title>슬라이드 1</dc:title>
</cp:coreProperties>
</file>